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79" r:id="rId6"/>
    <p:sldId id="266" r:id="rId7"/>
    <p:sldId id="281" r:id="rId8"/>
    <p:sldId id="280" r:id="rId9"/>
    <p:sldId id="278" r:id="rId10"/>
    <p:sldId id="267" r:id="rId11"/>
    <p:sldId id="270" r:id="rId12"/>
    <p:sldId id="271" r:id="rId13"/>
    <p:sldId id="273" r:id="rId14"/>
    <p:sldId id="274" r:id="rId15"/>
    <p:sldId id="283" r:id="rId16"/>
    <p:sldId id="276" r:id="rId17"/>
    <p:sldId id="277" r:id="rId18"/>
    <p:sldId id="265" r:id="rId19"/>
    <p:sldId id="28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1" autoAdjust="0"/>
    <p:restoredTop sz="94660"/>
  </p:normalViewPr>
  <p:slideViewPr>
    <p:cSldViewPr>
      <p:cViewPr>
        <p:scale>
          <a:sx n="65" d="100"/>
          <a:sy n="65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I:\&#1057;&#1090;&#1072;&#1090;&#1100;&#1080;%20&#1089;&#1090;&#1091;&#1076;&#1077;&#1085;&#1090;&#1086;&#1074;\&#1040;&#1085;&#1082;&#1077;&#1090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782005580866196E-2"/>
          <c:y val="7.2439149510197989E-2"/>
          <c:w val="0.86504914936307442"/>
          <c:h val="0.7954353354036004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Лист1!$A$1:$A$4</c:f>
              <c:strCache>
                <c:ptCount val="4"/>
                <c:pt idx="0">
                  <c:v>Дуже корисно</c:v>
                </c:pt>
                <c:pt idx="1">
                  <c:v>Корисно</c:v>
                </c:pt>
                <c:pt idx="2">
                  <c:v>Не дуже корисно</c:v>
                </c:pt>
                <c:pt idx="3">
                  <c:v>Абсолютно не потрібно</c:v>
                </c:pt>
              </c:strCache>
            </c:strRef>
          </c:cat>
          <c:val>
            <c:numRef>
              <c:f>Лист1!$B$1:$B$4</c:f>
              <c:numCache>
                <c:formatCode>\О\с\н\о\в\н\о\й</c:formatCode>
                <c:ptCount val="4"/>
                <c:pt idx="0">
                  <c:v>15</c:v>
                </c:pt>
                <c:pt idx="1">
                  <c:v>70</c:v>
                </c:pt>
                <c:pt idx="2">
                  <c:v>10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75-4719-80C1-C09A74CA6E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8100480"/>
        <c:axId val="218102016"/>
      </c:barChart>
      <c:catAx>
        <c:axId val="218100480"/>
        <c:scaling>
          <c:orientation val="minMax"/>
        </c:scaling>
        <c:delete val="0"/>
        <c:axPos val="b"/>
        <c:numFmt formatCode="Основной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218102016"/>
        <c:crosses val="autoZero"/>
        <c:auto val="1"/>
        <c:lblAlgn val="ctr"/>
        <c:lblOffset val="100"/>
        <c:noMultiLvlLbl val="0"/>
      </c:catAx>
      <c:valAx>
        <c:axId val="218102016"/>
        <c:scaling>
          <c:orientation val="minMax"/>
        </c:scaling>
        <c:delete val="1"/>
        <c:axPos val="l"/>
        <c:majorGridlines/>
        <c:numFmt formatCode="\О\с\н\о\в\н\о\й" sourceLinked="1"/>
        <c:majorTickMark val="none"/>
        <c:minorTickMark val="none"/>
        <c:tickLblPos val="nextTo"/>
        <c:crossAx val="218100480"/>
        <c:crosses val="autoZero"/>
        <c:crossBetween val="between"/>
      </c:valAx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2600" b="1" dirty="0"/>
              <a:t>ЗАСТОСУВАННЯ ЕКСПЕРИМЕНТАЛЬНИХ ЗАДАЧ В КУРСІ ЗАГАЛЬНОЇ ФІЗИКИ</a:t>
            </a:r>
            <a:endParaRPr lang="uk-UA" sz="2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600" b="1" i="1" dirty="0"/>
              <a:t>Д.Ю. </a:t>
            </a:r>
            <a:r>
              <a:rPr lang="uk-UA" sz="2600" b="1" i="1" dirty="0" err="1"/>
              <a:t>Свердліченко</a:t>
            </a:r>
            <a:r>
              <a:rPr lang="uk-UA" sz="2600" b="1" i="1" dirty="0"/>
              <a:t>, С.О. </a:t>
            </a:r>
            <a:r>
              <a:rPr lang="uk-UA" sz="2600" b="1" i="1" dirty="0" err="1"/>
              <a:t>Подласов</a:t>
            </a:r>
            <a:r>
              <a:rPr lang="uk-UA" sz="2600" b="1" i="1" dirty="0"/>
              <a:t/>
            </a:r>
            <a:br>
              <a:rPr lang="uk-UA" sz="2600" b="1" i="1" dirty="0"/>
            </a:b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6310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600" dirty="0"/>
              <a:t> </a:t>
            </a:r>
            <a:endParaRPr lang="ru-RU" sz="2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548680"/>
            <a:ext cx="8208912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600" dirty="0"/>
              <a:t>Задача 3. Визначити </a:t>
            </a:r>
            <a:r>
              <a:rPr lang="uk-UA" sz="2600" dirty="0" smtClean="0"/>
              <a:t>швидкість </a:t>
            </a:r>
            <a:r>
              <a:rPr lang="uk-UA" sz="2600" dirty="0"/>
              <a:t>звуку в повітрі. </a:t>
            </a:r>
          </a:p>
          <a:p>
            <a:pPr marL="0" indent="0">
              <a:buNone/>
            </a:pPr>
            <a:r>
              <a:rPr lang="uk-UA" sz="2600" dirty="0"/>
              <a:t>Для її розв'язування треба мати два смартфона і виготовити трубку змінної довжини, в торцях якої мають бути зроблені невеличкі отвори. Біля одного торця розмістити динамік </a:t>
            </a:r>
            <a:r>
              <a:rPr lang="uk-UA" sz="2600" dirty="0" err="1"/>
              <a:t>смартфона</a:t>
            </a:r>
            <a:r>
              <a:rPr lang="uk-UA" sz="2600" dirty="0"/>
              <a:t> 1, біля другого – мікрофон </a:t>
            </a:r>
            <a:r>
              <a:rPr lang="uk-UA" sz="2600" dirty="0" err="1"/>
              <a:t>смартфона</a:t>
            </a:r>
            <a:r>
              <a:rPr lang="uk-UA" sz="2600" dirty="0"/>
              <a:t> 2. Досліджуючи амплітуду хвилі, яка встановлюється в трубці, залежно від відстані між торцями можна обчислити швидкість звуку. </a:t>
            </a:r>
            <a:r>
              <a:rPr lang="uk-UA" sz="2600" dirty="0">
                <a:solidFill>
                  <a:sysClr val="windowText" lastClr="000000"/>
                </a:solidFill>
              </a:rPr>
              <a:t>Відповідний експеримент можна побачити на наступному слайді.</a:t>
            </a:r>
            <a:endParaRPr lang="ru-RU" sz="2600" dirty="0">
              <a:solidFill>
                <a:sysClr val="windowText" lastClr="000000"/>
              </a:solidFill>
            </a:endParaRPr>
          </a:p>
          <a:p>
            <a:pPr marL="0" indent="0">
              <a:buNone/>
            </a:pPr>
            <a:endParaRPr lang="uk-UA" sz="2600" dirty="0"/>
          </a:p>
          <a:p>
            <a:pPr marL="0" indent="0">
              <a:buNone/>
            </a:pPr>
            <a:r>
              <a:rPr lang="uk-UA" sz="2600" dirty="0"/>
              <a:t>Трубку необхідної довжини можна легко склеїти навіть з картонної коробки з-під пластівців, тож про доступність обладнання в таких задачах перейматись не доводиться.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44137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070264"/>
            <a:ext cx="2808312" cy="3289487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16218" y="2528125"/>
            <a:ext cx="5807487" cy="1855763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095" y="404664"/>
            <a:ext cx="2808312" cy="2553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20687"/>
            <a:ext cx="8075240" cy="208823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sz="2600" dirty="0"/>
              <a:t>Крім перелічених, використовуючи </a:t>
            </a:r>
            <a:r>
              <a:rPr lang="en-US" sz="2600" dirty="0" err="1"/>
              <a:t>PhyPhox</a:t>
            </a:r>
            <a:r>
              <a:rPr lang="uk-UA" sz="2600" dirty="0"/>
              <a:t> можна сформулювати велику кількість різноманітних задач, використовуючи досліди, запропоновані на офіційному сайті розробника додатку. </a:t>
            </a:r>
            <a:endParaRPr lang="ru-RU" sz="26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1E424ADA-A55B-00B1-C684-8D97C48A8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92896"/>
            <a:ext cx="5832360" cy="385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900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sz="2600" dirty="0"/>
              <a:t>У деяких розділах фізики практично неможливо сформулювати задачі, досліди до яких можна було б провести у домашніх умовах. У таких ситуаціях реальний експеримент можна замінити віртуальним з використанням програм-симуляторів фізичних процесів.</a:t>
            </a:r>
          </a:p>
          <a:p>
            <a:pPr marL="0" lvl="0" indent="0">
              <a:buNone/>
            </a:pPr>
            <a:endParaRPr lang="ru-RU" sz="2600" dirty="0"/>
          </a:p>
          <a:p>
            <a:pPr marL="0" lvl="0" indent="0">
              <a:buNone/>
            </a:pPr>
            <a:r>
              <a:rPr lang="uk-UA" sz="2600" dirty="0"/>
              <a:t>Наприклад, безоплатний застосунок </a:t>
            </a:r>
            <a:r>
              <a:rPr lang="en-US" sz="2600" dirty="0" err="1"/>
              <a:t>falstad</a:t>
            </a:r>
            <a:r>
              <a:rPr lang="uk-UA" sz="2600" dirty="0"/>
              <a:t> дозволяє моделювати електричні кола постійного та змінного струму із застосуванням різноманітних елементів.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54446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18457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sz="2600" dirty="0"/>
              <a:t>Симулятор </a:t>
            </a:r>
            <a:r>
              <a:rPr lang="en-US" sz="2600" dirty="0" err="1"/>
              <a:t>falstad</a:t>
            </a:r>
            <a:r>
              <a:rPr lang="en-US" sz="2600" dirty="0"/>
              <a:t> </a:t>
            </a:r>
            <a:r>
              <a:rPr lang="uk-UA" sz="2600" dirty="0"/>
              <a:t>має низку переваг перед іншими, а саме:</a:t>
            </a:r>
            <a:endParaRPr lang="ru-RU" sz="2600" dirty="0"/>
          </a:p>
          <a:p>
            <a:pPr lvl="1"/>
            <a:r>
              <a:rPr lang="uk-UA" sz="2600" dirty="0"/>
              <a:t>симулятор працює у браузері і не потребує завантаження жодних додаткових програм, що робить його незалежним від операційної системи на пристрої користувача;</a:t>
            </a:r>
            <a:endParaRPr lang="ru-RU" sz="2600" dirty="0"/>
          </a:p>
          <a:p>
            <a:pPr lvl="1"/>
            <a:r>
              <a:rPr lang="uk-UA" sz="2600" dirty="0"/>
              <a:t>створена електрична схема може зберігатися в різних форматах, зокрема, у формі гіперпосилання, яке можна включати в текст задачі;</a:t>
            </a:r>
            <a:endParaRPr lang="ru-RU" sz="2600" dirty="0"/>
          </a:p>
          <a:p>
            <a:pPr lvl="1"/>
            <a:r>
              <a:rPr lang="uk-UA" sz="2600" dirty="0"/>
              <a:t>до кожного елемента схеми можна «прикріпити» осцилограф і спостерігати зміни струму, чи напруги у часі.</a:t>
            </a:r>
          </a:p>
          <a:p>
            <a:pPr lvl="0"/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09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764704"/>
            <a:ext cx="8075240" cy="2304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Так, студентам можна запропонувати задачу на розгляд перехідних процесів в </a:t>
            </a:r>
            <a:r>
              <a:rPr lang="en-US" sz="2600" dirty="0"/>
              <a:t>RC</a:t>
            </a:r>
            <a:r>
              <a:rPr lang="ru-RU" sz="2600" dirty="0"/>
              <a:t>-, </a:t>
            </a:r>
            <a:r>
              <a:rPr lang="uk-UA" sz="2600" dirty="0"/>
              <a:t>або </a:t>
            </a:r>
            <a:r>
              <a:rPr lang="en-US" sz="2600" dirty="0"/>
              <a:t>RL</a:t>
            </a:r>
            <a:r>
              <a:rPr lang="ru-RU" sz="2600" dirty="0"/>
              <a:t>-</a:t>
            </a:r>
            <a:r>
              <a:rPr lang="uk-UA" sz="2600" dirty="0"/>
              <a:t>колі, для одержання відповіді до якої треба скласти та розв’язати диференціальне рівняння і одержаний розв’язок порівняти з результатами симуляції.</a:t>
            </a:r>
            <a:r>
              <a:rPr lang="uk-UA" sz="2600" dirty="0">
                <a:solidFill>
                  <a:srgbClr val="00B050"/>
                </a:solidFill>
              </a:rPr>
              <a:t> </a:t>
            </a:r>
            <a:endParaRPr lang="ru-RU" sz="2600" dirty="0">
              <a:solidFill>
                <a:srgbClr val="00B050"/>
              </a:solidFill>
            </a:endParaRPr>
          </a:p>
          <a:p>
            <a:pPr lvl="0"/>
            <a:endParaRPr lang="uk-UA" sz="2600" dirty="0"/>
          </a:p>
          <a:p>
            <a:endParaRPr lang="ru-RU" sz="2600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8CBCD1ED-8939-FF85-262F-2108744F7D4B}"/>
              </a:ext>
            </a:extLst>
          </p:cNvPr>
          <p:cNvGrpSpPr/>
          <p:nvPr/>
        </p:nvGrpSpPr>
        <p:grpSpPr>
          <a:xfrm>
            <a:off x="2620916" y="3020409"/>
            <a:ext cx="3693501" cy="3504934"/>
            <a:chOff x="1921581" y="476672"/>
            <a:chExt cx="5407816" cy="5593166"/>
          </a:xfrm>
        </p:grpSpPr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xmlns="" id="{1E12CE2E-7223-90E7-5F3D-814644CFDE3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1581" y="476672"/>
              <a:ext cx="5407816" cy="3312368"/>
            </a:xfrm>
            <a:prstGeom prst="rect">
              <a:avLst/>
            </a:prstGeom>
          </p:spPr>
        </p:pic>
        <p:pic>
          <p:nvPicPr>
            <p:cNvPr id="6" name="Рисунок 5">
              <a:extLst>
                <a:ext uri="{FF2B5EF4-FFF2-40B4-BE49-F238E27FC236}">
                  <a16:creationId xmlns:a16="http://schemas.microsoft.com/office/drawing/2014/main" xmlns="" id="{5434E6C9-2BB2-BFA6-7679-568A92DB030F}"/>
                </a:ext>
              </a:extLst>
            </p:cNvPr>
            <p:cNvPicPr/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87" r="39524"/>
            <a:stretch/>
          </p:blipFill>
          <p:spPr bwMode="auto">
            <a:xfrm>
              <a:off x="2025234" y="3933056"/>
              <a:ext cx="2063803" cy="2136782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xmlns="" id="{268B8791-E09E-D0B9-76F9-F35354E5705E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1585"/>
            <a:stretch/>
          </p:blipFill>
          <p:spPr bwMode="auto">
            <a:xfrm>
              <a:off x="4305061" y="3933056"/>
              <a:ext cx="3024336" cy="2136782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5170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232" y="476672"/>
            <a:ext cx="8147248" cy="524604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uk-UA" sz="2600" dirty="0" smtClean="0"/>
              <a:t>Задача </a:t>
            </a:r>
            <a:r>
              <a:rPr lang="uk-UA" sz="2600" dirty="0"/>
              <a:t>4. </a:t>
            </a:r>
            <a:r>
              <a:rPr lang="uk-UA" sz="2600" dirty="0" smtClean="0"/>
              <a:t>Знайти кількість тепла, що виділилась у резисторі за час зарядження конденсатору до певної напруги. </a:t>
            </a:r>
          </a:p>
          <a:p>
            <a:pPr marL="0" lvl="0" indent="0">
              <a:buNone/>
            </a:pPr>
            <a:endParaRPr lang="uk-UA" sz="2600" dirty="0" smtClean="0"/>
          </a:p>
          <a:p>
            <a:pPr marL="0" lvl="0" indent="0">
              <a:buNone/>
            </a:pPr>
            <a:r>
              <a:rPr lang="uk-UA" sz="2600" dirty="0" smtClean="0"/>
              <a:t>Для її розв’язання треба визначити </a:t>
            </a:r>
            <a:r>
              <a:rPr lang="uk-UA" sz="2600" dirty="0"/>
              <a:t>часову залежність напруги на конденсаторі після підключення до кола джерела постійного струму відомої напруги. З того визначити час, за який конденсатор  зарядиться до заданої напруги та порівняти отримані дані з результатами симуляції</a:t>
            </a:r>
            <a:r>
              <a:rPr lang="uk-UA" sz="2600" dirty="0"/>
              <a:t>. </a:t>
            </a:r>
            <a:r>
              <a:rPr lang="uk-UA" sz="2600" dirty="0" smtClean="0"/>
              <a:t>Потім за </a:t>
            </a:r>
            <a:r>
              <a:rPr lang="uk-UA" sz="2600" dirty="0"/>
              <a:t>отриманим </a:t>
            </a:r>
            <a:r>
              <a:rPr lang="uk-UA" sz="2600" dirty="0" smtClean="0"/>
              <a:t>часом знайти </a:t>
            </a:r>
            <a:r>
              <a:rPr lang="uk-UA" sz="2600" dirty="0"/>
              <a:t>кількість тепла, що виділилась у резисторі в цьому процесі.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8497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8085584" cy="367240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sz="2600" dirty="0"/>
              <a:t>Студентів було опитано по завершенню виконання цієї задачі стосовно того, чи на їхню думку був такий вид самостійної роботи корисний для усвідомлення застосовності теоретичного матеріалу. Результати  опитування студентів стосовно користі </a:t>
            </a:r>
            <a:r>
              <a:rPr lang="en-US" sz="2600" dirty="0" err="1"/>
              <a:t>falstad</a:t>
            </a:r>
            <a:r>
              <a:rPr lang="en-US" sz="2600" dirty="0"/>
              <a:t> </a:t>
            </a:r>
            <a:r>
              <a:rPr lang="uk-UA" sz="2600" dirty="0"/>
              <a:t>показані на наступному слайді.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28083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dirty="0"/>
          </a:p>
          <a:p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015BC65C-6CC6-BE34-E556-A675FCE1B2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7360573"/>
              </p:ext>
            </p:extLst>
          </p:nvPr>
        </p:nvGraphicFramePr>
        <p:xfrm>
          <a:off x="1601924" y="476672"/>
          <a:ext cx="5940152" cy="5070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04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600" dirty="0"/>
              <a:t>Нажаль, вибірка опитаних не є репрезентативною, тому ці результати слід вважати грубою попередньою оцінкою.</a:t>
            </a:r>
          </a:p>
          <a:p>
            <a:pPr marL="0" indent="0">
              <a:buNone/>
            </a:pPr>
            <a:r>
              <a:rPr lang="uk-UA" sz="2600" dirty="0"/>
              <a:t>Попри це, прослідковується позитивний відгук опитуваних про користь практичного усвідомлення матеріалу від введення такого виду самостійної роботи студента</a:t>
            </a:r>
            <a:r>
              <a:rPr lang="uk-UA" sz="2600" dirty="0" smtClean="0"/>
              <a:t>.</a:t>
            </a:r>
          </a:p>
          <a:p>
            <a:pPr marL="0" indent="0">
              <a:buNone/>
            </a:pPr>
            <a:endParaRPr lang="uk-UA" sz="2600" dirty="0"/>
          </a:p>
          <a:p>
            <a:pPr marL="0" indent="0">
              <a:buNone/>
            </a:pPr>
            <a:r>
              <a:rPr lang="uk-UA" sz="2600" dirty="0"/>
              <a:t>Перспективу подальших досліджень вбачаємо у розширенні вибірки опитуваних та підвищенні критеріїв об’єктивності оцінювання впливу такого виду роботи, додатковому доборі експериментальних задач та складанні вказівок до їх розв’язування.</a:t>
            </a:r>
            <a:endParaRPr lang="ru-RU" sz="2600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97953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78695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В умовах дистанційного навчання, коли студенти не мають доступу до реального лабораторного обладнання, виникає питання – як формувати їхні експериментаторські уміння, оскільки такі уміння є важливою складовою фахової компетентності інженера. Одним зі шляхів для вирішення цієї проблеми може бути застосування в навчальному процесі експериментальних задач.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97258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86210"/>
            <a:ext cx="78695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За О. І. Бугайовим «Експериментальними називають задачі, в яких експеримент слугує засобом одержання величин, необхідних для розв’язання, дає відповідь на поставлене в задачі запитання або є засобом перевірки зроблених згідно з умовою розрахунків» </a:t>
            </a:r>
            <a:endParaRPr lang="ru-RU" sz="2600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85038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Тож, метою нашої роботи була розробка експериментальних задач та перевірка їх застосовності.</a:t>
            </a:r>
            <a:endParaRPr lang="ru-RU" sz="2600" dirty="0"/>
          </a:p>
          <a:p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72149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859216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За вище згаданих умов дистанційного навчання експериментальну частину задачі студенти виконують удома, відтак, необхідне для цього обладнання повинно бути доступним, або ж має легко виготовлятись з підручних матеріалів</a:t>
            </a:r>
            <a:r>
              <a:rPr lang="uk-UA" sz="2600" dirty="0" smtClean="0"/>
              <a:t>. Також, при формулюванні умов таких задач та їх розв’язуванні корисними можуть бути вільно поширювані програмні продукти для комп’ютерів та </a:t>
            </a:r>
            <a:r>
              <a:rPr lang="uk-UA" sz="2600" dirty="0" err="1" smtClean="0"/>
              <a:t>смартфонів</a:t>
            </a:r>
            <a:r>
              <a:rPr lang="uk-UA" sz="2600" dirty="0"/>
              <a:t>.</a:t>
            </a:r>
            <a:r>
              <a:rPr lang="uk-UA" sz="2600" dirty="0" smtClean="0"/>
              <a:t>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60557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276872"/>
            <a:ext cx="77255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 smtClean="0"/>
              <a:t>Задача 1. Визначити коефіцієнт поверхневого натягу рідини.</a:t>
            </a:r>
          </a:p>
          <a:p>
            <a:pPr marL="0" indent="0">
              <a:buNone/>
            </a:pPr>
            <a:r>
              <a:rPr lang="uk-UA" sz="2600" dirty="0" smtClean="0"/>
              <a:t>Найпростішим </a:t>
            </a:r>
            <a:r>
              <a:rPr lang="uk-UA" sz="2600" dirty="0"/>
              <a:t>експериментом, який дозволяє дати відповідь на поставлене в задачі запитання є застосування капілярної трубки, відкритої з обох сторін. Після занурення у трубці залишається стовпчик рідини, вимірювання висоти якого дозволяє обчислити коефіцієнт поверхневого натягу. 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971600" y="1052736"/>
            <a:ext cx="7725544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600" dirty="0" smtClean="0"/>
              <a:t>Наведемо деякі приклади експериментальних задач.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8051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2195736" y="692696"/>
            <a:ext cx="4680520" cy="5478211"/>
            <a:chOff x="1619672" y="692696"/>
            <a:chExt cx="4680520" cy="5478211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1619672" y="692696"/>
              <a:ext cx="4680520" cy="5478211"/>
              <a:chOff x="2635156" y="2854254"/>
              <a:chExt cx="3202847" cy="3748701"/>
            </a:xfrm>
          </p:grpSpPr>
          <p:pic>
            <p:nvPicPr>
              <p:cNvPr id="11" name="Рисунок 10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35156" y="2854254"/>
                <a:ext cx="2088232" cy="3748701"/>
              </a:xfrm>
              <a:prstGeom prst="rect">
                <a:avLst/>
              </a:prstGeom>
            </p:spPr>
          </p:pic>
          <p:pic>
            <p:nvPicPr>
              <p:cNvPr id="12" name="Рисунок 11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798567" y="2854254"/>
                <a:ext cx="1039436" cy="2434453"/>
              </a:xfrm>
              <a:prstGeom prst="rect">
                <a:avLst/>
              </a:prstGeom>
            </p:spPr>
          </p:pic>
        </p:grpSp>
        <p:pic>
          <p:nvPicPr>
            <p:cNvPr id="10" name="Рисунок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8024" y="4365104"/>
              <a:ext cx="1512168" cy="18058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79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85921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Діаметр трубки легко визначити за допомогою за допомогою режиму "Макрозйомка" камери </a:t>
            </a:r>
            <a:r>
              <a:rPr lang="uk-UA" sz="2600" dirty="0" err="1"/>
              <a:t>смартфона</a:t>
            </a:r>
            <a:r>
              <a:rPr lang="uk-UA" sz="2600" dirty="0"/>
              <a:t>, а густину рідини знайти у довідкових таблицях. </a:t>
            </a:r>
            <a:endParaRPr lang="ru-RU" sz="2600" dirty="0"/>
          </a:p>
          <a:p>
            <a:pPr marL="0" indent="0">
              <a:buNone/>
            </a:pPr>
            <a:endParaRPr lang="uk-UA" sz="2600" dirty="0" smtClean="0"/>
          </a:p>
          <a:p>
            <a:pPr marL="0" indent="0">
              <a:buNone/>
            </a:pPr>
            <a:r>
              <a:rPr lang="uk-UA" sz="2600" dirty="0" smtClean="0"/>
              <a:t>У </a:t>
            </a:r>
            <a:r>
              <a:rPr lang="uk-UA" sz="2600" dirty="0"/>
              <a:t>проведеному нами досліді використовувалися стрижень кулькової ручки та трубка для соку. В обох випадках були одержані близькі результати для заданої </a:t>
            </a:r>
            <a:r>
              <a:rPr lang="uk-UA" sz="2600" dirty="0" smtClean="0"/>
              <a:t>рідини.</a:t>
            </a:r>
            <a:endParaRPr lang="ru-RU" sz="2600" dirty="0"/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43109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80648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600" dirty="0"/>
              <a:t>Для формулювання експериментальних задач дуже зручно застосовувати програму </a:t>
            </a:r>
            <a:r>
              <a:rPr lang="en-US" sz="2600" dirty="0" err="1"/>
              <a:t>PhyPhox</a:t>
            </a:r>
            <a:r>
              <a:rPr lang="uk-UA" sz="2600" dirty="0"/>
              <a:t>, яка дозволяє отримувати дані з датчиків </a:t>
            </a:r>
            <a:r>
              <a:rPr lang="uk-UA" sz="2600" dirty="0" err="1"/>
              <a:t>смартфона</a:t>
            </a:r>
            <a:r>
              <a:rPr lang="uk-UA" sz="2600" dirty="0"/>
              <a:t>. </a:t>
            </a:r>
            <a:endParaRPr lang="ru-RU" sz="2600" dirty="0"/>
          </a:p>
          <a:p>
            <a:pPr marL="0" indent="0">
              <a:buNone/>
            </a:pPr>
            <a:r>
              <a:rPr lang="ru-RU" sz="2600" dirty="0"/>
              <a:t> </a:t>
            </a:r>
          </a:p>
          <a:p>
            <a:pPr marL="0" indent="0">
              <a:buNone/>
            </a:pPr>
            <a:r>
              <a:rPr lang="ru-RU" sz="2600" dirty="0"/>
              <a:t>Задача 2. </a:t>
            </a:r>
            <a:r>
              <a:rPr lang="uk-UA" sz="2600" dirty="0"/>
              <a:t>Визначити момент інерції тіла певної форми, за допомогою закріпленого на ньому смартфона, використовуючи можливості акселерометра.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23389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</TotalTime>
  <Words>722</Words>
  <Application>Microsoft Office PowerPoint</Application>
  <PresentationFormat>Экран (4:3)</PresentationFormat>
  <Paragraphs>41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ЗАСТОСУВАННЯ ЕКСПЕРИМЕНТАЛЬНИХ ЗАДАЧ В КУРСІ ЗАГАЛЬНОЇ ФІЗИКИ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Tester</dc:creator>
  <cp:lastModifiedBy>Tester</cp:lastModifiedBy>
  <cp:revision>52</cp:revision>
  <dcterms:created xsi:type="dcterms:W3CDTF">2023-03-28T17:13:09Z</dcterms:created>
  <dcterms:modified xsi:type="dcterms:W3CDTF">2023-04-14T09:57:57Z</dcterms:modified>
</cp:coreProperties>
</file>