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slideLayout1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jpeg" ContentType="image/jpeg"/>
  <Override PartName="/ppt/media/image4.png" ContentType="image/png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35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06AC5CC-74FB-450B-B26F-359C4A95F1AB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FA83BF6-BF95-4ACB-A5A2-0DCE97250097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D41DD8-1266-47F9-ABBC-C401D13A3A42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2C2A2F-4450-4077-B76B-94FED46D5225}" type="slidenum">
              <a:t>&lt;#&gt;</a:t>
            </a:fld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88F5B1-206D-4586-8AFB-87963D618049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051C3A-B962-4EF2-9C82-93DBD6C0B038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AC9B32-BC0D-40B7-943F-E03D072DB09F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391ACD-709F-4879-BC90-AF853FBED7E4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8CD52F2-239D-4F00-8B0E-A3EC5F28F780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797080" cy="102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8D1949-C7ED-4A4B-99D3-D57C7B10B036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20A530-0732-48FE-9420-CC43486285D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D0610FD-EF80-496F-B966-47624BE9078B}" type="slidenum">
              <a:t>&lt;#&gt;</a:t>
            </a:fld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1A01E0D-54DE-4711-9D51-1F983FF245B4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8233842-6CA3-493F-B6AB-674DDDF3C19C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658D57-2F48-42B2-A87A-04A8AB5C0109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DBFAFE-57EC-4EA8-8A4E-E326130DD2E9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416DEB-42AD-44F3-984F-F66A602E020E}" type="slidenum">
              <a:t>&lt;#&gt;</a:t>
            </a:fld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A157BA-A9B3-4549-B6DF-B974563B8895}" type="slidenum">
              <a:t>&lt;#&gt;</a:t>
            </a:fld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1CCAA0-1AFE-446F-9F19-D45C4A37F015}" type="slidenum">
              <a:t>&lt;#&gt;</a:t>
            </a:fld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E48CE3-02B7-410E-BC65-5C77DAEF8CE8}" type="slidenum">
              <a:t>&lt;#&gt;</a:t>
            </a:fld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20E6A0-18B3-42F8-8238-D379B85314C1}" type="slidenum">
              <a:t>&lt;#&gt;</a:t>
            </a:fld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D550DF-9383-4A63-A544-09F380832F73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B4ACCD-6A96-4496-A32D-86BC9CF413D0}" type="slidenum">
              <a:t>&lt;#&gt;</a:t>
            </a:fld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797080" cy="102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DF59A7-5D93-4A7E-B524-83796DAD5425}" type="slidenum">
              <a:t>&lt;#&gt;</a:t>
            </a:fld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71010E-A75D-41DA-BEFB-FB2FBB4FE647}" type="slidenum">
              <a:t>&lt;#&gt;</a:t>
            </a:fld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179195-A93C-41DD-BC3C-ABDB40368E61}" type="slidenum">
              <a:t>&lt;#&gt;</a:t>
            </a:fld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7EA6E7-1634-4CD3-89FF-DB71579373EA}" type="slidenum">
              <a:t>&lt;#&gt;</a:t>
            </a:fld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6D48A3-A35F-4FF7-83A9-63EEE1777813}" type="slidenum">
              <a:t>&lt;#&gt;</a:t>
            </a:fld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AFD6F0F-2140-4BE9-99BF-EB88D7ADD321}" type="slidenum">
              <a:t>&lt;#&gt;</a:t>
            </a:fld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114F48-5F22-40E5-AFB7-754E7FEF32DD}" type="slidenum">
              <a:t>&lt;#&gt;</a:t>
            </a:fld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A169F059-8AE0-4C3D-ADF1-180FEE2DCF0A}" type="slidenum">
              <a:t>&lt;#&gt;</a:t>
            </a:fld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992099BD-F7AC-49A6-834B-DBA88A10409B}" type="slidenum">
              <a:t>&lt;#&gt;</a:t>
            </a:fld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F8188DA4-41D9-4824-9E80-2849022D7F1F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B40598-5847-4371-B1E3-8DD311D17FA6}" type="slidenum">
              <a:t>&lt;#&gt;</a:t>
            </a:fld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1A0C84C5-6154-427C-B77A-70870EE83B55}" type="slidenum">
              <a:t>&lt;#&gt;</a:t>
            </a:fld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43C68ED4-158C-43E9-9757-1A546893AF81}" type="slidenum">
              <a:t>&lt;#&gt;</a:t>
            </a:fld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797080" cy="102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5BBCBACF-724F-460B-B752-F20AF8560F54}" type="slidenum">
              <a:t>&lt;#&gt;</a:t>
            </a:fld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E776C3C5-F779-40C6-B1BC-D9FA8EB6DA5E}" type="slidenum">
              <a:t>&lt;#&gt;</a:t>
            </a:fld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D7C4B1D9-1ACD-492C-B810-9185F9631245}" type="slidenum">
              <a:t>&lt;#&gt;</a:t>
            </a:fld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34AFAB68-DA4F-45C1-9837-0A0974477F2F}" type="slidenum">
              <a:t>&lt;#&gt;</a:t>
            </a:fld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7E7A0F16-C35B-48AF-BB0C-71F9B1B4F13D}" type="slidenum">
              <a:t>&lt;#&gt;</a:t>
            </a:fld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9A33DAEA-8132-4D34-86AE-5EF60E567A2C}" type="slidenum">
              <a:t>&lt;#&gt;</a:t>
            </a:fld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55B67426-84CC-49EC-BAB2-965E9111E8F0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0228EE-4C68-4C56-B10C-A2CCA12D5154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90320" y="4863240"/>
            <a:ext cx="5797080" cy="10287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785239-C5D1-42FA-A641-C7F106B52BF0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B1E8A9E-076B-48C1-8F4E-46C6F820CA53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7F0DCB-A625-4074-BA7B-BF0D79B1C36F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2E8C38-7F1B-42C3-914B-BCA765A5096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0272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Google Shape;10;p2"/>
          <p:cNvSpPr/>
          <p:nvPr/>
        </p:nvSpPr>
        <p:spPr>
          <a:xfrm>
            <a:off x="0" y="2998080"/>
            <a:ext cx="91436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63d29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0480" y="1257480"/>
            <a:ext cx="8122680" cy="1588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 fontScale="96000"/>
          </a:bodyPr>
          <a:p>
            <a:r>
              <a:rPr b="0" lang="en-US" sz="4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rgbClr val="ffffff"/>
                </a:solidFill>
                <a:latin typeface="Proxima Nova"/>
                <a:ea typeface="Proxima Nova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908F90A1-59F8-474B-A160-F278E570058F}" type="slidenum">
              <a:rPr b="0" lang="en" sz="1000" spc="-1" strike="noStrike">
                <a:solidFill>
                  <a:srgbClr val="ffffff"/>
                </a:solidFill>
                <a:latin typeface="Proxima Nova"/>
                <a:ea typeface="Proxima Nova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8520120" cy="5724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 fontScale="91000"/>
          </a:bodyPr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1176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832280" y="1152360"/>
            <a:ext cx="399960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rgbClr val="202729"/>
                </a:solidFill>
                <a:latin typeface="Proxima Nova"/>
                <a:ea typeface="Proxima Nova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0DC7FB8A-7580-464F-B8FA-3976D459E7AB}" type="slidenum">
              <a:rPr b="0" lang="en" sz="1000" spc="-1" strike="noStrike">
                <a:solidFill>
                  <a:srgbClr val="202729"/>
                </a:solidFill>
                <a:latin typeface="Proxima Nova"/>
                <a:ea typeface="Proxima Nova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39;p9"/>
          <p:cNvSpPr/>
          <p:nvPr/>
        </p:nvSpPr>
        <p:spPr>
          <a:xfrm>
            <a:off x="4572000" y="0"/>
            <a:ext cx="4571640" cy="5143320"/>
          </a:xfrm>
          <a:prstGeom prst="rect">
            <a:avLst/>
          </a:prstGeom>
          <a:solidFill>
            <a:schemeClr val="dk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Google Shape;40;p9"/>
          <p:cNvSpPr/>
          <p:nvPr/>
        </p:nvSpPr>
        <p:spPr>
          <a:xfrm>
            <a:off x="5029560" y="4495680"/>
            <a:ext cx="46800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63d29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265680" y="1206000"/>
            <a:ext cx="4044960" cy="1509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/>
          </a:bodyPr>
          <a:p>
            <a:r>
              <a:rPr b="0" lang="en-US" sz="42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939560" y="724320"/>
            <a:ext cx="3836520" cy="36946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 fontScale="86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rgbClr val="ffffff"/>
                </a:solidFill>
                <a:latin typeface="Proxima Nova"/>
                <a:ea typeface="Proxima Nova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E99AE3B6-5DBB-4D5F-89E3-30D9790808BE}" type="slidenum">
              <a:rPr b="0" lang="en" sz="1000" spc="-1" strike="noStrike">
                <a:solidFill>
                  <a:srgbClr val="ffffff"/>
                </a:solidFill>
                <a:latin typeface="Proxima Nova"/>
                <a:ea typeface="Proxima Nova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3d29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5797080" cy="4090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p>
            <a:r>
              <a:rPr b="0" lang="en-US" sz="4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en" sz="1000" spc="-1" strike="noStrike">
                <a:solidFill>
                  <a:srgbClr val="202729"/>
                </a:solidFill>
                <a:latin typeface="Proxima Nova"/>
                <a:ea typeface="Proxima Nova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7396CA3A-44C6-4E57-BD89-06B360829101}" type="slidenum">
              <a:rPr b="0" lang="en" sz="1000" spc="-1" strike="noStrike">
                <a:solidFill>
                  <a:srgbClr val="202729"/>
                </a:solidFill>
                <a:latin typeface="Proxima Nova"/>
                <a:ea typeface="Proxima Nova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www.zhitomir.info/post_967.html" TargetMode="External"/><Relationship Id="rId2" Type="http://schemas.openxmlformats.org/officeDocument/2006/relationships/hyperlink" Target="https://www.nas.gov.ua/UA/PersonalSite/Pages/default.aspx?PersonID=0000000980" TargetMode="External"/><Relationship Id="rId3" Type="http://schemas.openxmlformats.org/officeDocument/2006/relationships/hyperlink" Target="https://scholar.google.com/citations?hl=en&amp;user=KoShbMYAAAAJ&amp;view_op=list_works&amp;sortby=pubda" TargetMode="External"/><Relationship Id="rId4" Type="http://schemas.openxmlformats.org/officeDocument/2006/relationships/hyperlink" Target="https://www.researchgate.net/profile/Yaroslav-Blume" TargetMode="External"/><Relationship Id="rId5" Type="http://schemas.openxmlformats.org/officeDocument/2006/relationships/hyperlink" Target="http://allertonpress.com/journals/cytgen.html" TargetMode="External"/><Relationship Id="rId6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510480" y="1583280"/>
            <a:ext cx="8122680" cy="114948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3220" spc="-1" strike="noStrike">
                <a:solidFill>
                  <a:srgbClr val="ffffff"/>
                </a:solidFill>
                <a:latin typeface="Proxima Nova"/>
                <a:ea typeface="Proxima Nova"/>
              </a:rPr>
              <a:t>ВИДАТНІ НАУКОВЦІ СУЧАСНОСТІ. ЯРОСЛАВ БОРИСОВИЧ БЛЮМ</a:t>
            </a:r>
            <a:endParaRPr b="0" lang="en-US" sz="32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subTitle"/>
          </p:nvPr>
        </p:nvSpPr>
        <p:spPr>
          <a:xfrm>
            <a:off x="250560" y="3035520"/>
            <a:ext cx="4192560" cy="14468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Матеріал підготували:</a:t>
            </a:r>
            <a:endParaRPr b="0" lang="en-US" sz="16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Коваль О.О.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Koval_O_A@ukr.net, +380(67)991 20 43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ФМФ, НТУУ «КПІ» імені Ігоря Сікорського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 </a:t>
            </a:r>
            <a:r>
              <a:rPr b="0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Проспект Перемоги, 37, Київ, Україна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subTitle"/>
          </p:nvPr>
        </p:nvSpPr>
        <p:spPr>
          <a:xfrm>
            <a:off x="4752360" y="3035520"/>
            <a:ext cx="4140720" cy="14468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Строганов О.О.</a:t>
            </a:r>
            <a:endParaRPr b="0" lang="en-US" sz="16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 </a:t>
            </a:r>
            <a:r>
              <a:rPr b="0" i="1" lang="en" sz="1600" spc="-1" strike="noStrike">
                <a:solidFill>
                  <a:srgbClr val="ffffff"/>
                </a:solidFill>
                <a:latin typeface="Proxima Nova"/>
                <a:ea typeface="Proxima Nova"/>
              </a:rPr>
              <a:t>alexey8k@gmail.com, +380(66)914 66 58 ФБТ, НТУУ «КПІ» імені Ігоря Сікорського Проспект Перемоги, 37, Київ, Україна</a:t>
            </a:r>
            <a:endParaRPr b="0" lang="en-US" sz="1600" spc="-1" strike="noStrike"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subTitle"/>
          </p:nvPr>
        </p:nvSpPr>
        <p:spPr>
          <a:xfrm>
            <a:off x="3864600" y="4553280"/>
            <a:ext cx="1414440" cy="46800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i="1" lang="en" sz="1400" spc="-1" strike="noStrike">
                <a:solidFill>
                  <a:srgbClr val="ffffff"/>
                </a:solidFill>
                <a:latin typeface="Proxima Nova"/>
                <a:ea typeface="Proxima Nova"/>
              </a:rPr>
              <a:t>КИЇВ - 2023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64" name="Google Shape;63;p13"/>
          <p:cNvSpPr/>
          <p:nvPr/>
        </p:nvSpPr>
        <p:spPr>
          <a:xfrm>
            <a:off x="1396080" y="331560"/>
            <a:ext cx="63518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spAutoFit/>
          </a:bodyPr>
          <a:p>
            <a:pPr algn="ctr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400" spc="-1" strike="noStrike">
                <a:solidFill>
                  <a:srgbClr val="ffffff"/>
                </a:solidFill>
                <a:latin typeface="Proxima Nova"/>
                <a:ea typeface="Proxima Nova"/>
              </a:rPr>
              <a:t>НАЦІОНАЛЬНИЙ ТЕХНІЧНИЙ УНІВЕРСИТЕТ УКРАЇНИ </a:t>
            </a:r>
            <a:endParaRPr b="0" lang="en-US" sz="1400" spc="-1" strike="noStrike">
              <a:latin typeface="Arial"/>
            </a:endParaRPr>
          </a:p>
          <a:p>
            <a:pPr algn="ctr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400" spc="-1" strike="noStrike">
                <a:solidFill>
                  <a:srgbClr val="ffffff"/>
                </a:solidFill>
                <a:latin typeface="Proxima Nova"/>
                <a:ea typeface="Proxima Nova"/>
              </a:rPr>
              <a:t>«КИЇВСЬКИЙ ПОЛІТЕХНІЧНИЙ ІНСТИТУТ ІМЕНІ ІГОРЯ СІКОРСЬКОГО» </a:t>
            </a:r>
            <a:endParaRPr b="0" lang="en-US" sz="1400" spc="-1" strike="noStrike">
              <a:latin typeface="Arial"/>
            </a:endParaRPr>
          </a:p>
          <a:p>
            <a:pPr algn="ctr"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400" spc="-1" strike="noStrike">
                <a:solidFill>
                  <a:srgbClr val="ffffff"/>
                </a:solidFill>
                <a:latin typeface="Proxima Nova"/>
                <a:ea typeface="Proxima Nova"/>
              </a:rPr>
              <a:t>факультет біотехнології і біотехніки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3600360" cy="572400"/>
          </a:xfrm>
          <a:prstGeom prst="rect">
            <a:avLst/>
          </a:prstGeom>
          <a:solidFill>
            <a:srgbClr val="4ba173"/>
          </a:solidFill>
          <a:ln w="0">
            <a:noFill/>
          </a:ln>
        </p:spPr>
        <p:txBody>
          <a:bodyPr tIns="91440" bIns="91440" anchor="t">
            <a:normAutofit fontScale="91000"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rgbClr val="ffffff"/>
                </a:solidFill>
                <a:latin typeface="Proxima Nova"/>
                <a:ea typeface="Proxima Nova"/>
              </a:rPr>
              <a:t>Біографія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54511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AutoNum type="arabicPeriod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Народився 8 квітня 1956 р. в с. Топори Ружинського району Житомирської області.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AutoNum type="arabicPeriod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У 1973 р. вступив до КДУ імені Тараса Шевченка, на кафедру біохімії, який закінчив у 1978 р. з відзнакою.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AutoNum type="arabicPeriod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У 1988 р. захистив докторську дисертацію.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AutoNum type="arabicPeriod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У 1989 р. завідував лабораторією клітинної біології та інженерії, в інституті інституті клітинної біології та генної інженерії, а у 1992 р. Я. Блюм став виконувати ще й обов'язки директора інституту.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AutoNum type="arabicPeriod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З 2010 р. став президентом Ради директорів Чорноморської біотехнологічної асоціації.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AutoNum type="arabicPeriod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У липні 2008 р. Я. Б. Блюм був призначений директором Інституту харчової біотехнології та геноміки НАН України.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/>
          </p:nvPr>
        </p:nvSpPr>
        <p:spPr>
          <a:xfrm>
            <a:off x="5918400" y="3846960"/>
            <a:ext cx="2816280" cy="401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rmAutofit/>
          </a:bodyPr>
          <a:p>
            <a:pPr algn="ctr">
              <a:lnSpc>
                <a:spcPct val="115000"/>
              </a:lnSpc>
              <a:spcAft>
                <a:spcPts val="1199"/>
              </a:spcAft>
              <a:buNone/>
              <a:tabLst>
                <a:tab algn="l" pos="0"/>
              </a:tabLst>
            </a:pPr>
            <a:r>
              <a:rPr b="0" lang="en" sz="1200" spc="-1" strike="noStrike">
                <a:solidFill>
                  <a:srgbClr val="616161"/>
                </a:solidFill>
                <a:latin typeface="Proxima Nova"/>
                <a:ea typeface="Proxima Nova"/>
              </a:rPr>
              <a:t>Рис. 2.1: Фотографія Я.Б. Блюма [2].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Google Shape;71;p14"/>
          <p:cNvSpPr/>
          <p:nvPr/>
        </p:nvSpPr>
        <p:spPr>
          <a:xfrm>
            <a:off x="6229800" y="793440"/>
            <a:ext cx="2193480" cy="2917440"/>
          </a:xfrm>
          <a:prstGeom prst="round2DiagRect">
            <a:avLst>
              <a:gd name="adj1" fmla="val 29069"/>
              <a:gd name="adj2" fmla="val 7175"/>
            </a:avLst>
          </a:prstGeom>
          <a:blipFill rotWithShape="0">
            <a:blip r:embed="rId1"/>
            <a:srcRect/>
            <a:stretch/>
          </a:blipFill>
          <a:ln w="38100">
            <a:solidFill>
              <a:srgbClr val="4ba173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/>
          </p:nvPr>
        </p:nvSpPr>
        <p:spPr>
          <a:xfrm>
            <a:off x="311760" y="1152360"/>
            <a:ext cx="447516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Char char="●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Він є автором та співавтором понад 450 наукових праць, у тому числі кількох монографій, 9 патентів та 9 свідоцтв на сорти рослин [2].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Char char="●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Його h-індекс на профайлі у Google scholar [3] дорівнює 33, що є дуже високим показником його наукової діяльності.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Char char="●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Згідно зі статистики на платформі ResearchGate його роботи переглядалися понад 60 тисяч разів [4].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Char char="●"/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Під його керівництвом захищено 20 кандидатських дисертацій.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5520240" y="3474360"/>
            <a:ext cx="2816280" cy="401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 algn="ctr">
              <a:lnSpc>
                <a:spcPct val="115000"/>
              </a:lnSpc>
              <a:spcAft>
                <a:spcPts val="1199"/>
              </a:spcAft>
              <a:buNone/>
              <a:tabLst>
                <a:tab algn="l" pos="0"/>
              </a:tabLst>
            </a:pPr>
            <a:r>
              <a:rPr b="0" lang="en" sz="1200" spc="-1" strike="noStrike">
                <a:solidFill>
                  <a:srgbClr val="616161"/>
                </a:solidFill>
                <a:latin typeface="Proxima Nova"/>
                <a:ea typeface="Proxima Nova"/>
              </a:rPr>
              <a:t>Рис. 3.1: Зображення профайлу Я.Б. Блюма на платформі ResearchGate [4].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3"/>
          <p:cNvSpPr>
            <a:spLocks noGrp="1"/>
          </p:cNvSpPr>
          <p:nvPr>
            <p:ph type="title"/>
          </p:nvPr>
        </p:nvSpPr>
        <p:spPr>
          <a:xfrm>
            <a:off x="311760" y="444960"/>
            <a:ext cx="3600360" cy="579240"/>
          </a:xfrm>
          <a:prstGeom prst="rect">
            <a:avLst/>
          </a:prstGeom>
          <a:solidFill>
            <a:srgbClr val="4ba173"/>
          </a:solidFill>
          <a:ln w="0">
            <a:noFill/>
          </a:ln>
        </p:spPr>
        <p:txBody>
          <a:bodyPr tIns="91440" bIns="91440" anchor="t">
            <a:normAutofit fontScale="93000"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rgbClr val="ffffff"/>
                </a:solidFill>
                <a:latin typeface="Proxima Nova"/>
                <a:ea typeface="Proxima Nova"/>
              </a:rPr>
              <a:t>Наукова діяльність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2" name="Google Shape;79;p15" descr=""/>
          <p:cNvPicPr/>
          <p:nvPr/>
        </p:nvPicPr>
        <p:blipFill>
          <a:blip r:embed="rId1"/>
          <a:stretch/>
        </p:blipFill>
        <p:spPr>
          <a:xfrm>
            <a:off x="5101560" y="1498320"/>
            <a:ext cx="3653640" cy="1871280"/>
          </a:xfrm>
          <a:prstGeom prst="rect">
            <a:avLst/>
          </a:prstGeom>
          <a:ln w="28575">
            <a:solidFill>
              <a:srgbClr val="4ba173"/>
            </a:solidFill>
            <a:round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3604320" cy="575280"/>
          </a:xfrm>
          <a:prstGeom prst="rect">
            <a:avLst/>
          </a:prstGeom>
          <a:solidFill>
            <a:srgbClr val="4ba173"/>
          </a:solidFill>
          <a:ln w="0">
            <a:noFill/>
          </a:ln>
        </p:spPr>
        <p:txBody>
          <a:bodyPr tIns="91440" bIns="91440" anchor="t">
            <a:normAutofit fontScale="92000"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rgbClr val="ffffff"/>
                </a:solidFill>
                <a:latin typeface="Proxima Nova"/>
                <a:ea typeface="Proxima Nova"/>
              </a:rPr>
              <a:t>Нагороди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50623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Наукова діяльність Я.Б. Блюма була неодноразово відзначена: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spcBef>
                <a:spcPts val="1199"/>
              </a:spcBef>
              <a:buClr>
                <a:srgbClr val="616161"/>
              </a:buClr>
              <a:buFont typeface="Proxima Nova"/>
              <a:buChar char="●"/>
              <a:tabLst>
                <a:tab algn="l" pos="0"/>
              </a:tabLst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Почесне звання професор міжнародної науково-освітньої програми (Нью-Йорк, 1999);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Char char="●"/>
              <a:tabLst>
                <a:tab algn="l" pos="0"/>
              </a:tabLst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Премія імені В.Я. Юр'єва за цикл робіт «Генетичні основи клітинної селекції, інженерії рослин та селекційні білкові маркери» (2002);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Char char="●"/>
              <a:tabLst>
                <a:tab algn="l" pos="0"/>
              </a:tabLst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Державна премія в галузі науки і техніки за роботу «Система використання біоресурсів у новітніх біотехнологіях отримання альтернативних палив» (2011) [6];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520">
              <a:lnSpc>
                <a:spcPct val="115000"/>
              </a:lnSpc>
              <a:buClr>
                <a:srgbClr val="616161"/>
              </a:buClr>
              <a:buFont typeface="Proxima Nova"/>
              <a:buChar char="●"/>
              <a:tabLst>
                <a:tab algn="l" pos="0"/>
              </a:tabLst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Почесне звання України – «Заслужений діяч науки і техніки України» (2016)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5505480" y="3417480"/>
            <a:ext cx="2816280" cy="969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 algn="ctr">
              <a:lnSpc>
                <a:spcPct val="115000"/>
              </a:lnSpc>
              <a:spcAft>
                <a:spcPts val="1199"/>
              </a:spcAft>
              <a:buNone/>
              <a:tabLst>
                <a:tab algn="l" pos="0"/>
              </a:tabLst>
            </a:pPr>
            <a:r>
              <a:rPr b="0" lang="en" sz="1200" spc="-1" strike="noStrike">
                <a:solidFill>
                  <a:srgbClr val="616161"/>
                </a:solidFill>
                <a:latin typeface="Proxima Nova"/>
                <a:ea typeface="Proxima Nova"/>
              </a:rPr>
              <a:t>Рис. 4.1: Зображення нагрудного знаку почесного звання України – «Заслужений діяч науки і техніки України» [2].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76" name="Google Shape;87;p16" descr="Zaslnauki.jpg"/>
          <p:cNvPicPr/>
          <p:nvPr/>
        </p:nvPicPr>
        <p:blipFill>
          <a:blip r:embed="rId1"/>
          <a:stretch/>
        </p:blipFill>
        <p:spPr>
          <a:xfrm>
            <a:off x="6000840" y="756720"/>
            <a:ext cx="1946880" cy="2660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3600360" cy="572400"/>
          </a:xfrm>
          <a:prstGeom prst="rect">
            <a:avLst/>
          </a:prstGeom>
          <a:solidFill>
            <a:srgbClr val="4ba173"/>
          </a:solidFill>
          <a:ln w="0">
            <a:noFill/>
          </a:ln>
        </p:spPr>
        <p:txBody>
          <a:bodyPr tIns="91440" bIns="91440" anchor="t">
            <a:normAutofit fontScale="91000"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2800" spc="-1" strike="noStrike">
                <a:solidFill>
                  <a:srgbClr val="ffffff"/>
                </a:solidFill>
                <a:latin typeface="Proxima Nova"/>
                <a:ea typeface="Proxima Nova"/>
              </a:rPr>
              <a:t>Суспільне життя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311760" y="1152360"/>
            <a:ext cx="5062320" cy="3416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>
              <a:lnSpc>
                <a:spcPct val="115000"/>
              </a:lnSpc>
              <a:buNone/>
              <a:tabLst>
                <a:tab algn="l" pos="0"/>
              </a:tabLst>
            </a:pPr>
            <a:r>
              <a:rPr b="0" lang="en" sz="1400" spc="-1" strike="noStrike">
                <a:solidFill>
                  <a:srgbClr val="616161"/>
                </a:solidFill>
                <a:latin typeface="Proxima Nova"/>
                <a:ea typeface="Proxima Nova"/>
              </a:rPr>
              <a:t>Я.Б. Блюм до сьогодні є активним учасником суспільного життя. Він є членом редколегії декількох наукових журналів, таких як «Cell Biology International», «Biotechnology and Biotechnical Equipment», «Biotechnologia Acta», «Доповіді НАН України», «Наука та інновації», «Вісник Українського товариства генетиків та селекціонерів», а також є головним редактором (з 2006 р.) міжнародного журналу «Cytology and Genetics», був членом Комітету Верховної Ради України з питань науки і освіти.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1199"/>
              </a:spcBef>
              <a:spcAft>
                <a:spcPts val="1199"/>
              </a:spcAft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/>
          </p:nvPr>
        </p:nvSpPr>
        <p:spPr>
          <a:xfrm>
            <a:off x="6015600" y="3867120"/>
            <a:ext cx="2816280" cy="40104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t">
            <a:noAutofit/>
          </a:bodyPr>
          <a:p>
            <a:pPr algn="ctr">
              <a:lnSpc>
                <a:spcPct val="115000"/>
              </a:lnSpc>
              <a:spcAft>
                <a:spcPts val="1199"/>
              </a:spcAft>
              <a:buNone/>
              <a:tabLst>
                <a:tab algn="l" pos="0"/>
              </a:tabLst>
            </a:pPr>
            <a:r>
              <a:rPr b="0" lang="en" sz="1200" spc="-1" strike="noStrike">
                <a:solidFill>
                  <a:srgbClr val="616161"/>
                </a:solidFill>
                <a:latin typeface="Proxima Nova"/>
                <a:ea typeface="Proxima Nova"/>
              </a:rPr>
              <a:t>Рис. 5.1: Обкладинка журналу «Cytology and Genetics» (2021) [7].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80" name="Google Shape;95;p17" descr=""/>
          <p:cNvPicPr/>
          <p:nvPr/>
        </p:nvPicPr>
        <p:blipFill>
          <a:blip r:embed="rId1"/>
          <a:stretch/>
        </p:blipFill>
        <p:spPr>
          <a:xfrm>
            <a:off x="6065640" y="340200"/>
            <a:ext cx="2579040" cy="3526560"/>
          </a:xfrm>
          <a:prstGeom prst="rect">
            <a:avLst/>
          </a:prstGeom>
          <a:ln w="28575">
            <a:solidFill>
              <a:srgbClr val="4ba173"/>
            </a:solidFill>
            <a:round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311760" y="444960"/>
            <a:ext cx="3600360" cy="572400"/>
          </a:xfrm>
          <a:prstGeom prst="rect">
            <a:avLst/>
          </a:prstGeom>
          <a:solidFill>
            <a:srgbClr val="4ba173"/>
          </a:solidFill>
          <a:ln w="0">
            <a:noFill/>
          </a:ln>
        </p:spPr>
        <p:txBody>
          <a:bodyPr tIns="91440" bIns="91440" anchor="t">
            <a:norm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1127520" y="1989720"/>
            <a:ext cx="6888600" cy="11635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Autofit/>
          </a:bodyPr>
          <a:p>
            <a:pPr algn="ctr">
              <a:lnSpc>
                <a:spcPct val="115000"/>
              </a:lnSpc>
              <a:spcAft>
                <a:spcPts val="1199"/>
              </a:spcAft>
              <a:buNone/>
              <a:tabLst>
                <a:tab algn="l" pos="0"/>
              </a:tabLst>
            </a:pPr>
            <a:r>
              <a:rPr b="0" i="1" lang="en" sz="1800" spc="-1" strike="noStrike">
                <a:solidFill>
                  <a:srgbClr val="616161"/>
                </a:solidFill>
                <a:latin typeface="Proxima Nova"/>
                <a:ea typeface="Proxima Nova"/>
              </a:rPr>
              <a:t>Нині Ярослав Борисович є і залишається прикладом до наслідування для багатьох молодих учених як в Україні, так і за її межами.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265680" y="1206000"/>
            <a:ext cx="4044960" cy="15091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b">
            <a:norm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4200" spc="-1" strike="noStrike">
                <a:solidFill>
                  <a:srgbClr val="202729"/>
                </a:solidFill>
                <a:latin typeface="Proxima Nova"/>
                <a:ea typeface="Proxima Nova"/>
              </a:rPr>
              <a:t>ЛІТЕРАТУРА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4926600" y="276120"/>
            <a:ext cx="3836520" cy="413676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 fontScale="57000"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ffffff"/>
                </a:solidFill>
                <a:latin typeface="Proxima Nova"/>
                <a:ea typeface="Proxima Nova"/>
              </a:rPr>
              <a:t>1. Славетні постаті житомирщини. [Електронний ресурс]. Режим доступу: </a:t>
            </a:r>
            <a:r>
              <a:rPr b="0" lang="en" sz="1800" spc="-1" strike="noStrike" u="sng">
                <a:solidFill>
                  <a:srgbClr val="ff5252"/>
                </a:solidFill>
                <a:uFillTx/>
                <a:latin typeface="Proxima Nova"/>
                <a:ea typeface="Proxima Nova"/>
                <a:hlinkClick r:id="rId1"/>
              </a:rPr>
              <a:t>https://www.zhitomir.info/post_967.html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ffffff"/>
                </a:solidFill>
                <a:latin typeface="Proxima Nova"/>
                <a:ea typeface="Proxima Nova"/>
              </a:rPr>
              <a:t>2. Національна академія наук України[Електронний ресурс]. Режим доступу: </a:t>
            </a:r>
            <a:r>
              <a:rPr b="0" lang="en" sz="1800" spc="-1" strike="noStrike" u="sng">
                <a:solidFill>
                  <a:srgbClr val="ff5252"/>
                </a:solidFill>
                <a:uFillTx/>
                <a:latin typeface="Proxima Nova"/>
                <a:ea typeface="Proxima Nova"/>
                <a:hlinkClick r:id="rId2"/>
              </a:rPr>
              <a:t>https://www.nas.gov.ua/UA/PersonalSite/Pages/default.aspx?PersonID=0000000980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ffffff"/>
                </a:solidFill>
                <a:latin typeface="Proxima Nova"/>
                <a:ea typeface="Proxima Nova"/>
              </a:rPr>
              <a:t>3. Google scholar [Електронний ресурс]. Режим доступу: </a:t>
            </a:r>
            <a:r>
              <a:rPr b="0" lang="en" sz="1800" spc="-1" strike="noStrike" u="sng">
                <a:solidFill>
                  <a:srgbClr val="ff5252"/>
                </a:solidFill>
                <a:uFillTx/>
                <a:latin typeface="Proxima Nova"/>
                <a:ea typeface="Proxima Nova"/>
                <a:hlinkClick r:id="rId3"/>
              </a:rPr>
              <a:t>https://scholar.google.com/citations?hl=en&amp;user=KoShbMYAAAAJ&amp;view_op=list_works&amp;sortby=pubda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ffffff"/>
                </a:solidFill>
                <a:latin typeface="Proxima Nova"/>
                <a:ea typeface="Proxima Nova"/>
              </a:rPr>
              <a:t>4. ResearchGate [Електронний ресурс]. Режим доступу: </a:t>
            </a:r>
            <a:r>
              <a:rPr b="0" lang="en" sz="1800" spc="-1" strike="noStrike" u="sng">
                <a:solidFill>
                  <a:srgbClr val="ff5252"/>
                </a:solidFill>
                <a:uFillTx/>
                <a:latin typeface="Proxima Nova"/>
                <a:ea typeface="Proxima Nova"/>
                <a:hlinkClick r:id="rId4"/>
              </a:rPr>
              <a:t>https://www.researchgate.net/profile/Yaroslav-Blume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ffffff"/>
                </a:solidFill>
                <a:latin typeface="Proxima Nova"/>
                <a:ea typeface="Proxima Nova"/>
              </a:rPr>
              <a:t>5. Plokhovska, Svitlana H., et al. Crosstalk Between Melatonin and Nitric Oxide in Plant Development and UV-B Stress Response.// UV-B Radiation and Crop Growth. Singapore: Springer Nature Singapore, 2023. 319-339.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ffffff"/>
                </a:solidFill>
                <a:latin typeface="Proxima Nova"/>
                <a:ea typeface="Proxima Nova"/>
              </a:rPr>
              <a:t>6. Указ Президента України від 18 травня 2012 року No 329/2012 «Про присудження Державних премій України в галузі науки і техніки 2011 року»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" sz="1800" spc="-1" strike="noStrike">
                <a:solidFill>
                  <a:srgbClr val="ffffff"/>
                </a:solidFill>
                <a:latin typeface="Proxima Nova"/>
                <a:ea typeface="Proxima Nova"/>
              </a:rPr>
              <a:t>7. Журнал цитологія і генетика[Електронний ресурс]. Режим доступу: </a:t>
            </a:r>
            <a:r>
              <a:rPr b="0" lang="en" sz="1800" spc="-1" strike="noStrike" u="sng">
                <a:solidFill>
                  <a:srgbClr val="ff5252"/>
                </a:solidFill>
                <a:uFillTx/>
                <a:latin typeface="Proxima Nova"/>
                <a:ea typeface="Proxima Nova"/>
                <a:hlinkClick r:id="rId5"/>
              </a:rPr>
              <a:t>http://allertonpress.com/journals/cytgen.html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12;p20"/>
          <p:cNvSpPr/>
          <p:nvPr/>
        </p:nvSpPr>
        <p:spPr>
          <a:xfrm>
            <a:off x="-1465560" y="-1723680"/>
            <a:ext cx="4857480" cy="4857480"/>
          </a:xfrm>
          <a:prstGeom prst="ellipse">
            <a:avLst/>
          </a:prstGeom>
          <a:solidFill>
            <a:schemeClr val="dk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6" name="Google Shape;113;p20"/>
          <p:cNvSpPr/>
          <p:nvPr/>
        </p:nvSpPr>
        <p:spPr>
          <a:xfrm>
            <a:off x="4429440" y="1138680"/>
            <a:ext cx="4857480" cy="4857480"/>
          </a:xfrm>
          <a:prstGeom prst="ellipse">
            <a:avLst/>
          </a:prstGeom>
          <a:solidFill>
            <a:schemeClr val="dk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90320" y="526320"/>
            <a:ext cx="8413920" cy="4090320"/>
          </a:xfrm>
          <a:prstGeom prst="rect">
            <a:avLst/>
          </a:prstGeom>
          <a:noFill/>
          <a:ln w="0">
            <a:noFill/>
          </a:ln>
        </p:spPr>
        <p:txBody>
          <a:bodyPr tIns="91440" bIns="91440" anchor="ctr">
            <a:norm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" sz="7000" spc="-1" strike="noStrike">
                <a:solidFill>
                  <a:srgbClr val="ffffff"/>
                </a:solidFill>
                <a:latin typeface="Proxima Nova"/>
                <a:ea typeface="Proxima Nova"/>
              </a:rPr>
              <a:t>Дякую за увагу!</a:t>
            </a:r>
            <a:endParaRPr b="0" lang="en-US" sz="7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LibreOffice/7.3.5.2$MacOSX_AARCH64 LibreOffice_project/184fe81b8c8c30d8b5082578aee2fed2ea847c01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cp:revision>0</cp:revision>
  <dc:subject/>
  <dc:title/>
</cp:coreProperties>
</file>