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5" r:id="rId9"/>
    <p:sldId id="263" r:id="rId10"/>
    <p:sldId id="266" r:id="rId11"/>
    <p:sldId id="264" r:id="rId12"/>
    <p:sldId id="267" r:id="rId13"/>
    <p:sldId id="270" r:id="rId14"/>
    <p:sldId id="268" r:id="rId15"/>
    <p:sldId id="269" r:id="rId16"/>
    <p:sldId id="271" r:id="rId17"/>
    <p:sldId id="272" r:id="rId18"/>
    <p:sldId id="273" r:id="rId19"/>
    <p:sldId id="279" r:id="rId20"/>
    <p:sldId id="275" r:id="rId21"/>
    <p:sldId id="274" r:id="rId22"/>
    <p:sldId id="276" r:id="rId23"/>
    <p:sldId id="277" r:id="rId24"/>
    <p:sldId id="280" r:id="rId25"/>
    <p:sldId id="283" r:id="rId2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1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uk-UA"/>
          </a:p>
        </p:txBody>
      </p:sp>
      <p:sp>
        <p:nvSpPr>
          <p:cNvPr id="3" name="Пі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lvl1pPr>
              <a:defRPr/>
            </a:lvl1pPr>
          </a:lstStyle>
          <a:p>
            <a:endParaRPr lang="ru-RU" altLang="uk-UA"/>
          </a:p>
        </p:txBody>
      </p:sp>
      <p:sp>
        <p:nvSpPr>
          <p:cNvPr id="5" name="Місце для нижнього колонтитула 4"/>
          <p:cNvSpPr>
            <a:spLocks noGrp="1"/>
          </p:cNvSpPr>
          <p:nvPr>
            <p:ph type="ftr" sz="quarter" idx="11"/>
          </p:nvPr>
        </p:nvSpPr>
        <p:spPr/>
        <p:txBody>
          <a:bodyPr/>
          <a:lstStyle>
            <a:lvl1pPr>
              <a:defRPr/>
            </a:lvl1pPr>
          </a:lstStyle>
          <a:p>
            <a:endParaRPr lang="ru-RU" altLang="uk-UA"/>
          </a:p>
        </p:txBody>
      </p:sp>
      <p:sp>
        <p:nvSpPr>
          <p:cNvPr id="6" name="Місце для номера слайда 5"/>
          <p:cNvSpPr>
            <a:spLocks noGrp="1"/>
          </p:cNvSpPr>
          <p:nvPr>
            <p:ph type="sldNum" sz="quarter" idx="12"/>
          </p:nvPr>
        </p:nvSpPr>
        <p:spPr/>
        <p:txBody>
          <a:bodyPr/>
          <a:lstStyle>
            <a:lvl1pPr>
              <a:defRPr/>
            </a:lvl1pPr>
          </a:lstStyle>
          <a:p>
            <a:fld id="{C3DCDF7D-AEE4-431F-BE1F-7FC00AC56008}" type="slidenum">
              <a:rPr lang="ru-RU" altLang="uk-UA"/>
              <a:pPr/>
              <a:t>‹№›</a:t>
            </a:fld>
            <a:endParaRPr lang="ru-RU" altLang="uk-UA"/>
          </a:p>
        </p:txBody>
      </p:sp>
    </p:spTree>
    <p:extLst>
      <p:ext uri="{BB962C8B-B14F-4D97-AF65-F5344CB8AC3E}">
        <p14:creationId xmlns:p14="http://schemas.microsoft.com/office/powerpoint/2010/main" val="3636182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lvl1pPr>
              <a:defRPr/>
            </a:lvl1pPr>
          </a:lstStyle>
          <a:p>
            <a:endParaRPr lang="ru-RU" altLang="uk-UA"/>
          </a:p>
        </p:txBody>
      </p:sp>
      <p:sp>
        <p:nvSpPr>
          <p:cNvPr id="5" name="Місце для нижнього колонтитула 4"/>
          <p:cNvSpPr>
            <a:spLocks noGrp="1"/>
          </p:cNvSpPr>
          <p:nvPr>
            <p:ph type="ftr" sz="quarter" idx="11"/>
          </p:nvPr>
        </p:nvSpPr>
        <p:spPr/>
        <p:txBody>
          <a:bodyPr/>
          <a:lstStyle>
            <a:lvl1pPr>
              <a:defRPr/>
            </a:lvl1pPr>
          </a:lstStyle>
          <a:p>
            <a:endParaRPr lang="ru-RU" altLang="uk-UA"/>
          </a:p>
        </p:txBody>
      </p:sp>
      <p:sp>
        <p:nvSpPr>
          <p:cNvPr id="6" name="Місце для номера слайда 5"/>
          <p:cNvSpPr>
            <a:spLocks noGrp="1"/>
          </p:cNvSpPr>
          <p:nvPr>
            <p:ph type="sldNum" sz="quarter" idx="12"/>
          </p:nvPr>
        </p:nvSpPr>
        <p:spPr/>
        <p:txBody>
          <a:bodyPr/>
          <a:lstStyle>
            <a:lvl1pPr>
              <a:defRPr/>
            </a:lvl1pPr>
          </a:lstStyle>
          <a:p>
            <a:fld id="{F2C8E5F3-817D-4D94-997A-2F94B30B8EDA}" type="slidenum">
              <a:rPr lang="ru-RU" altLang="uk-UA"/>
              <a:pPr/>
              <a:t>‹№›</a:t>
            </a:fld>
            <a:endParaRPr lang="ru-RU" altLang="uk-UA"/>
          </a:p>
        </p:txBody>
      </p:sp>
    </p:spTree>
    <p:extLst>
      <p:ext uri="{BB962C8B-B14F-4D97-AF65-F5344CB8AC3E}">
        <p14:creationId xmlns:p14="http://schemas.microsoft.com/office/powerpoint/2010/main" val="676890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lvl1pPr>
              <a:defRPr/>
            </a:lvl1pPr>
          </a:lstStyle>
          <a:p>
            <a:endParaRPr lang="ru-RU" altLang="uk-UA"/>
          </a:p>
        </p:txBody>
      </p:sp>
      <p:sp>
        <p:nvSpPr>
          <p:cNvPr id="5" name="Місце для нижнього колонтитула 4"/>
          <p:cNvSpPr>
            <a:spLocks noGrp="1"/>
          </p:cNvSpPr>
          <p:nvPr>
            <p:ph type="ftr" sz="quarter" idx="11"/>
          </p:nvPr>
        </p:nvSpPr>
        <p:spPr/>
        <p:txBody>
          <a:bodyPr/>
          <a:lstStyle>
            <a:lvl1pPr>
              <a:defRPr/>
            </a:lvl1pPr>
          </a:lstStyle>
          <a:p>
            <a:endParaRPr lang="ru-RU" altLang="uk-UA"/>
          </a:p>
        </p:txBody>
      </p:sp>
      <p:sp>
        <p:nvSpPr>
          <p:cNvPr id="6" name="Місце для номера слайда 5"/>
          <p:cNvSpPr>
            <a:spLocks noGrp="1"/>
          </p:cNvSpPr>
          <p:nvPr>
            <p:ph type="sldNum" sz="quarter" idx="12"/>
          </p:nvPr>
        </p:nvSpPr>
        <p:spPr/>
        <p:txBody>
          <a:bodyPr/>
          <a:lstStyle>
            <a:lvl1pPr>
              <a:defRPr/>
            </a:lvl1pPr>
          </a:lstStyle>
          <a:p>
            <a:fld id="{D46F30B0-E5E8-4D3A-BA17-F77C174F3643}" type="slidenum">
              <a:rPr lang="ru-RU" altLang="uk-UA"/>
              <a:pPr/>
              <a:t>‹№›</a:t>
            </a:fld>
            <a:endParaRPr lang="ru-RU" altLang="uk-UA"/>
          </a:p>
        </p:txBody>
      </p:sp>
    </p:spTree>
    <p:extLst>
      <p:ext uri="{BB962C8B-B14F-4D97-AF65-F5344CB8AC3E}">
        <p14:creationId xmlns:p14="http://schemas.microsoft.com/office/powerpoint/2010/main" val="114960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lvl1pPr>
              <a:defRPr/>
            </a:lvl1pPr>
          </a:lstStyle>
          <a:p>
            <a:endParaRPr lang="ru-RU" altLang="uk-UA"/>
          </a:p>
        </p:txBody>
      </p:sp>
      <p:sp>
        <p:nvSpPr>
          <p:cNvPr id="5" name="Місце для нижнього колонтитула 4"/>
          <p:cNvSpPr>
            <a:spLocks noGrp="1"/>
          </p:cNvSpPr>
          <p:nvPr>
            <p:ph type="ftr" sz="quarter" idx="11"/>
          </p:nvPr>
        </p:nvSpPr>
        <p:spPr/>
        <p:txBody>
          <a:bodyPr/>
          <a:lstStyle>
            <a:lvl1pPr>
              <a:defRPr/>
            </a:lvl1pPr>
          </a:lstStyle>
          <a:p>
            <a:endParaRPr lang="ru-RU" altLang="uk-UA"/>
          </a:p>
        </p:txBody>
      </p:sp>
      <p:sp>
        <p:nvSpPr>
          <p:cNvPr id="6" name="Місце для номера слайда 5"/>
          <p:cNvSpPr>
            <a:spLocks noGrp="1"/>
          </p:cNvSpPr>
          <p:nvPr>
            <p:ph type="sldNum" sz="quarter" idx="12"/>
          </p:nvPr>
        </p:nvSpPr>
        <p:spPr/>
        <p:txBody>
          <a:bodyPr/>
          <a:lstStyle>
            <a:lvl1pPr>
              <a:defRPr/>
            </a:lvl1pPr>
          </a:lstStyle>
          <a:p>
            <a:fld id="{7C6724BE-0E86-4B99-A67F-ED3DE3118DA3}" type="slidenum">
              <a:rPr lang="ru-RU" altLang="uk-UA"/>
              <a:pPr/>
              <a:t>‹№›</a:t>
            </a:fld>
            <a:endParaRPr lang="ru-RU" altLang="uk-UA"/>
          </a:p>
        </p:txBody>
      </p:sp>
    </p:spTree>
    <p:extLst>
      <p:ext uri="{BB962C8B-B14F-4D97-AF65-F5344CB8AC3E}">
        <p14:creationId xmlns:p14="http://schemas.microsoft.com/office/powerpoint/2010/main" val="3115300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uk-UA"/>
          </a:p>
        </p:txBody>
      </p:sp>
      <p:sp>
        <p:nvSpPr>
          <p:cNvPr id="3" name="Місце для тексту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uk-UA" smtClean="0"/>
              <a:t>Зразок тексту</a:t>
            </a:r>
          </a:p>
        </p:txBody>
      </p:sp>
      <p:sp>
        <p:nvSpPr>
          <p:cNvPr id="4" name="Місце для дати 3"/>
          <p:cNvSpPr>
            <a:spLocks noGrp="1"/>
          </p:cNvSpPr>
          <p:nvPr>
            <p:ph type="dt" sz="half" idx="10"/>
          </p:nvPr>
        </p:nvSpPr>
        <p:spPr/>
        <p:txBody>
          <a:bodyPr/>
          <a:lstStyle>
            <a:lvl1pPr>
              <a:defRPr/>
            </a:lvl1pPr>
          </a:lstStyle>
          <a:p>
            <a:endParaRPr lang="ru-RU" altLang="uk-UA"/>
          </a:p>
        </p:txBody>
      </p:sp>
      <p:sp>
        <p:nvSpPr>
          <p:cNvPr id="5" name="Місце для нижнього колонтитула 4"/>
          <p:cNvSpPr>
            <a:spLocks noGrp="1"/>
          </p:cNvSpPr>
          <p:nvPr>
            <p:ph type="ftr" sz="quarter" idx="11"/>
          </p:nvPr>
        </p:nvSpPr>
        <p:spPr/>
        <p:txBody>
          <a:bodyPr/>
          <a:lstStyle>
            <a:lvl1pPr>
              <a:defRPr/>
            </a:lvl1pPr>
          </a:lstStyle>
          <a:p>
            <a:endParaRPr lang="ru-RU" altLang="uk-UA"/>
          </a:p>
        </p:txBody>
      </p:sp>
      <p:sp>
        <p:nvSpPr>
          <p:cNvPr id="6" name="Місце для номера слайда 5"/>
          <p:cNvSpPr>
            <a:spLocks noGrp="1"/>
          </p:cNvSpPr>
          <p:nvPr>
            <p:ph type="sldNum" sz="quarter" idx="12"/>
          </p:nvPr>
        </p:nvSpPr>
        <p:spPr/>
        <p:txBody>
          <a:bodyPr/>
          <a:lstStyle>
            <a:lvl1pPr>
              <a:defRPr/>
            </a:lvl1pPr>
          </a:lstStyle>
          <a:p>
            <a:fld id="{47D8497E-2436-4D65-A740-AF7E89E2B636}" type="slidenum">
              <a:rPr lang="ru-RU" altLang="uk-UA"/>
              <a:pPr/>
              <a:t>‹№›</a:t>
            </a:fld>
            <a:endParaRPr lang="ru-RU" altLang="uk-UA"/>
          </a:p>
        </p:txBody>
      </p:sp>
    </p:spTree>
    <p:extLst>
      <p:ext uri="{BB962C8B-B14F-4D97-AF65-F5344CB8AC3E}">
        <p14:creationId xmlns:p14="http://schemas.microsoft.com/office/powerpoint/2010/main" val="743823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lvl1pPr>
              <a:defRPr/>
            </a:lvl1pPr>
          </a:lstStyle>
          <a:p>
            <a:endParaRPr lang="ru-RU" altLang="uk-UA"/>
          </a:p>
        </p:txBody>
      </p:sp>
      <p:sp>
        <p:nvSpPr>
          <p:cNvPr id="6" name="Місце для нижнього колонтитула 5"/>
          <p:cNvSpPr>
            <a:spLocks noGrp="1"/>
          </p:cNvSpPr>
          <p:nvPr>
            <p:ph type="ftr" sz="quarter" idx="11"/>
          </p:nvPr>
        </p:nvSpPr>
        <p:spPr/>
        <p:txBody>
          <a:bodyPr/>
          <a:lstStyle>
            <a:lvl1pPr>
              <a:defRPr/>
            </a:lvl1pPr>
          </a:lstStyle>
          <a:p>
            <a:endParaRPr lang="ru-RU" altLang="uk-UA"/>
          </a:p>
        </p:txBody>
      </p:sp>
      <p:sp>
        <p:nvSpPr>
          <p:cNvPr id="7" name="Місце для номера слайда 6"/>
          <p:cNvSpPr>
            <a:spLocks noGrp="1"/>
          </p:cNvSpPr>
          <p:nvPr>
            <p:ph type="sldNum" sz="quarter" idx="12"/>
          </p:nvPr>
        </p:nvSpPr>
        <p:spPr/>
        <p:txBody>
          <a:bodyPr/>
          <a:lstStyle>
            <a:lvl1pPr>
              <a:defRPr/>
            </a:lvl1pPr>
          </a:lstStyle>
          <a:p>
            <a:fld id="{DFF0CF39-634B-4CA8-B68A-33E9F7A469F7}" type="slidenum">
              <a:rPr lang="ru-RU" altLang="uk-UA"/>
              <a:pPr/>
              <a:t>‹№›</a:t>
            </a:fld>
            <a:endParaRPr lang="ru-RU" altLang="uk-UA"/>
          </a:p>
        </p:txBody>
      </p:sp>
    </p:spTree>
    <p:extLst>
      <p:ext uri="{BB962C8B-B14F-4D97-AF65-F5344CB8AC3E}">
        <p14:creationId xmlns:p14="http://schemas.microsoft.com/office/powerpoint/2010/main" val="1142250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uk-UA"/>
          </a:p>
        </p:txBody>
      </p:sp>
      <p:sp>
        <p:nvSpPr>
          <p:cNvPr id="3" name="Місце для тексту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Місце для вмісту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Місце для вмісту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lvl1pPr>
              <a:defRPr/>
            </a:lvl1pPr>
          </a:lstStyle>
          <a:p>
            <a:endParaRPr lang="ru-RU" altLang="uk-UA"/>
          </a:p>
        </p:txBody>
      </p:sp>
      <p:sp>
        <p:nvSpPr>
          <p:cNvPr id="8" name="Місце для нижнього колонтитула 7"/>
          <p:cNvSpPr>
            <a:spLocks noGrp="1"/>
          </p:cNvSpPr>
          <p:nvPr>
            <p:ph type="ftr" sz="quarter" idx="11"/>
          </p:nvPr>
        </p:nvSpPr>
        <p:spPr/>
        <p:txBody>
          <a:bodyPr/>
          <a:lstStyle>
            <a:lvl1pPr>
              <a:defRPr/>
            </a:lvl1pPr>
          </a:lstStyle>
          <a:p>
            <a:endParaRPr lang="ru-RU" altLang="uk-UA"/>
          </a:p>
        </p:txBody>
      </p:sp>
      <p:sp>
        <p:nvSpPr>
          <p:cNvPr id="9" name="Місце для номера слайда 8"/>
          <p:cNvSpPr>
            <a:spLocks noGrp="1"/>
          </p:cNvSpPr>
          <p:nvPr>
            <p:ph type="sldNum" sz="quarter" idx="12"/>
          </p:nvPr>
        </p:nvSpPr>
        <p:spPr/>
        <p:txBody>
          <a:bodyPr/>
          <a:lstStyle>
            <a:lvl1pPr>
              <a:defRPr/>
            </a:lvl1pPr>
          </a:lstStyle>
          <a:p>
            <a:fld id="{5F3BAB51-66B7-4485-8056-EB77D135C8D6}" type="slidenum">
              <a:rPr lang="ru-RU" altLang="uk-UA"/>
              <a:pPr/>
              <a:t>‹№›</a:t>
            </a:fld>
            <a:endParaRPr lang="ru-RU" altLang="uk-UA"/>
          </a:p>
        </p:txBody>
      </p:sp>
    </p:spTree>
    <p:extLst>
      <p:ext uri="{BB962C8B-B14F-4D97-AF65-F5344CB8AC3E}">
        <p14:creationId xmlns:p14="http://schemas.microsoft.com/office/powerpoint/2010/main" val="32189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lvl1pPr>
              <a:defRPr/>
            </a:lvl1pPr>
          </a:lstStyle>
          <a:p>
            <a:endParaRPr lang="ru-RU" altLang="uk-UA"/>
          </a:p>
        </p:txBody>
      </p:sp>
      <p:sp>
        <p:nvSpPr>
          <p:cNvPr id="4" name="Місце для нижнього колонтитула 3"/>
          <p:cNvSpPr>
            <a:spLocks noGrp="1"/>
          </p:cNvSpPr>
          <p:nvPr>
            <p:ph type="ftr" sz="quarter" idx="11"/>
          </p:nvPr>
        </p:nvSpPr>
        <p:spPr/>
        <p:txBody>
          <a:bodyPr/>
          <a:lstStyle>
            <a:lvl1pPr>
              <a:defRPr/>
            </a:lvl1pPr>
          </a:lstStyle>
          <a:p>
            <a:endParaRPr lang="ru-RU" altLang="uk-UA"/>
          </a:p>
        </p:txBody>
      </p:sp>
      <p:sp>
        <p:nvSpPr>
          <p:cNvPr id="5" name="Місце для номера слайда 4"/>
          <p:cNvSpPr>
            <a:spLocks noGrp="1"/>
          </p:cNvSpPr>
          <p:nvPr>
            <p:ph type="sldNum" sz="quarter" idx="12"/>
          </p:nvPr>
        </p:nvSpPr>
        <p:spPr/>
        <p:txBody>
          <a:bodyPr/>
          <a:lstStyle>
            <a:lvl1pPr>
              <a:defRPr/>
            </a:lvl1pPr>
          </a:lstStyle>
          <a:p>
            <a:fld id="{9C03E1EB-62C4-4E0E-B62A-9DFFC3755A3E}" type="slidenum">
              <a:rPr lang="ru-RU" altLang="uk-UA"/>
              <a:pPr/>
              <a:t>‹№›</a:t>
            </a:fld>
            <a:endParaRPr lang="ru-RU" altLang="uk-UA"/>
          </a:p>
        </p:txBody>
      </p:sp>
    </p:spTree>
    <p:extLst>
      <p:ext uri="{BB962C8B-B14F-4D97-AF65-F5344CB8AC3E}">
        <p14:creationId xmlns:p14="http://schemas.microsoft.com/office/powerpoint/2010/main" val="580854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lvl1pPr>
              <a:defRPr/>
            </a:lvl1pPr>
          </a:lstStyle>
          <a:p>
            <a:endParaRPr lang="ru-RU" altLang="uk-UA"/>
          </a:p>
        </p:txBody>
      </p:sp>
      <p:sp>
        <p:nvSpPr>
          <p:cNvPr id="3" name="Місце для нижнього колонтитула 2"/>
          <p:cNvSpPr>
            <a:spLocks noGrp="1"/>
          </p:cNvSpPr>
          <p:nvPr>
            <p:ph type="ftr" sz="quarter" idx="11"/>
          </p:nvPr>
        </p:nvSpPr>
        <p:spPr/>
        <p:txBody>
          <a:bodyPr/>
          <a:lstStyle>
            <a:lvl1pPr>
              <a:defRPr/>
            </a:lvl1pPr>
          </a:lstStyle>
          <a:p>
            <a:endParaRPr lang="ru-RU" altLang="uk-UA"/>
          </a:p>
        </p:txBody>
      </p:sp>
      <p:sp>
        <p:nvSpPr>
          <p:cNvPr id="4" name="Місце для номера слайда 3"/>
          <p:cNvSpPr>
            <a:spLocks noGrp="1"/>
          </p:cNvSpPr>
          <p:nvPr>
            <p:ph type="sldNum" sz="quarter" idx="12"/>
          </p:nvPr>
        </p:nvSpPr>
        <p:spPr/>
        <p:txBody>
          <a:bodyPr/>
          <a:lstStyle>
            <a:lvl1pPr>
              <a:defRPr/>
            </a:lvl1pPr>
          </a:lstStyle>
          <a:p>
            <a:fld id="{5EC22860-9DCB-46B3-9901-C7727F3B5186}" type="slidenum">
              <a:rPr lang="ru-RU" altLang="uk-UA"/>
              <a:pPr/>
              <a:t>‹№›</a:t>
            </a:fld>
            <a:endParaRPr lang="ru-RU" altLang="uk-UA"/>
          </a:p>
        </p:txBody>
      </p:sp>
    </p:spTree>
    <p:extLst>
      <p:ext uri="{BB962C8B-B14F-4D97-AF65-F5344CB8AC3E}">
        <p14:creationId xmlns:p14="http://schemas.microsoft.com/office/powerpoint/2010/main" val="2138598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uk-UA"/>
          </a:p>
        </p:txBody>
      </p:sp>
      <p:sp>
        <p:nvSpPr>
          <p:cNvPr id="3" name="Місце для вмісту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lvl1pPr>
              <a:defRPr/>
            </a:lvl1pPr>
          </a:lstStyle>
          <a:p>
            <a:endParaRPr lang="ru-RU" altLang="uk-UA"/>
          </a:p>
        </p:txBody>
      </p:sp>
      <p:sp>
        <p:nvSpPr>
          <p:cNvPr id="6" name="Місце для нижнього колонтитула 5"/>
          <p:cNvSpPr>
            <a:spLocks noGrp="1"/>
          </p:cNvSpPr>
          <p:nvPr>
            <p:ph type="ftr" sz="quarter" idx="11"/>
          </p:nvPr>
        </p:nvSpPr>
        <p:spPr/>
        <p:txBody>
          <a:bodyPr/>
          <a:lstStyle>
            <a:lvl1pPr>
              <a:defRPr/>
            </a:lvl1pPr>
          </a:lstStyle>
          <a:p>
            <a:endParaRPr lang="ru-RU" altLang="uk-UA"/>
          </a:p>
        </p:txBody>
      </p:sp>
      <p:sp>
        <p:nvSpPr>
          <p:cNvPr id="7" name="Місце для номера слайда 6"/>
          <p:cNvSpPr>
            <a:spLocks noGrp="1"/>
          </p:cNvSpPr>
          <p:nvPr>
            <p:ph type="sldNum" sz="quarter" idx="12"/>
          </p:nvPr>
        </p:nvSpPr>
        <p:spPr/>
        <p:txBody>
          <a:bodyPr/>
          <a:lstStyle>
            <a:lvl1pPr>
              <a:defRPr/>
            </a:lvl1pPr>
          </a:lstStyle>
          <a:p>
            <a:fld id="{B80E4D3C-AEF1-426A-A5D5-6C62A947A5A1}" type="slidenum">
              <a:rPr lang="ru-RU" altLang="uk-UA"/>
              <a:pPr/>
              <a:t>‹№›</a:t>
            </a:fld>
            <a:endParaRPr lang="ru-RU" altLang="uk-UA"/>
          </a:p>
        </p:txBody>
      </p:sp>
    </p:spTree>
    <p:extLst>
      <p:ext uri="{BB962C8B-B14F-4D97-AF65-F5344CB8AC3E}">
        <p14:creationId xmlns:p14="http://schemas.microsoft.com/office/powerpoint/2010/main" val="980474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lvl1pPr>
              <a:defRPr/>
            </a:lvl1pPr>
          </a:lstStyle>
          <a:p>
            <a:endParaRPr lang="ru-RU" altLang="uk-UA"/>
          </a:p>
        </p:txBody>
      </p:sp>
      <p:sp>
        <p:nvSpPr>
          <p:cNvPr id="6" name="Місце для нижнього колонтитула 5"/>
          <p:cNvSpPr>
            <a:spLocks noGrp="1"/>
          </p:cNvSpPr>
          <p:nvPr>
            <p:ph type="ftr" sz="quarter" idx="11"/>
          </p:nvPr>
        </p:nvSpPr>
        <p:spPr/>
        <p:txBody>
          <a:bodyPr/>
          <a:lstStyle>
            <a:lvl1pPr>
              <a:defRPr/>
            </a:lvl1pPr>
          </a:lstStyle>
          <a:p>
            <a:endParaRPr lang="ru-RU" altLang="uk-UA"/>
          </a:p>
        </p:txBody>
      </p:sp>
      <p:sp>
        <p:nvSpPr>
          <p:cNvPr id="7" name="Місце для номера слайда 6"/>
          <p:cNvSpPr>
            <a:spLocks noGrp="1"/>
          </p:cNvSpPr>
          <p:nvPr>
            <p:ph type="sldNum" sz="quarter" idx="12"/>
          </p:nvPr>
        </p:nvSpPr>
        <p:spPr/>
        <p:txBody>
          <a:bodyPr/>
          <a:lstStyle>
            <a:lvl1pPr>
              <a:defRPr/>
            </a:lvl1pPr>
          </a:lstStyle>
          <a:p>
            <a:fld id="{C91A35AB-51E8-44C0-BC20-5F3F89FA08A5}" type="slidenum">
              <a:rPr lang="ru-RU" altLang="uk-UA"/>
              <a:pPr/>
              <a:t>‹№›</a:t>
            </a:fld>
            <a:endParaRPr lang="ru-RU" altLang="uk-UA"/>
          </a:p>
        </p:txBody>
      </p:sp>
    </p:spTree>
    <p:extLst>
      <p:ext uri="{BB962C8B-B14F-4D97-AF65-F5344CB8AC3E}">
        <p14:creationId xmlns:p14="http://schemas.microsoft.com/office/powerpoint/2010/main" val="3065478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altLang="uk-UA"/>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altLang="uk-UA"/>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54D02B7-5A86-4B37-950C-168FB699E8EB}" type="slidenum">
              <a:rPr lang="ru-RU" altLang="uk-UA"/>
              <a:pPr/>
              <a:t>‹№›</a:t>
            </a:fld>
            <a:endParaRPr lang="ru-RU" altLang="uk-U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ru.wikipedia.org/wiki/%D0%92%D0%BE%D0%B5%D0%BD%D0%BD%D0%BE-%D0%B2%D0%BE%D0%B7%D0%B4%D1%83%D1%88%D0%BD%D0%B0%D1%8F_%D0%B8%D0%BD%D0%B6%D0%B5%D0%BD%D0%B5%D1%80%D0%BD%D0%B0%D1%8F_%D0%B0%D0%BA%D0%B0%D0%B4%D0%B5%D0%BC%D0%B8%D1%8F_%D0%B8%D0%BC%D0%B5%D0%BD%D0%B8_%D0%9D._%D0%95._%D0%96%D1%83%D0%BA%D0%BE%D0%B2%D1%81%D0%BA%D0%BE%D0%B3%D0%BE"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Rectangle 3"/>
          <p:cNvSpPr>
            <a:spLocks noGrp="1" noChangeArrowheads="1"/>
          </p:cNvSpPr>
          <p:nvPr>
            <p:ph type="subTitle" idx="1"/>
          </p:nvPr>
        </p:nvSpPr>
        <p:spPr/>
        <p:txBody>
          <a:bodyPr/>
          <a:lstStyle/>
          <a:p>
            <a:pPr algn="r"/>
            <a:r>
              <a:rPr lang="uk-UA" altLang="uk-UA" sz="2400" b="1"/>
              <a:t>Виконала: студ. 5-го курсу ІХФ</a:t>
            </a:r>
          </a:p>
          <a:p>
            <a:pPr algn="r"/>
            <a:r>
              <a:rPr lang="uk-UA" altLang="uk-UA" sz="2800" b="1"/>
              <a:t>Омельчук І.В</a:t>
            </a:r>
            <a:r>
              <a:rPr lang="uk-UA" altLang="uk-UA" sz="2400" b="1"/>
              <a:t>.</a:t>
            </a:r>
          </a:p>
          <a:p>
            <a:pPr algn="r"/>
            <a:r>
              <a:rPr lang="uk-UA" altLang="uk-UA" sz="2400" b="1"/>
              <a:t>Керівник: доц. </a:t>
            </a:r>
            <a:r>
              <a:rPr lang="uk-UA" altLang="uk-UA" sz="2800" b="1"/>
              <a:t>Кірієнко О.А.</a:t>
            </a:r>
            <a:endParaRPr lang="ru-RU" altLang="uk-UA" sz="2800" b="1"/>
          </a:p>
        </p:txBody>
      </p:sp>
      <p:sp>
        <p:nvSpPr>
          <p:cNvPr id="2052" name="Rectangle 4"/>
          <p:cNvSpPr>
            <a:spLocks noGrp="1" noChangeArrowheads="1"/>
          </p:cNvSpPr>
          <p:nvPr>
            <p:ph type="ctrTitle"/>
          </p:nvPr>
        </p:nvSpPr>
        <p:spPr>
          <a:xfrm>
            <a:off x="539750" y="981075"/>
            <a:ext cx="7918450" cy="2376488"/>
          </a:xfrm>
        </p:spPr>
        <p:txBody>
          <a:bodyPr/>
          <a:lstStyle/>
          <a:p>
            <a:r>
              <a:rPr lang="uk-UA" altLang="uk-UA" sz="4000" b="1"/>
              <a:t>Микола Єгорович Жуковський </a:t>
            </a:r>
            <a:br>
              <a:rPr lang="uk-UA" altLang="uk-UA" sz="4000" b="1"/>
            </a:br>
            <a:r>
              <a:rPr lang="uk-UA" altLang="uk-UA" sz="4000" b="1"/>
              <a:t>і його творчий внесок </a:t>
            </a:r>
            <a:br>
              <a:rPr lang="uk-UA" altLang="uk-UA" sz="4000" b="1"/>
            </a:br>
            <a:r>
              <a:rPr lang="uk-UA" altLang="uk-UA" sz="4000" b="1"/>
              <a:t>у розвиток механіки</a:t>
            </a:r>
            <a:r>
              <a:rPr lang="uk-UA" altLang="uk-UA" sz="3200"/>
              <a:t> </a:t>
            </a:r>
            <a:endParaRPr lang="ru-RU" altLang="uk-UA" sz="32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3" y="-762000"/>
            <a:ext cx="9294813" cy="766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Text Box 5"/>
          <p:cNvSpPr txBox="1">
            <a:spLocks noChangeArrowheads="1"/>
          </p:cNvSpPr>
          <p:nvPr/>
        </p:nvSpPr>
        <p:spPr bwMode="auto">
          <a:xfrm>
            <a:off x="971550" y="0"/>
            <a:ext cx="69135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altLang="uk-UA" b="1"/>
              <a:t>Більшість робіт Жуковського присвячена вивченню явищ механічного руху, тобто кінематиці та динаміці. </a:t>
            </a:r>
          </a:p>
          <a:p>
            <a:pPr algn="ctr"/>
            <a:r>
              <a:rPr lang="uk-UA" altLang="uk-UA" b="1"/>
              <a:t>У найбільш фундаментальних працях Жуковського були викладені принципіальні положення аеромеханіки, сформульовані її важливі закономірності</a:t>
            </a:r>
            <a:endParaRPr lang="ru-RU" altLang="uk-UA" b="1"/>
          </a:p>
        </p:txBody>
      </p:sp>
      <p:pic>
        <p:nvPicPr>
          <p:cNvPr id="1843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1484313"/>
            <a:ext cx="17526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412875"/>
            <a:ext cx="1831975"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1484313"/>
            <a:ext cx="1741487"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8850" y="3860800"/>
            <a:ext cx="16160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3860800"/>
            <a:ext cx="1716088"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7"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9975" y="3716338"/>
            <a:ext cx="175260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8" name="Picture 16" descr="пар птиц"/>
          <p:cNvPicPr>
            <a:picLocks noChangeAspect="1" noChangeArrowheads="1"/>
          </p:cNvPicPr>
          <p:nvPr/>
        </p:nvPicPr>
        <p:blipFill>
          <a:blip r:embed="rId9">
            <a:extLst>
              <a:ext uri="{28A0092B-C50C-407E-A947-70E740481C1C}">
                <a14:useLocalDpi xmlns:a14="http://schemas.microsoft.com/office/drawing/2010/main" val="0"/>
              </a:ext>
            </a:extLst>
          </a:blip>
          <a:srcRect l="70781" t="8594" r="2829" b="50360"/>
          <a:stretch>
            <a:fillRect/>
          </a:stretch>
        </p:blipFill>
        <p:spPr bwMode="auto">
          <a:xfrm>
            <a:off x="827088" y="1484313"/>
            <a:ext cx="18002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188" y="3789363"/>
            <a:ext cx="169862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9"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7400" y="3933825"/>
            <a:ext cx="1508125" cy="227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2888"/>
            <a:ext cx="9753600" cy="762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0" name="Text Box 6"/>
          <p:cNvSpPr txBox="1">
            <a:spLocks noChangeArrowheads="1"/>
          </p:cNvSpPr>
          <p:nvPr/>
        </p:nvSpPr>
        <p:spPr bwMode="auto">
          <a:xfrm>
            <a:off x="179388" y="333375"/>
            <a:ext cx="561657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000"/>
              <a:t>У 1885 році публікується видатна робота Жуковського </a:t>
            </a:r>
            <a:r>
              <a:rPr lang="uk-UA" altLang="uk-UA" sz="2000" b="1"/>
              <a:t>“</a:t>
            </a:r>
            <a:r>
              <a:rPr lang="ru-RU" altLang="uk-UA" sz="2000" b="1"/>
              <a:t>О движении твердого тела, имеющего полости, наполненные однородной капельной жидкостью</a:t>
            </a:r>
            <a:r>
              <a:rPr lang="uk-UA" altLang="uk-UA" sz="2000" b="1"/>
              <a:t>”. </a:t>
            </a:r>
          </a:p>
          <a:p>
            <a:pPr algn="ctr">
              <a:spcBef>
                <a:spcPct val="50000"/>
              </a:spcBef>
            </a:pPr>
            <a:r>
              <a:rPr lang="uk-UA" altLang="uk-UA" sz="2000"/>
              <a:t>Ця робота поставила ім</a:t>
            </a:r>
            <a:r>
              <a:rPr lang="en-US" altLang="uk-UA" sz="2000">
                <a:cs typeface="Arial" charset="0"/>
              </a:rPr>
              <a:t>‘</a:t>
            </a:r>
            <a:r>
              <a:rPr lang="uk-UA" altLang="uk-UA" sz="2000">
                <a:cs typeface="Arial" charset="0"/>
              </a:rPr>
              <a:t>я Жуковського в ряд світових корифеїв теоретичної механіки і гідромеханіки</a:t>
            </a:r>
            <a:endParaRPr lang="en-US" altLang="uk-UA" sz="2000">
              <a:cs typeface="Arial" charset="0"/>
            </a:endParaRPr>
          </a:p>
        </p:txBody>
      </p:sp>
      <p:pic>
        <p:nvPicPr>
          <p:cNvPr id="16392" name="Picture 8" descr="https://encrypted-tbn0.gstatic.com/images?q=tbn%3AANd9GcT0qFukufZW9ZEgAtCMEGT9UpEwGepsuWc1MOiyyA_QNrtF09Y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260350"/>
            <a:ext cx="2505075" cy="3575050"/>
          </a:xfrm>
          <a:prstGeom prst="rect">
            <a:avLst/>
          </a:prstGeom>
          <a:noFill/>
          <a:extLst>
            <a:ext uri="{909E8E84-426E-40DD-AFC4-6F175D3DCCD1}">
              <a14:hiddenFill xmlns:a14="http://schemas.microsoft.com/office/drawing/2010/main">
                <a:solidFill>
                  <a:srgbClr val="FFFFFF"/>
                </a:solidFill>
              </a14:hiddenFill>
            </a:ext>
          </a:extLst>
        </p:spPr>
      </p:pic>
      <p:sp>
        <p:nvSpPr>
          <p:cNvPr id="16393" name="Text Box 9"/>
          <p:cNvSpPr txBox="1">
            <a:spLocks noChangeArrowheads="1"/>
          </p:cNvSpPr>
          <p:nvPr/>
        </p:nvSpPr>
        <p:spPr bwMode="auto">
          <a:xfrm>
            <a:off x="4211638" y="4076700"/>
            <a:ext cx="4392612"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000"/>
              <a:t>У 1886 р. Жуковський став екстраординарним професором              по кафедрі прикладної математики,    а в 1887 р. – професором кафедри аналітичної механіки Московського вищого технічного училища</a:t>
            </a:r>
            <a:endParaRPr lang="ru-RU" altLang="uk-UA" sz="2000"/>
          </a:p>
        </p:txBody>
      </p:sp>
      <p:pic>
        <p:nvPicPr>
          <p:cNvPr id="16394" name="Picture 10" descr="еще жук"/>
          <p:cNvPicPr>
            <a:picLocks noChangeAspect="1" noChangeArrowheads="1"/>
          </p:cNvPicPr>
          <p:nvPr/>
        </p:nvPicPr>
        <p:blipFill>
          <a:blip r:embed="rId4">
            <a:extLst>
              <a:ext uri="{28A0092B-C50C-407E-A947-70E740481C1C}">
                <a14:useLocalDpi xmlns:a14="http://schemas.microsoft.com/office/drawing/2010/main" val="0"/>
              </a:ext>
            </a:extLst>
          </a:blip>
          <a:srcRect r="53069"/>
          <a:stretch>
            <a:fillRect/>
          </a:stretch>
        </p:blipFill>
        <p:spPr bwMode="auto">
          <a:xfrm>
            <a:off x="1187450" y="2781300"/>
            <a:ext cx="2541588"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Rectangle 5"/>
          <p:cNvSpPr>
            <a:spLocks noGrp="1" noChangeArrowheads="1"/>
          </p:cNvSpPr>
          <p:nvPr>
            <p:ph type="title"/>
          </p:nvPr>
        </p:nvSpPr>
        <p:spPr>
          <a:xfrm>
            <a:off x="5219700" y="274638"/>
            <a:ext cx="3924300" cy="6107112"/>
          </a:xfrm>
        </p:spPr>
        <p:txBody>
          <a:bodyPr/>
          <a:lstStyle/>
          <a:p>
            <a:r>
              <a:rPr lang="uk-UA" altLang="uk-UA" sz="2400"/>
              <a:t>У 1889 році Жуковський розпочав дослідження                       з питань повітроплавання,                     а влітку бере участь                               у роботі Всесвітнього конгресу повітроплавання                               в Парижі.</a:t>
            </a:r>
            <a:br>
              <a:rPr lang="uk-UA" altLang="uk-UA" sz="2400"/>
            </a:br>
            <a:r>
              <a:rPr lang="uk-UA" altLang="uk-UA" sz="2400"/>
              <a:t>Роботи в цій галузі науки поставили ім</a:t>
            </a:r>
            <a:r>
              <a:rPr lang="en-US" altLang="uk-UA" sz="2400">
                <a:cs typeface="Arial" charset="0"/>
              </a:rPr>
              <a:t>‘</a:t>
            </a:r>
            <a:r>
              <a:rPr lang="uk-UA" altLang="uk-UA" sz="2400">
                <a:cs typeface="Arial" charset="0"/>
              </a:rPr>
              <a:t>я М.Є.Жуковського                       в число творців сучасної теоретичної і прикладної аеродинаміки</a:t>
            </a:r>
            <a:r>
              <a:rPr lang="uk-UA" altLang="uk-UA" sz="2400">
                <a:solidFill>
                  <a:schemeClr val="tx1"/>
                </a:solidFill>
              </a:rPr>
              <a:t/>
            </a:r>
            <a:br>
              <a:rPr lang="uk-UA" altLang="uk-UA" sz="2400">
                <a:solidFill>
                  <a:schemeClr val="tx1"/>
                </a:solidFill>
              </a:rPr>
            </a:br>
            <a:endParaRPr lang="uk-UA" altLang="uk-UA" sz="2400">
              <a:solidFill>
                <a:schemeClr val="tx1"/>
              </a:solidFill>
            </a:endParaRPr>
          </a:p>
        </p:txBody>
      </p:sp>
      <p:pic>
        <p:nvPicPr>
          <p:cNvPr id="19466" name="Picture 10" descr="unnamed"/>
          <p:cNvPicPr>
            <a:picLocks noChangeAspect="1" noChangeArrowheads="1"/>
          </p:cNvPicPr>
          <p:nvPr/>
        </p:nvPicPr>
        <p:blipFill>
          <a:blip r:embed="rId3">
            <a:extLst>
              <a:ext uri="{28A0092B-C50C-407E-A947-70E740481C1C}">
                <a14:useLocalDpi xmlns:a14="http://schemas.microsoft.com/office/drawing/2010/main" val="0"/>
              </a:ext>
            </a:extLst>
          </a:blip>
          <a:srcRect l="2591" t="2843" r="3659" b="4344"/>
          <a:stretch>
            <a:fillRect/>
          </a:stretch>
        </p:blipFill>
        <p:spPr bwMode="auto">
          <a:xfrm>
            <a:off x="611188" y="333375"/>
            <a:ext cx="45720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l="46576" t="15433" r="3140" b="3322"/>
          <a:stretch>
            <a:fillRect/>
          </a:stretch>
        </p:blipFill>
        <p:spPr bwMode="auto">
          <a:xfrm>
            <a:off x="2051050" y="3357563"/>
            <a:ext cx="24225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5" name="Picture 9" descr="пар птиц"/>
          <p:cNvPicPr>
            <a:picLocks noChangeAspect="1" noChangeArrowheads="1"/>
          </p:cNvPicPr>
          <p:nvPr/>
        </p:nvPicPr>
        <p:blipFill>
          <a:blip r:embed="rId3">
            <a:extLst>
              <a:ext uri="{28A0092B-C50C-407E-A947-70E740481C1C}">
                <a14:useLocalDpi xmlns:a14="http://schemas.microsoft.com/office/drawing/2010/main" val="0"/>
              </a:ext>
            </a:extLst>
          </a:blip>
          <a:srcRect l="34433" t="5127" r="38576" b="51024"/>
          <a:stretch>
            <a:fillRect/>
          </a:stretch>
        </p:blipFill>
        <p:spPr bwMode="auto">
          <a:xfrm>
            <a:off x="1547813" y="3443288"/>
            <a:ext cx="2198687"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60350"/>
            <a:ext cx="3979862" cy="259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9" name="Text Box 13"/>
          <p:cNvSpPr txBox="1">
            <a:spLocks noChangeArrowheads="1"/>
          </p:cNvSpPr>
          <p:nvPr/>
        </p:nvSpPr>
        <p:spPr bwMode="auto">
          <a:xfrm>
            <a:off x="3851275" y="3644900"/>
            <a:ext cx="5292725"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400"/>
              <a:t>В 1890 р. з</a:t>
            </a:r>
            <a:r>
              <a:rPr lang="en-US" altLang="uk-UA" sz="2400">
                <a:cs typeface="Arial" charset="0"/>
              </a:rPr>
              <a:t>‘</a:t>
            </a:r>
            <a:r>
              <a:rPr lang="uk-UA" altLang="uk-UA" sz="2400">
                <a:cs typeface="Arial" charset="0"/>
              </a:rPr>
              <a:t>явилась перша стаття Жуковського в цій галузі –              </a:t>
            </a:r>
            <a:r>
              <a:rPr lang="uk-UA" altLang="uk-UA" sz="2400" b="1">
                <a:cs typeface="Arial" charset="0"/>
              </a:rPr>
              <a:t>“К</a:t>
            </a:r>
            <a:r>
              <a:rPr lang="ru-RU" altLang="uk-UA" sz="2400" b="1">
                <a:cs typeface="Arial" charset="0"/>
              </a:rPr>
              <a:t> теории летания</a:t>
            </a:r>
            <a:r>
              <a:rPr lang="uk-UA" altLang="uk-UA" sz="2400" b="1">
                <a:cs typeface="Arial" charset="0"/>
              </a:rPr>
              <a:t>”,</a:t>
            </a:r>
            <a:r>
              <a:rPr lang="uk-UA" altLang="uk-UA" sz="2400">
                <a:cs typeface="Arial" charset="0"/>
              </a:rPr>
              <a:t> за рік – друга – </a:t>
            </a:r>
            <a:r>
              <a:rPr lang="ru-RU" altLang="uk-UA" sz="2400" b="1">
                <a:cs typeface="Arial" charset="0"/>
              </a:rPr>
              <a:t>“О парении птиц”,</a:t>
            </a:r>
            <a:r>
              <a:rPr lang="uk-UA" altLang="uk-UA" sz="2400">
                <a:cs typeface="Arial" charset="0"/>
              </a:rPr>
              <a:t> потім –               </a:t>
            </a:r>
            <a:r>
              <a:rPr lang="uk-UA" altLang="uk-UA" sz="2400" b="1">
                <a:cs typeface="Arial" charset="0"/>
              </a:rPr>
              <a:t>“</a:t>
            </a:r>
            <a:r>
              <a:rPr lang="ru-RU" altLang="uk-UA" sz="2400" b="1">
                <a:cs typeface="Arial" charset="0"/>
              </a:rPr>
              <a:t>О летательном аппарате Отто Лилиенталя”, “О гибели Отто Лилиенталя”,                                         “О наивыгоднейшем угле наклона аэроплана”</a:t>
            </a:r>
          </a:p>
        </p:txBody>
      </p:sp>
      <p:sp>
        <p:nvSpPr>
          <p:cNvPr id="24590" name="Text Box 14"/>
          <p:cNvSpPr txBox="1">
            <a:spLocks noChangeArrowheads="1"/>
          </p:cNvSpPr>
          <p:nvPr/>
        </p:nvSpPr>
        <p:spPr bwMode="auto">
          <a:xfrm>
            <a:off x="755650" y="2924175"/>
            <a:ext cx="3457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uk-UA" altLang="uk-UA" sz="1600" b="1"/>
              <a:t>Планер гуртка Жуковського</a:t>
            </a:r>
            <a:endParaRPr lang="ru-RU" altLang="uk-UA" sz="1600" b="1"/>
          </a:p>
        </p:txBody>
      </p:sp>
      <p:pic>
        <p:nvPicPr>
          <p:cNvPr id="24593" name="Picture 17" descr="жук"/>
          <p:cNvPicPr>
            <a:picLocks noChangeAspect="1" noChangeArrowheads="1"/>
          </p:cNvPicPr>
          <p:nvPr/>
        </p:nvPicPr>
        <p:blipFill>
          <a:blip r:embed="rId5">
            <a:extLst>
              <a:ext uri="{28A0092B-C50C-407E-A947-70E740481C1C}">
                <a14:useLocalDpi xmlns:a14="http://schemas.microsoft.com/office/drawing/2010/main" val="0"/>
              </a:ext>
            </a:extLst>
          </a:blip>
          <a:srcRect r="75267" b="54807"/>
          <a:stretch>
            <a:fillRect/>
          </a:stretch>
        </p:blipFill>
        <p:spPr bwMode="auto">
          <a:xfrm>
            <a:off x="5724525" y="333375"/>
            <a:ext cx="231457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Rectangle 4"/>
          <p:cNvSpPr>
            <a:spLocks noGrp="1" noChangeArrowheads="1"/>
          </p:cNvSpPr>
          <p:nvPr>
            <p:ph type="title"/>
          </p:nvPr>
        </p:nvSpPr>
        <p:spPr>
          <a:xfrm>
            <a:off x="5364163" y="260350"/>
            <a:ext cx="3779837" cy="5903913"/>
          </a:xfrm>
        </p:spPr>
        <p:txBody>
          <a:bodyPr/>
          <a:lstStyle/>
          <a:p>
            <a:r>
              <a:rPr lang="uk-UA" altLang="uk-UA" sz="2400">
                <a:solidFill>
                  <a:schemeClr val="tx1"/>
                </a:solidFill>
              </a:rPr>
              <a:t>Склавши основні рівняння динаміки для центра тяжіння тіла, що планерує, Жуковський знайшов траєкторії при різних умовах руху повітря, зокрема, теоретично передбачив можливість “мертвої петлі”, яку через 21 рік відтворив льотчик Нестеров</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213100"/>
            <a:ext cx="261302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r="2254"/>
          <a:stretch>
            <a:fillRect/>
          </a:stretch>
        </p:blipFill>
        <p:spPr bwMode="auto">
          <a:xfrm>
            <a:off x="684213" y="260350"/>
            <a:ext cx="443547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wheel(1)">
                                      <p:cBhvr>
                                        <p:cTn id="7"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76250"/>
            <a:ext cx="3621088"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8" name="Text Box 6"/>
          <p:cNvSpPr txBox="1">
            <a:spLocks noChangeArrowheads="1"/>
          </p:cNvSpPr>
          <p:nvPr/>
        </p:nvSpPr>
        <p:spPr bwMode="auto">
          <a:xfrm>
            <a:off x="5003800" y="333375"/>
            <a:ext cx="4140200" cy="672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400"/>
              <a:t>За 8 років М.Є.Жуковським написано та опубліковано </a:t>
            </a:r>
            <a:r>
              <a:rPr lang="uk-UA" altLang="uk-UA" sz="2800" b="1"/>
              <a:t>36 робіт.</a:t>
            </a:r>
          </a:p>
          <a:p>
            <a:pPr algn="ctr">
              <a:spcBef>
                <a:spcPct val="50000"/>
              </a:spcBef>
            </a:pPr>
            <a:r>
              <a:rPr lang="uk-UA" altLang="uk-UA" sz="2400"/>
              <a:t>До досліджень                                  з гідромеханіки та механіки твердого тіла поступово додаються роботи астрономічного змісту та              з питань гідравлічного характеру,                                     з гідродинамічної теорії змащування, теорії пружності, з теорії підпочвенних вод, про форму суден, про артилерійські снаряди </a:t>
            </a:r>
          </a:p>
          <a:p>
            <a:pPr algn="ctr">
              <a:spcBef>
                <a:spcPct val="50000"/>
              </a:spcBef>
            </a:pPr>
            <a:endParaRPr lang="uk-UA" altLang="uk-UA" sz="2400"/>
          </a:p>
        </p:txBody>
      </p:sp>
      <p:sp>
        <p:nvSpPr>
          <p:cNvPr id="23559" name="Text Box 7"/>
          <p:cNvSpPr txBox="1">
            <a:spLocks noChangeArrowheads="1"/>
          </p:cNvSpPr>
          <p:nvPr/>
        </p:nvSpPr>
        <p:spPr bwMode="auto">
          <a:xfrm>
            <a:off x="468313" y="3284538"/>
            <a:ext cx="4464050"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400"/>
              <a:t>У 1892 р. Жуковський зробив доповідь </a:t>
            </a:r>
            <a:r>
              <a:rPr lang="ru-RU" altLang="uk-UA" sz="2400" b="1"/>
              <a:t>“По поводу летального аппарата  Чернушенко”.</a:t>
            </a:r>
          </a:p>
          <a:p>
            <a:pPr algn="ctr">
              <a:spcBef>
                <a:spcPct val="50000"/>
              </a:spcBef>
            </a:pPr>
            <a:r>
              <a:rPr lang="uk-UA" altLang="uk-UA" sz="2400"/>
              <a:t>У 1894 році М.Є.Жуковський обирається членом-кореспондентом Академії наук</a:t>
            </a:r>
            <a:endParaRPr lang="ru-RU" altLang="uk-UA" sz="2400" b="1"/>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0"/>
            <a:ext cx="2357437" cy="336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Text Box 6"/>
          <p:cNvSpPr txBox="1">
            <a:spLocks noChangeArrowheads="1"/>
          </p:cNvSpPr>
          <p:nvPr/>
        </p:nvSpPr>
        <p:spPr bwMode="auto">
          <a:xfrm>
            <a:off x="3779838" y="0"/>
            <a:ext cx="5364162" cy="721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altLang="uk-UA" sz="2400"/>
              <a:t>У 1897-1898 р.р. Жуковський розвиває </a:t>
            </a:r>
            <a:r>
              <a:rPr lang="uk-UA" altLang="uk-UA" sz="2400" b="1"/>
              <a:t>теорію гідравлічного удару</a:t>
            </a:r>
            <a:r>
              <a:rPr lang="uk-UA" altLang="uk-UA" sz="2400"/>
              <a:t> та виводить ряд формул, що пов</a:t>
            </a:r>
            <a:r>
              <a:rPr lang="uk-UA" altLang="uk-UA" sz="2400">
                <a:cs typeface="Arial" charset="0"/>
              </a:rPr>
              <a:t>'язують швидкість течії, тиск, щільність та радіус труби, які залежать від часу та відстані перерізу, від вибраного початку координат.</a:t>
            </a:r>
            <a:r>
              <a:rPr lang="uk-UA" altLang="uk-UA" sz="2400"/>
              <a:t> </a:t>
            </a:r>
          </a:p>
          <a:p>
            <a:pPr algn="ctr"/>
            <a:r>
              <a:rPr lang="uk-UA" altLang="uk-UA" sz="2400"/>
              <a:t>Ці формули вже більш 120 років      є основними в гідравлічних розрахунках</a:t>
            </a:r>
            <a:r>
              <a:rPr lang="ru-RU" altLang="uk-UA" sz="2400"/>
              <a:t>. </a:t>
            </a:r>
          </a:p>
          <a:p>
            <a:pPr algn="ctr"/>
            <a:endParaRPr lang="uk-UA" altLang="uk-UA" sz="2400"/>
          </a:p>
          <a:p>
            <a:pPr algn="ctr"/>
            <a:r>
              <a:rPr lang="uk-UA" altLang="uk-UA" sz="2400"/>
              <a:t>Доповідь Жуковського про явище гідравлічного удару на зібранні вчених у Політехнічному товаристві у 1898р. визнана тріумфом наукової та інженерної думки</a:t>
            </a:r>
          </a:p>
          <a:p>
            <a:pPr algn="ctr"/>
            <a:endParaRPr lang="uk-UA" altLang="uk-UA" sz="2400"/>
          </a:p>
          <a:p>
            <a:pPr>
              <a:spcBef>
                <a:spcPct val="50000"/>
              </a:spcBef>
            </a:pPr>
            <a:endParaRPr lang="uk-UA" altLang="uk-UA" sz="2400"/>
          </a:p>
        </p:txBody>
      </p:sp>
      <p:pic>
        <p:nvPicPr>
          <p:cNvPr id="256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3490913"/>
            <a:ext cx="2360613" cy="336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0" name="Text Box 6"/>
          <p:cNvSpPr txBox="1">
            <a:spLocks noChangeArrowheads="1"/>
          </p:cNvSpPr>
          <p:nvPr/>
        </p:nvSpPr>
        <p:spPr bwMode="auto">
          <a:xfrm>
            <a:off x="1042988" y="620713"/>
            <a:ext cx="7561262"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400"/>
              <a:t>У листопаді 1905 року М.Є.Жуковський читає в Математичному товаристві доповідь                               </a:t>
            </a:r>
            <a:r>
              <a:rPr lang="ru-RU" altLang="uk-UA" sz="2400" b="1"/>
              <a:t>“О присоединенных вихрях”,</a:t>
            </a:r>
            <a:r>
              <a:rPr lang="uk-UA" altLang="uk-UA" sz="2400"/>
              <a:t> який заклав теоретичну основу розвитку методів визначення </a:t>
            </a:r>
            <a:r>
              <a:rPr lang="uk-UA" altLang="uk-UA" sz="2400" b="1"/>
              <a:t>підйомної сили крила аероплана</a:t>
            </a:r>
          </a:p>
        </p:txBody>
      </p:sp>
      <p:pic>
        <p:nvPicPr>
          <p:cNvPr id="266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775" y="2781300"/>
            <a:ext cx="307022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781300"/>
            <a:ext cx="4848225"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 Box 5"/>
          <p:cNvSpPr txBox="1">
            <a:spLocks noChangeArrowheads="1"/>
          </p:cNvSpPr>
          <p:nvPr/>
        </p:nvSpPr>
        <p:spPr bwMode="auto">
          <a:xfrm>
            <a:off x="1042988" y="333375"/>
            <a:ext cx="74898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altLang="uk-UA" sz="2000" b="1"/>
              <a:t>У 1908 р. Жуковський створює Повітроплавний гурток МВТУ, з якого у подальшому вийшли відомі діячі авіації та техніки: Архангельський, Ветчинкін, Мусінянц, Сабінін, Стечкін, Туполєв, Юр'єв та інші</a:t>
            </a:r>
            <a:endParaRPr lang="ru-RU" altLang="uk-UA" sz="2000"/>
          </a:p>
        </p:txBody>
      </p:sp>
      <p:pic>
        <p:nvPicPr>
          <p:cNvPr id="276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73238"/>
            <a:ext cx="4271963"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7013" y="1773238"/>
            <a:ext cx="3836987" cy="245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4359275"/>
            <a:ext cx="3717925" cy="249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8" name="Text Box 10"/>
          <p:cNvSpPr txBox="1">
            <a:spLocks noChangeArrowheads="1"/>
          </p:cNvSpPr>
          <p:nvPr/>
        </p:nvSpPr>
        <p:spPr bwMode="auto">
          <a:xfrm>
            <a:off x="7092950" y="5589588"/>
            <a:ext cx="18002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1400" b="1"/>
              <a:t>У аеродинамічної труби</a:t>
            </a:r>
            <a:endParaRPr lang="ru-RU" altLang="uk-UA" sz="1400" b="1"/>
          </a:p>
        </p:txBody>
      </p:sp>
      <p:sp>
        <p:nvSpPr>
          <p:cNvPr id="27659" name="Text Box 11"/>
          <p:cNvSpPr txBox="1">
            <a:spLocks noChangeArrowheads="1"/>
          </p:cNvSpPr>
          <p:nvPr/>
        </p:nvSpPr>
        <p:spPr bwMode="auto">
          <a:xfrm>
            <a:off x="900113" y="4149725"/>
            <a:ext cx="2520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1400" b="1"/>
              <a:t>Повітроплавний гурток</a:t>
            </a:r>
            <a:endParaRPr lang="ru-RU" altLang="uk-UA" sz="1400" b="1"/>
          </a:p>
        </p:txBody>
      </p:sp>
      <p:sp>
        <p:nvSpPr>
          <p:cNvPr id="27660" name="Text Box 12"/>
          <p:cNvSpPr txBox="1">
            <a:spLocks noChangeArrowheads="1"/>
          </p:cNvSpPr>
          <p:nvPr/>
        </p:nvSpPr>
        <p:spPr bwMode="auto">
          <a:xfrm>
            <a:off x="7199313" y="4292600"/>
            <a:ext cx="19446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uk-UA" altLang="uk-UA" sz="1400" b="1"/>
              <a:t>Учні Жуковського</a:t>
            </a:r>
            <a:endParaRPr lang="ru-RU" altLang="uk-UA" sz="1400" b="1"/>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781300"/>
            <a:ext cx="5913438" cy="332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8" name="Text Box 6"/>
          <p:cNvSpPr txBox="1">
            <a:spLocks noChangeArrowheads="1"/>
          </p:cNvSpPr>
          <p:nvPr/>
        </p:nvSpPr>
        <p:spPr bwMode="auto">
          <a:xfrm>
            <a:off x="684213" y="549275"/>
            <a:ext cx="7993062"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000"/>
              <a:t>Жуковський належав до тих вчених, для яких робота в аудиторії, читання лекцій, постійний контакт зі студентами були живою, необхідною, цікавою справою, без якої немислимі життя             та наукова діяльність.</a:t>
            </a:r>
          </a:p>
          <a:p>
            <a:pPr algn="ctr">
              <a:spcBef>
                <a:spcPct val="50000"/>
              </a:spcBef>
            </a:pPr>
            <a:r>
              <a:rPr lang="uk-UA" altLang="uk-UA" sz="2000"/>
              <a:t> У 1911 році до 40-річчя викладацької діяльності Жуковського МВТУ вручає йому золотий інженерний знак</a:t>
            </a:r>
            <a:endParaRPr lang="ru-RU" altLang="uk-UA" sz="2000"/>
          </a:p>
        </p:txBody>
      </p:sp>
      <p:sp>
        <p:nvSpPr>
          <p:cNvPr id="33799" name="Text Box 7"/>
          <p:cNvSpPr txBox="1">
            <a:spLocks noChangeArrowheads="1"/>
          </p:cNvSpPr>
          <p:nvPr/>
        </p:nvSpPr>
        <p:spPr bwMode="auto">
          <a:xfrm>
            <a:off x="3419475" y="6237288"/>
            <a:ext cx="316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uk-UA" altLang="uk-UA" b="1"/>
              <a:t>М.Є.Жуковський з учнями</a:t>
            </a:r>
            <a:endParaRPr lang="ru-RU" altLang="uk-UA" b="1"/>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0" y="0"/>
            <a:ext cx="9201150" cy="6915150"/>
          </a:xfrm>
          <a:noFill/>
          <a:ln/>
        </p:spPr>
      </p:pic>
      <p:sp>
        <p:nvSpPr>
          <p:cNvPr id="3076" name="Rectangle 4"/>
          <p:cNvSpPr>
            <a:spLocks noGrp="1" noChangeArrowheads="1"/>
          </p:cNvSpPr>
          <p:nvPr>
            <p:ph type="title"/>
          </p:nvPr>
        </p:nvSpPr>
        <p:spPr/>
        <p:txBody>
          <a:bodyPr/>
          <a:lstStyle/>
          <a:p>
            <a:r>
              <a:rPr lang="uk-UA" altLang="uk-UA" sz="3200" b="1"/>
              <a:t>МИКОЛА ЄГОРОВИЧ ЖУКОВСЬКИЙ</a:t>
            </a:r>
            <a:br>
              <a:rPr lang="uk-UA" altLang="uk-UA" sz="3200" b="1"/>
            </a:br>
            <a:r>
              <a:rPr lang="uk-UA" altLang="uk-UA" sz="3200" b="1"/>
              <a:t>(1847 – 1921 Р.Р.)</a:t>
            </a:r>
            <a:endParaRPr lang="ru-RU" altLang="uk-UA" sz="3200" b="1"/>
          </a:p>
        </p:txBody>
      </p:sp>
      <p:pic>
        <p:nvPicPr>
          <p:cNvPr id="3078" name="Picture 6"/>
          <p:cNvPicPr>
            <a:picLocks noChangeAspect="1" noChangeArrowheads="1"/>
          </p:cNvPicPr>
          <p:nvPr>
            <p:ph type="body" sz="half" idx="2"/>
          </p:nvPr>
        </p:nvPicPr>
        <p:blipFill>
          <a:blip r:embed="rId3">
            <a:extLst>
              <a:ext uri="{28A0092B-C50C-407E-A947-70E740481C1C}">
                <a14:useLocalDpi xmlns:a14="http://schemas.microsoft.com/office/drawing/2010/main" val="0"/>
              </a:ext>
            </a:extLst>
          </a:blip>
          <a:srcRect/>
          <a:stretch>
            <a:fillRect/>
          </a:stretch>
        </p:blipFill>
        <p:spPr>
          <a:xfrm>
            <a:off x="4787900" y="1557338"/>
            <a:ext cx="3271838" cy="4456112"/>
          </a:xfrm>
          <a:noFill/>
        </p:spPr>
      </p:pic>
      <p:sp>
        <p:nvSpPr>
          <p:cNvPr id="3080" name="Text Box 8"/>
          <p:cNvSpPr txBox="1">
            <a:spLocks noChangeArrowheads="1"/>
          </p:cNvSpPr>
          <p:nvPr/>
        </p:nvSpPr>
        <p:spPr bwMode="auto">
          <a:xfrm>
            <a:off x="684213" y="1557338"/>
            <a:ext cx="3816350" cy="457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800"/>
              <a:t>Видатний російський вчений в галузі механіки, засновник сучасної аеро - і гідромеханіки, теорії повітроплавання, талановитий інженер, педагог і громадський діяч </a:t>
            </a:r>
          </a:p>
          <a:p>
            <a:pPr algn="ctr">
              <a:spcBef>
                <a:spcPct val="50000"/>
              </a:spcBef>
            </a:pPr>
            <a:endParaRPr lang="ru-RU" altLang="uk-UA" sz="28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Text Box 5"/>
          <p:cNvSpPr txBox="1">
            <a:spLocks noChangeArrowheads="1"/>
          </p:cNvSpPr>
          <p:nvPr/>
        </p:nvSpPr>
        <p:spPr bwMode="auto">
          <a:xfrm>
            <a:off x="1258888" y="620713"/>
            <a:ext cx="788511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400"/>
              <a:t>У 1912 році з</a:t>
            </a:r>
            <a:r>
              <a:rPr lang="en-US" altLang="uk-UA" sz="2400"/>
              <a:t>‘</a:t>
            </a:r>
            <a:r>
              <a:rPr lang="uk-UA" altLang="uk-UA" sz="2400"/>
              <a:t>являється ряд статей Жуковського         з вихрової теорії гребного гвинта, яка стає основою проектування пропелерів сучасних гвинтових               і турбогвинтових літаків</a:t>
            </a:r>
            <a:endParaRPr lang="ru-RU" altLang="uk-UA" sz="2400"/>
          </a:p>
        </p:txBody>
      </p:sp>
      <p:pic>
        <p:nvPicPr>
          <p:cNvPr id="297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2276475"/>
            <a:ext cx="5138738" cy="366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276475"/>
            <a:ext cx="2544762" cy="378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2781300"/>
            <a:ext cx="5132388"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Text Box 7"/>
          <p:cNvSpPr txBox="1">
            <a:spLocks noChangeArrowheads="1"/>
          </p:cNvSpPr>
          <p:nvPr/>
        </p:nvSpPr>
        <p:spPr bwMode="auto">
          <a:xfrm>
            <a:off x="1187450" y="260350"/>
            <a:ext cx="7488238"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400"/>
              <a:t>У 1914-1915 р.р. вперше в Росії Жуковський починає дослідження авіаційних бомб. </a:t>
            </a:r>
          </a:p>
          <a:p>
            <a:pPr algn="ctr">
              <a:spcBef>
                <a:spcPct val="50000"/>
              </a:spcBef>
            </a:pPr>
            <a:r>
              <a:rPr lang="uk-UA" altLang="uk-UA" sz="2400"/>
              <a:t>У грудні 1918 р. в Москві створений центр науково-дослідницької роботи в галузі авіації та гідроавіації, в якому Жуковський стає головою наукової колегії</a:t>
            </a:r>
            <a:endParaRPr lang="ru-RU" altLang="uk-UA" sz="24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Text Box 5"/>
          <p:cNvSpPr txBox="1">
            <a:spLocks noChangeArrowheads="1"/>
          </p:cNvSpPr>
          <p:nvPr/>
        </p:nvSpPr>
        <p:spPr bwMode="auto">
          <a:xfrm>
            <a:off x="1403350" y="333375"/>
            <a:ext cx="67691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000"/>
              <a:t>З вересні 1920 року М.Є.Жуковський – ректор Інституту інженерів Червоного повітряного флоту, який згодом отримав його ім</a:t>
            </a:r>
            <a:r>
              <a:rPr lang="en-US" altLang="uk-UA" sz="2000">
                <a:cs typeface="Arial" charset="0"/>
              </a:rPr>
              <a:t>‘</a:t>
            </a:r>
            <a:r>
              <a:rPr lang="uk-UA" altLang="uk-UA" sz="2000">
                <a:cs typeface="Arial" charset="0"/>
              </a:rPr>
              <a:t>я (Військово-повітряна </a:t>
            </a:r>
            <a:r>
              <a:rPr lang="uk-UA" altLang="uk-UA" sz="2000"/>
              <a:t>інженерна академія ім. М.Є.Жуковського – до 2011 р. в Москві, потім – у Воронежі). Більшість радянських льотчиків-космонавтів – випускники цього закладу.</a:t>
            </a:r>
            <a:endParaRPr lang="uk-UA" altLang="uk-UA" sz="2000">
              <a:hlinkClick r:id="rId3"/>
            </a:endParaRPr>
          </a:p>
        </p:txBody>
      </p:sp>
      <p:pic>
        <p:nvPicPr>
          <p:cNvPr id="307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492375"/>
            <a:ext cx="4286250"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8" name="Text Box 8"/>
          <p:cNvSpPr txBox="1">
            <a:spLocks noChangeArrowheads="1"/>
          </p:cNvSpPr>
          <p:nvPr/>
        </p:nvSpPr>
        <p:spPr bwMode="auto">
          <a:xfrm>
            <a:off x="5219700" y="2708275"/>
            <a:ext cx="39243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000"/>
              <a:t>З нагоди</a:t>
            </a:r>
            <a:r>
              <a:rPr lang="uk-UA" altLang="uk-UA" sz="2000">
                <a:cs typeface="Arial" charset="0"/>
              </a:rPr>
              <a:t> 50-річного Ювілею науково-педагогічної діяльності М.Є.Жуковського була видана Постанова про встановлення премії ім. М.Є.Жуковського                 за кращі наукові роботи             з математики і механіки,            а також про видання повного зібрання його праць</a:t>
            </a:r>
            <a:endParaRPr lang="en-US" altLang="uk-UA" sz="2000">
              <a:cs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9" name="Text Box 5"/>
          <p:cNvSpPr txBox="1">
            <a:spLocks noChangeArrowheads="1"/>
          </p:cNvSpPr>
          <p:nvPr/>
        </p:nvSpPr>
        <p:spPr bwMode="auto">
          <a:xfrm>
            <a:off x="1908175" y="620713"/>
            <a:ext cx="554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uk-UA" altLang="uk-UA"/>
          </a:p>
        </p:txBody>
      </p:sp>
      <p:pic>
        <p:nvPicPr>
          <p:cNvPr id="317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3068638"/>
            <a:ext cx="55245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1" name="Text Box 7"/>
          <p:cNvSpPr txBox="1">
            <a:spLocks noChangeArrowheads="1"/>
          </p:cNvSpPr>
          <p:nvPr/>
        </p:nvSpPr>
        <p:spPr bwMode="auto">
          <a:xfrm>
            <a:off x="1187450" y="476250"/>
            <a:ext cx="7416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000"/>
              <a:t>Навіть тяжко хворий, лежачи в ліжку в санаторії,                    Микола Єгорович продовжував займатися науковою роботою, ще писав останні викладки, ховаючи їх від лікарів…</a:t>
            </a:r>
          </a:p>
          <a:p>
            <a:pPr algn="ctr">
              <a:spcBef>
                <a:spcPct val="50000"/>
              </a:spcBef>
            </a:pPr>
            <a:r>
              <a:rPr lang="uk-UA" altLang="uk-UA" sz="2000"/>
              <a:t>17 березня 1921 року Микола Єгорович Жуковський помер. </a:t>
            </a:r>
          </a:p>
          <a:p>
            <a:pPr algn="ctr">
              <a:spcBef>
                <a:spcPct val="50000"/>
              </a:spcBef>
            </a:pPr>
            <a:r>
              <a:rPr lang="uk-UA" altLang="uk-UA" sz="2000"/>
              <a:t>Його могила знаходиться в Донському монастирі в Москві</a:t>
            </a:r>
            <a:endParaRPr lang="ru-RU" altLang="uk-UA" sz="20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913"/>
            <a:ext cx="9753600" cy="762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Text Box 5"/>
          <p:cNvSpPr txBox="1">
            <a:spLocks noChangeArrowheads="1"/>
          </p:cNvSpPr>
          <p:nvPr/>
        </p:nvSpPr>
        <p:spPr bwMode="auto">
          <a:xfrm>
            <a:off x="539750" y="0"/>
            <a:ext cx="446405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altLang="uk-UA" sz="2400" b="1"/>
              <a:t>Його наукова спадщина величезна: 46 робіт                        з гідромеханіки та гідравліки, 50 робіт               з аеродинаміки, 41 робота   з теоретичної механіки (враховуючи астрономію               і математику), 30 робіт                  з прикладної механіки,      27 робіт з історії науки</a:t>
            </a:r>
            <a:endParaRPr lang="ru-RU" altLang="uk-UA" sz="2400" b="1"/>
          </a:p>
        </p:txBody>
      </p:sp>
      <p:pic>
        <p:nvPicPr>
          <p:cNvPr id="348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836613"/>
            <a:ext cx="356235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860800"/>
            <a:ext cx="428625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Rectangle 3"/>
          <p:cNvSpPr>
            <a:spLocks noGrp="1" noChangeArrowheads="1"/>
          </p:cNvSpPr>
          <p:nvPr>
            <p:ph type="title"/>
          </p:nvPr>
        </p:nvSpPr>
        <p:spPr>
          <a:xfrm>
            <a:off x="755650" y="1484313"/>
            <a:ext cx="8388350" cy="3673475"/>
          </a:xfrm>
        </p:spPr>
        <p:txBody>
          <a:bodyPr/>
          <a:lstStyle/>
          <a:p>
            <a:r>
              <a:rPr lang="uk-UA" altLang="uk-UA" sz="3200" b="1" i="1"/>
              <a:t>Список використаних джерел</a:t>
            </a:r>
            <a:br>
              <a:rPr lang="uk-UA" altLang="uk-UA" sz="3200" b="1" i="1"/>
            </a:br>
            <a:r>
              <a:rPr lang="ru-RU" altLang="uk-UA" sz="3600"/>
              <a:t/>
            </a:r>
            <a:br>
              <a:rPr lang="ru-RU" altLang="uk-UA" sz="3600"/>
            </a:br>
            <a:r>
              <a:rPr lang="ru-RU" altLang="uk-UA" sz="3200"/>
              <a:t>1. Голубев В.В. Николай Егорович Жуковский. М.: Изд-во Моск. Ун-та, 1947.</a:t>
            </a:r>
            <a:br>
              <a:rPr lang="ru-RU" altLang="uk-UA" sz="3200"/>
            </a:br>
            <a:r>
              <a:rPr lang="ru-RU" altLang="uk-UA" sz="3200"/>
              <a:t>2. Монахов С.С. Жуковский Николай Егорович. М.: Роскосмос, 1997.</a:t>
            </a:r>
            <a:r>
              <a:rPr lang="ru-RU" altLang="uk-UA"/>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дом жу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88913"/>
            <a:ext cx="47625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341438"/>
            <a:ext cx="3209925"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7"/>
          <p:cNvSpPr txBox="1">
            <a:spLocks noChangeArrowheads="1"/>
          </p:cNvSpPr>
          <p:nvPr/>
        </p:nvSpPr>
        <p:spPr bwMode="auto">
          <a:xfrm>
            <a:off x="684213" y="3429000"/>
            <a:ext cx="4392612"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000"/>
              <a:t>М.Є.Жуковський народився          17 січня (5 - го - за старим стилем) 1847 р. в селищі Орехово Володимирської губернії в родині інженера-шляховика, штабс-капітана Єгора Івановича Жуковського, який походив              з небагатих полтавських дворян. Був третім із шести дітей</a:t>
            </a:r>
            <a:endParaRPr lang="ru-RU" altLang="uk-UA" sz="2000"/>
          </a:p>
        </p:txBody>
      </p:sp>
      <p:sp>
        <p:nvSpPr>
          <p:cNvPr id="5128" name="Text Box 8"/>
          <p:cNvSpPr txBox="1">
            <a:spLocks noChangeArrowheads="1"/>
          </p:cNvSpPr>
          <p:nvPr/>
        </p:nvSpPr>
        <p:spPr bwMode="auto">
          <a:xfrm>
            <a:off x="5435600" y="404813"/>
            <a:ext cx="23050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1600" b="1"/>
              <a:t>Садиба родини Жуковських </a:t>
            </a:r>
            <a:endParaRPr lang="ru-RU" altLang="uk-UA" sz="1600" b="1"/>
          </a:p>
        </p:txBody>
      </p:sp>
      <p:sp>
        <p:nvSpPr>
          <p:cNvPr id="5129" name="Text Box 9"/>
          <p:cNvSpPr txBox="1">
            <a:spLocks noChangeArrowheads="1"/>
          </p:cNvSpPr>
          <p:nvPr/>
        </p:nvSpPr>
        <p:spPr bwMode="auto">
          <a:xfrm>
            <a:off x="6011863" y="4941888"/>
            <a:ext cx="2376487"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1600" b="1"/>
              <a:t>Батьки М.Є.Жуковського -Єгор Іванович             і Ганна Миколаївна</a:t>
            </a:r>
            <a:endParaRPr lang="ru-RU" altLang="uk-UA" sz="16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Text Box 5"/>
          <p:cNvSpPr txBox="1">
            <a:spLocks noChangeArrowheads="1"/>
          </p:cNvSpPr>
          <p:nvPr/>
        </p:nvSpPr>
        <p:spPr bwMode="auto">
          <a:xfrm>
            <a:off x="1476375" y="692150"/>
            <a:ext cx="6264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uk-UA" altLang="uk-UA" sz="2000"/>
          </a:p>
        </p:txBody>
      </p:sp>
      <p:sp>
        <p:nvSpPr>
          <p:cNvPr id="6150" name="Text Box 6"/>
          <p:cNvSpPr txBox="1">
            <a:spLocks noChangeArrowheads="1"/>
          </p:cNvSpPr>
          <p:nvPr/>
        </p:nvSpPr>
        <p:spPr bwMode="auto">
          <a:xfrm>
            <a:off x="684213" y="0"/>
            <a:ext cx="7632700"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000" b="1"/>
              <a:t>Незважаючи на скромний достаток родини, батьки дали своїм дітям гарну освіту, що дало можливість Миколі поступити до гімназії, яку в 1864 році він закінчив із срібною медаллю.</a:t>
            </a:r>
          </a:p>
          <a:p>
            <a:pPr algn="ctr">
              <a:spcBef>
                <a:spcPct val="50000"/>
              </a:spcBef>
            </a:pPr>
            <a:r>
              <a:rPr lang="uk-UA" altLang="uk-UA" sz="2000" b="1"/>
              <a:t>Того ж року він вступив на математичне відділення фізико-математичного факультету Московського університету, де лекції йому читали видатні вчені – О.Ю.Давидов, В.Я.Цингер, Ф.О.Слудський</a:t>
            </a:r>
          </a:p>
        </p:txBody>
      </p:sp>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852738"/>
            <a:ext cx="48768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924175"/>
            <a:ext cx="2919412"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Rectangle 3"/>
          <p:cNvSpPr>
            <a:spLocks noGrp="1" noChangeArrowheads="1"/>
          </p:cNvSpPr>
          <p:nvPr>
            <p:ph type="title"/>
          </p:nvPr>
        </p:nvSpPr>
        <p:spPr>
          <a:xfrm>
            <a:off x="539750" y="0"/>
            <a:ext cx="8353425" cy="3284538"/>
          </a:xfrm>
        </p:spPr>
        <p:txBody>
          <a:bodyPr/>
          <a:lstStyle/>
          <a:p>
            <a:r>
              <a:rPr lang="uk-UA" altLang="uk-UA" sz="2000"/>
              <a:t>По закінченні університету в 1908 р. , Жуковський спочатку вирішив присвятити себе діяльності в галузі прикладної техніки і поступив до Інституту інженерів шляхів сполучення в Петербурзі, однак навчання там не склалося. </a:t>
            </a:r>
            <a:br>
              <a:rPr lang="uk-UA" altLang="uk-UA" sz="2000"/>
            </a:br>
            <a:r>
              <a:rPr lang="uk-UA" altLang="uk-UA" sz="2000"/>
              <a:t>Повернувшись до Москви, Жуковський зайняв місце викладача фізики у Другій жіночій гімназії, а в 1872 році був призначений викладачем Імператорського Московського технічного училища, де спочатку викладав математику, а восени 1874 року був затверджений доцентом по кафедрі аналітичної механіки,                де і працював потім 47 років</a:t>
            </a:r>
            <a:endParaRPr lang="ru-RU" altLang="uk-UA" sz="2000"/>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284538"/>
            <a:ext cx="4494213"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284538"/>
            <a:ext cx="2508250" cy="314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5003800" y="1052513"/>
            <a:ext cx="3536950" cy="4937125"/>
          </a:xfrm>
          <a:noFill/>
        </p:spPr>
      </p:pic>
      <p:sp>
        <p:nvSpPr>
          <p:cNvPr id="7178" name="Text Box 10"/>
          <p:cNvSpPr txBox="1">
            <a:spLocks noChangeArrowheads="1"/>
          </p:cNvSpPr>
          <p:nvPr/>
        </p:nvSpPr>
        <p:spPr bwMode="auto">
          <a:xfrm>
            <a:off x="250825" y="260350"/>
            <a:ext cx="4537075"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400"/>
              <a:t>Перша наукова робота Жуковського у 1876 р. була присвячена виявленню законів розподілення швидкостей і прискорень частинок рідини, по суті – це було уведення в загальний курс гідромеханіки. </a:t>
            </a:r>
          </a:p>
          <a:p>
            <a:pPr algn="ctr">
              <a:spcBef>
                <a:spcPct val="50000"/>
              </a:spcBef>
            </a:pPr>
            <a:r>
              <a:rPr lang="uk-UA" altLang="uk-UA" sz="2400"/>
              <a:t>У листопаді 1876 року Жуковський захищає дисертацію </a:t>
            </a:r>
            <a:r>
              <a:rPr lang="ru-RU" altLang="uk-UA" sz="2400" b="1"/>
              <a:t>“Кинематика жидкого тела”</a:t>
            </a:r>
            <a:r>
              <a:rPr lang="uk-UA" altLang="uk-UA" sz="2400"/>
              <a:t> та отримає науковий ступінь магістра прикладної математики – </a:t>
            </a:r>
          </a:p>
          <a:p>
            <a:pPr algn="ctr">
              <a:spcBef>
                <a:spcPct val="50000"/>
              </a:spcBef>
            </a:pPr>
            <a:r>
              <a:rPr lang="uk-UA" altLang="uk-UA" sz="2400"/>
              <a:t>це був старт Жуковського як вченого</a:t>
            </a:r>
            <a:endParaRPr lang="ru-RU" altLang="uk-UA" sz="24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0"/>
            <a:ext cx="3732212"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3573463"/>
            <a:ext cx="36703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3" name="Text Box 7"/>
          <p:cNvSpPr txBox="1">
            <a:spLocks noChangeArrowheads="1"/>
          </p:cNvSpPr>
          <p:nvPr/>
        </p:nvSpPr>
        <p:spPr bwMode="auto">
          <a:xfrm>
            <a:off x="4716463" y="333375"/>
            <a:ext cx="4427537" cy="648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400"/>
              <a:t>У 1878  р. Жуковський був командирований за кордон –            до Берліну і Парижу. </a:t>
            </a:r>
          </a:p>
          <a:p>
            <a:pPr algn="ctr">
              <a:spcBef>
                <a:spcPct val="50000"/>
              </a:spcBef>
            </a:pPr>
            <a:r>
              <a:rPr lang="uk-UA" altLang="uk-UA" sz="2400"/>
              <a:t>Під час його перебування                      у Парижі було опубліковано дві його роботи:                   </a:t>
            </a:r>
            <a:r>
              <a:rPr lang="uk-UA" altLang="uk-UA" sz="2400" b="1"/>
              <a:t>“</a:t>
            </a:r>
            <a:r>
              <a:rPr lang="ru-RU" altLang="uk-UA" sz="2400" b="1"/>
              <a:t>О соударении тел”</a:t>
            </a:r>
            <a:r>
              <a:rPr lang="ru-RU" altLang="uk-UA" sz="2400"/>
              <a:t> і       </a:t>
            </a:r>
            <a:r>
              <a:rPr lang="ru-RU" altLang="uk-UA" sz="2400" b="1"/>
              <a:t>“Об одном частном случае движения материальной точки”.</a:t>
            </a:r>
          </a:p>
          <a:p>
            <a:pPr algn="ctr">
              <a:spcBef>
                <a:spcPct val="50000"/>
              </a:spcBef>
            </a:pPr>
            <a:r>
              <a:rPr lang="uk-UA" altLang="uk-UA" sz="2400"/>
              <a:t>По поверненні із-за кордону                в 1879 році  Жуковський був призначений понадштатним професором механіки                           в Технічному училищі</a:t>
            </a:r>
            <a:endParaRPr lang="ru-RU" altLang="uk-UA" sz="2400"/>
          </a:p>
          <a:p>
            <a:pPr algn="ctr">
              <a:spcBef>
                <a:spcPct val="50000"/>
              </a:spcBef>
            </a:pPr>
            <a:endParaRPr lang="ru-RU" altLang="uk-UA" sz="2400"/>
          </a:p>
        </p:txBody>
      </p:sp>
      <p:sp>
        <p:nvSpPr>
          <p:cNvPr id="14344" name="Text Box 8"/>
          <p:cNvSpPr txBox="1">
            <a:spLocks noChangeArrowheads="1"/>
          </p:cNvSpPr>
          <p:nvPr/>
        </p:nvSpPr>
        <p:spPr bwMode="auto">
          <a:xfrm>
            <a:off x="1116013" y="3141663"/>
            <a:ext cx="2305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uk-UA" altLang="uk-UA" sz="1600" b="1"/>
              <a:t>Париж кінця ХІХ ст.</a:t>
            </a:r>
            <a:endParaRPr lang="ru-RU" altLang="uk-UA" sz="1600" b="1"/>
          </a:p>
        </p:txBody>
      </p:sp>
      <p:sp>
        <p:nvSpPr>
          <p:cNvPr id="14346" name="Text Box 10"/>
          <p:cNvSpPr txBox="1">
            <a:spLocks noChangeArrowheads="1"/>
          </p:cNvSpPr>
          <p:nvPr/>
        </p:nvSpPr>
        <p:spPr bwMode="auto">
          <a:xfrm>
            <a:off x="1116013" y="6381750"/>
            <a:ext cx="2305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uk-UA" altLang="uk-UA" sz="1600" b="1"/>
              <a:t>Берлін кінця ХІХ ст.</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97536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04813"/>
            <a:ext cx="3652837" cy="559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4" name="Text Box 6"/>
          <p:cNvSpPr txBox="1">
            <a:spLocks noChangeArrowheads="1"/>
          </p:cNvSpPr>
          <p:nvPr/>
        </p:nvSpPr>
        <p:spPr bwMode="auto">
          <a:xfrm>
            <a:off x="4140200" y="188913"/>
            <a:ext cx="4824413" cy="593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400"/>
              <a:t>У 1882 році М.Є.Жуковський захищає докторську дисертацію на тему: </a:t>
            </a:r>
            <a:r>
              <a:rPr lang="ru-RU" altLang="uk-UA" sz="2400" b="1"/>
              <a:t>“О прочности движения”</a:t>
            </a:r>
            <a:r>
              <a:rPr lang="ru-RU" altLang="uk-UA" sz="2400"/>
              <a:t> </a:t>
            </a:r>
            <a:r>
              <a:rPr lang="uk-UA" altLang="uk-UA" sz="2400"/>
              <a:t>і отримує ступінь доктора прикладної математики. </a:t>
            </a:r>
          </a:p>
          <a:p>
            <a:pPr algn="ctr">
              <a:spcBef>
                <a:spcPct val="50000"/>
              </a:spcBef>
            </a:pPr>
            <a:r>
              <a:rPr lang="uk-UA" altLang="uk-UA" sz="2400"/>
              <a:t>Починаючи з 1885 року Жуковський почав свою викладацьку діяльність                      у Московському                     університеті, та згодом               був призначений екстраординарним           професором механіки</a:t>
            </a:r>
            <a:endParaRPr lang="ru-RU" altLang="uk-UA" sz="2400" b="1"/>
          </a:p>
          <a:p>
            <a:pPr>
              <a:spcBef>
                <a:spcPct val="50000"/>
              </a:spcBef>
            </a:pPr>
            <a:endParaRPr lang="ru-RU" altLang="uk-UA" sz="2400" b="1"/>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62000"/>
            <a:ext cx="9521825" cy="767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549275"/>
            <a:ext cx="3656012"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Text Box 6"/>
          <p:cNvSpPr txBox="1">
            <a:spLocks noChangeArrowheads="1"/>
          </p:cNvSpPr>
          <p:nvPr/>
        </p:nvSpPr>
        <p:spPr bwMode="auto">
          <a:xfrm>
            <a:off x="4284663" y="620713"/>
            <a:ext cx="4608512" cy="538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uk-UA" altLang="uk-UA" sz="2400"/>
              <a:t>Разом із Ф.Є.Орловим Жуковський створив                 у Московському університеті кабінет механічних моделей             з чудовою колекцією механізмів, яку згодом перетворив в механічну лабораторію.</a:t>
            </a:r>
          </a:p>
          <a:p>
            <a:pPr algn="ctr">
              <a:spcBef>
                <a:spcPct val="50000"/>
              </a:spcBef>
            </a:pPr>
            <a:r>
              <a:rPr lang="uk-UA" altLang="uk-UA" sz="2400"/>
              <a:t>Паралельно він викладав також у Московській практичній академії комерційних наук,                    де працював безперервно           до 1920 року</a:t>
            </a:r>
            <a:endParaRPr lang="ru-RU" altLang="uk-UA" sz="24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729</TotalTime>
  <Words>1095</Words>
  <Application>Microsoft Office PowerPoint</Application>
  <PresentationFormat>Екран (4:3)</PresentationFormat>
  <Paragraphs>59</Paragraphs>
  <Slides>25</Slides>
  <Notes>0</Notes>
  <HiddenSlides>0</HiddenSlides>
  <MMClips>0</MMClips>
  <ScaleCrop>false</ScaleCrop>
  <HeadingPairs>
    <vt:vector size="6" baseType="variant">
      <vt:variant>
        <vt:lpstr>Використані шрифти</vt:lpstr>
      </vt:variant>
      <vt:variant>
        <vt:i4>1</vt:i4>
      </vt:variant>
      <vt:variant>
        <vt:lpstr>Тема</vt:lpstr>
      </vt:variant>
      <vt:variant>
        <vt:i4>1</vt:i4>
      </vt:variant>
      <vt:variant>
        <vt:lpstr>Заголовки слайдів</vt:lpstr>
      </vt:variant>
      <vt:variant>
        <vt:i4>25</vt:i4>
      </vt:variant>
    </vt:vector>
  </HeadingPairs>
  <TitlesOfParts>
    <vt:vector size="27" baseType="lpstr">
      <vt:lpstr>Arial</vt:lpstr>
      <vt:lpstr>Оформление по умолчанию</vt:lpstr>
      <vt:lpstr>Микола Єгорович Жуковський  і його творчий внесок  у розвиток механіки </vt:lpstr>
      <vt:lpstr>МИКОЛА ЄГОРОВИЧ ЖУКОВСЬКИЙ (1847 – 1921 Р.Р.)</vt:lpstr>
      <vt:lpstr>Презентація PowerPoint</vt:lpstr>
      <vt:lpstr>Презентація PowerPoint</vt:lpstr>
      <vt:lpstr>По закінченні університету в 1908 р. , Жуковський спочатку вирішив присвятити себе діяльності в галузі прикладної техніки і поступив до Інституту інженерів шляхів сполучення в Петербурзі, однак навчання там не склалося.  Повернувшись до Москви, Жуковський зайняв місце викладача фізики у Другій жіночій гімназії, а в 1872 році був призначений викладачем Імператорського Московського технічного училища, де спочатку викладав математику, а восени 1874 року був затверджений доцентом по кафедрі аналітичної механіки,                де і працював потім 47 років</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У 1889 році Жуковський розпочав дослідження                       з питань повітроплавання,                     а влітку бере участь                               у роботі Всесвітнього конгресу повітроплавання                               в Парижі. Роботи в цій галузі науки поставили ім‘я М.Є.Жуковського                       в число творців сучасної теоретичної і прикладної аеродинаміки </vt:lpstr>
      <vt:lpstr>Презентація PowerPoint</vt:lpstr>
      <vt:lpstr>Склавши основні рівняння динаміки для центра тяжіння тіла, що планерує, Жуковський знайшов траєкторії при різних умовах руху повітря, зокрема, теоретично передбачив можливість “мертвої петлі”, яку через 21 рік відтворив льотчик Нестеров</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Список використаних джерел  1. Голубев В.В. Николай Егорович Жуковский. М.: Изд-во Моск. Ун-та, 1947. 2. Монахов С.С. Жуковский Николай Егорович. М.: Роскосмос, 1997. </vt:lpstr>
    </vt:vector>
  </TitlesOfParts>
  <Company>КПИ</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Микола Єгорович Жуковський</dc:title>
  <dc:creator>Елена Кириенко</dc:creator>
  <cp:lastModifiedBy>RePack by Diakov</cp:lastModifiedBy>
  <cp:revision>49</cp:revision>
  <dcterms:created xsi:type="dcterms:W3CDTF">2020-02-15T12:18:15Z</dcterms:created>
  <dcterms:modified xsi:type="dcterms:W3CDTF">2020-05-07T10:21:57Z</dcterms:modified>
</cp:coreProperties>
</file>