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5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2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9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15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4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305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39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53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43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3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0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1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86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8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F99D9-F073-47A0-83DC-B86A7F934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20" y="1340528"/>
            <a:ext cx="8637566" cy="275642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 проблем та можливостей бездротових сенсорних мереж.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B13C6F-9B7C-4470-B042-00DCB8272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6679" y="3497803"/>
            <a:ext cx="5388339" cy="1944208"/>
          </a:xfrm>
        </p:spPr>
        <p:txBody>
          <a:bodyPr>
            <a:normAutofit/>
          </a:bodyPr>
          <a:lstStyle/>
          <a:p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Радчук В. В.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ДП-92,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Пономаренко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Л.П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 к.ф.-м.н., доцент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тф  фмф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D359C-98CA-46B2-B1CF-1E063E99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лісової пожежі</a:t>
            </a:r>
            <a:r>
              <a:rPr lang="uk-UA" dirty="0"/>
              <a:t>: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6A3973-EF2D-475A-852F-60696F07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17576"/>
            <a:ext cx="9905999" cy="406597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Оскільки вузли </a:t>
            </a:r>
            <a:r>
              <a:rPr lang="uk-UA" dirty="0"/>
              <a:t>датчика можуть бути заплановано або випадковим чином розташованими у лісі, сенсорні вузли можуть передавати точне місцерозташування епіцентру виникненню вогню для кінцевих користувачів, </a:t>
            </a:r>
            <a:r>
              <a:rPr lang="uk-UA" dirty="0" smtClean="0"/>
              <a:t>попереджати хаотичне поширення вогню. Значна кількість  </a:t>
            </a:r>
            <a:r>
              <a:rPr lang="uk-UA" dirty="0"/>
              <a:t>бездротових сенсорних вузлів </a:t>
            </a:r>
            <a:r>
              <a:rPr lang="uk-UA" dirty="0" smtClean="0"/>
              <a:t>може </a:t>
            </a:r>
            <a:r>
              <a:rPr lang="uk-UA" dirty="0"/>
              <a:t>бути </a:t>
            </a:r>
            <a:r>
              <a:rPr lang="uk-UA" dirty="0" smtClean="0"/>
              <a:t>розгорнута та інтегрована </a:t>
            </a:r>
            <a:r>
              <a:rPr lang="uk-UA" dirty="0" smtClean="0"/>
              <a:t>із </a:t>
            </a:r>
            <a:r>
              <a:rPr lang="uk-UA" dirty="0" smtClean="0"/>
              <a:t> радіочастотним /</a:t>
            </a:r>
            <a:r>
              <a:rPr lang="uk-UA" dirty="0" smtClean="0"/>
              <a:t>оптичним діапазоном.</a:t>
            </a:r>
            <a:r>
              <a:rPr lang="uk-UA" dirty="0" smtClean="0"/>
              <a:t> </a:t>
            </a:r>
            <a:r>
              <a:rPr lang="uk-UA" dirty="0"/>
              <a:t>Також вони можуть бути оснащені ефективними методами поглинання </a:t>
            </a:r>
            <a:r>
              <a:rPr lang="uk-UA" dirty="0" smtClean="0"/>
              <a:t>енергії (наприклад, сонячні </a:t>
            </a:r>
            <a:r>
              <a:rPr lang="uk-UA" dirty="0"/>
              <a:t>елементи </a:t>
            </a:r>
            <a:r>
              <a:rPr lang="ru-RU" dirty="0"/>
              <a:t>[3]</a:t>
            </a:r>
            <a:r>
              <a:rPr lang="uk-UA" dirty="0"/>
              <a:t>, тому що датчики можуть бути залишені без нагляду на місяці і навіть роки. Датчики будуть співпрацювати один </a:t>
            </a:r>
            <a:r>
              <a:rPr lang="uk-UA" dirty="0" smtClean="0"/>
              <a:t>із </a:t>
            </a:r>
            <a:r>
              <a:rPr lang="uk-UA" dirty="0"/>
              <a:t>одним, щоб виконати розподілене зондування і виявлення перешкод.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438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457F5-4C28-425D-9F74-D21AF7DE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15157"/>
            <a:ext cx="9905998" cy="147857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у сільському господарстві: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AB7C4-0CC1-455F-8206-25220411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09" y="1790788"/>
            <a:ext cx="3719743" cy="429335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з переваг бездротових сенсорних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контролювати рівень пестицидів у питній воді, рівень ерозії ґрунту і рівень забруднення повітря в режимі реального часу.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13EA2F-AE89-474F-90A6-40712A763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249" y="1709107"/>
            <a:ext cx="5805259" cy="4456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B6FAE51-1911-457C-87FA-FDFE0D5847CB}"/>
              </a:ext>
            </a:extLst>
          </p:cNvPr>
          <p:cNvSpPr/>
          <p:nvPr/>
        </p:nvSpPr>
        <p:spPr>
          <a:xfrm>
            <a:off x="7652798" y="6287156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0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FFD23-41EF-411A-8326-4FDEEF61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27514"/>
            <a:ext cx="9905998" cy="147857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в медицині: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A6854B-BCCE-46A2-8A11-45DF35B26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77880"/>
            <a:ext cx="9905999" cy="4323425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Телемоніторинг фізіологічних даних людини: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 дані, зібрані бездротовими сенсорними мережами, можуть зберігатися протягом тривалого періоду часу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можуть бути використаними для медичних досліджень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Встановлені сенсорні мережі можуть також контролювати і виявляти поведінку літніх людей.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сенсорні вузли надають пацієнту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свободу пересування і дозволяють лікарям виявити заздалегідь певні симптоми [6].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50AE2-0955-4ECB-B563-8E1EED44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90044"/>
            <a:ext cx="9905998" cy="147857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 і моніторинг лікарів і пацієнтів в межах лікарні: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A38C34-A321-48B6-8552-BD87BF99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422" y="1790547"/>
            <a:ext cx="3746377" cy="4879242"/>
          </a:xfrm>
        </p:spPr>
        <p:txBody>
          <a:bodyPr>
            <a:no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 може мати при собі маленький і легкий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датчик,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прикріплений до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нього, який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 задачу. Наприклад, один датчик може виявляти часті серцеві скорочення або кров'яний тиск. Лікарі можуть також нести сенсорний вузол, який дозволяє іншим лікарям знайти їх в лікарні за необхідністю надання пацієнтам екстреної допомоги. 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8BAD10-98E3-4E7B-9EDF-0A299CE3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740" y="1790547"/>
            <a:ext cx="6480700" cy="4035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DEA21A-BAA7-46A5-A94F-75A506E5A9BF}"/>
              </a:ext>
            </a:extLst>
          </p:cNvPr>
          <p:cNvSpPr/>
          <p:nvPr/>
        </p:nvSpPr>
        <p:spPr>
          <a:xfrm>
            <a:off x="7792748" y="5976439"/>
            <a:ext cx="882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171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C7C5C-4641-4899-B00D-55E8C49E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5656"/>
            <a:ext cx="9905998" cy="147857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dirty="0"/>
              <a:t>Управління ліками в лікарнях: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0C23F7-3608-410B-9750-0BFCC9FB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16" y="1592061"/>
            <a:ext cx="4433764" cy="3541714"/>
          </a:xfrm>
        </p:spPr>
        <p:txBody>
          <a:bodyPr>
            <a:no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бездротові сенсорні вузли прикріпити до ліків, шанс отримання і призначення неправильних ліків для пацієнта може бути зведений до мінімуму. Тому що пацієнти будуть мати сенсорні вузли, які враховують алергію пацієнта на той чи інший препарат і необхідні для нього ліки. Комп'ютеризовані системи показали, що вони можуть допомогти звести до мінімуму несприятливі наслідки від медичних препаратів [7].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B93B6F-5D7D-427C-B84C-18121B3E4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080" y="1592060"/>
            <a:ext cx="6166805" cy="39032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DB75A56-688D-4CB7-920C-203DB4C3FA4F}"/>
              </a:ext>
            </a:extLst>
          </p:cNvPr>
          <p:cNvSpPr/>
          <p:nvPr/>
        </p:nvSpPr>
        <p:spPr>
          <a:xfrm>
            <a:off x="7927792" y="5757637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645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32DEF3-325F-4629-A2D4-A7D094EB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7514"/>
            <a:ext cx="9905998" cy="147857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Застосування в домашніх умовах: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579062-CBFA-42CB-98F5-FECC1268D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94" y="1519567"/>
            <a:ext cx="4806251" cy="4323426"/>
          </a:xfrm>
        </p:spPr>
        <p:txBody>
          <a:bodyPr>
            <a:normAutofit fontScale="77500" lnSpcReduction="20000"/>
          </a:bodyPr>
          <a:lstStyle/>
          <a:p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 дому: </a:t>
            </a:r>
            <a:endParaRPr lang="x-none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розвитком технологій, інтелектуальні сенсорні вузли і силові приводи можуть бути вбудовані в прилади, такі як пилососи, мікрохвильова піч печі, холодильники і телевізори та інші побутові пристрої... Ці датчики  можуть взаємодіяти з один з одним і з зовнішньою мережею через Інтернет або Супутник. Вони дозволяють кінцевим користувачам з легкістю керувати домашніми пристроями локально і віддалено.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B0F2FA-ED0B-4F98-BA39-6FED4AEF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623" y="1628801"/>
            <a:ext cx="5908938" cy="4214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1FDE15-6314-44D4-A252-0C3CDC310E67}"/>
              </a:ext>
            </a:extLst>
          </p:cNvPr>
          <p:cNvSpPr/>
          <p:nvPr/>
        </p:nvSpPr>
        <p:spPr>
          <a:xfrm>
            <a:off x="8087012" y="5842993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7</a:t>
            </a:r>
          </a:p>
        </p:txBody>
      </p:sp>
    </p:spTree>
    <p:extLst>
      <p:ext uri="{BB962C8B-B14F-4D97-AF65-F5344CB8AC3E}">
        <p14:creationId xmlns:p14="http://schemas.microsoft.com/office/powerpoint/2010/main" val="2199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3C7D6-8FF3-44F6-BF86-5B3C57FA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34046"/>
            <a:ext cx="9905998" cy="147857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Розумне середовище: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18233E-15AB-47C3-9720-3F508273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492" y="1636927"/>
            <a:ext cx="9905999" cy="4497542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 дизайн розумного середовища може мати дві різні перспективи, тобто орієнтований на людину і технології [8]. Орієнтоване на людину, розумне середовище повинне адаптуватися до потреб кінцевих користувачів. Для нових технологій апаратні технології, мережеві рішення і Послуги проміжного програмного забезпечення повинні бути розроблені. Датчики можуть бути вбудовані в меблі і техніку, вони можуть передавати один одному дані тим самим створюючи кімнатний сервер. Кімнатний сервер також може спілкуватися з іншими кімнатними серверами, щоб самостійно розвиватися. Ці кімнатні сервери і сенсорні вузли можуть бути інтегровані з існуючими вбудованими пристроями, щоб стати здатними до самоорганізації, саморегульовані і адаптивності системи [9].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27765-05BE-4BAD-A2C6-4D488956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57" y="440964"/>
            <a:ext cx="9905998" cy="147857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Використання в бізнесі: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5C4DC1-E2DB-433C-95F6-9D3C56FEC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61" y="1548151"/>
            <a:ext cx="4938803" cy="4737240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з комерційних застосувань - контроль зносу матеріалу; моніторинг якості продуктів; створення розумних офісних приміщень; контроль у офісних будівлях; управління роботом і керівництво в автоматичних виробничих середовищах; інтерактивні іграшки; інтерактивні музеї; управління та автоматизація виробничого процесу; моніторинг зони лиха; розумні структури з датчиками; діагностика; транспорт [10]…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7CB3CC-6295-430D-A8B2-D0F63503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64" y="1548151"/>
            <a:ext cx="5859187" cy="4231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9E8424-BE30-4776-B706-22A462333561}"/>
              </a:ext>
            </a:extLst>
          </p:cNvPr>
          <p:cNvSpPr/>
          <p:nvPr/>
        </p:nvSpPr>
        <p:spPr>
          <a:xfrm>
            <a:off x="8175482" y="5916059"/>
            <a:ext cx="779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8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765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216209-0B41-4674-B763-78C828C2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62" y="652528"/>
            <a:ext cx="5563832" cy="828542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музеї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673BB0-865C-43E1-84E5-C559920A6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640" y="1695635"/>
            <a:ext cx="4069780" cy="4520235"/>
          </a:xfrm>
        </p:spPr>
        <p:txBody>
          <a:bodyPr>
            <a:normAutofit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майбутньому діти будуть в змозі взаємодіяти з об'єктами в музеях, щоб дізнатися про них більше. Ці об'єкти зможуть відповідати на їх дотик і команди. Крім того, бездротової сенсорні мережі можуть забезпечити локалізацію на необхідну всередині музею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BCF04C-50C6-45D9-9CCE-E3034EDD7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803" y="1766656"/>
            <a:ext cx="5778557" cy="4136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02B12D6-4E2D-4192-81C0-5F3700DDE66C}"/>
              </a:ext>
            </a:extLst>
          </p:cNvPr>
          <p:cNvSpPr/>
          <p:nvPr/>
        </p:nvSpPr>
        <p:spPr>
          <a:xfrm>
            <a:off x="8090867" y="5933549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9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910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C2B463-4741-48A9-87E3-1D9CCC41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99" y="488274"/>
            <a:ext cx="9905998" cy="147857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інвентарним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контролем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EE740D-6939-4AFD-B385-768B9DF4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99" y="1743218"/>
            <a:ext cx="4367812" cy="4626508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предмет вскладі може мати приєднаний сенсорний вузол. Користувачі можуть дізнатися точне місце розташування пункт і підрахувати кількість предметів в тій же категорії. Якщо користувач хоче оновити запаси, все, що потрібно зробити користувачам, це прикріпити відповідні сенсорні вузли для інвентаризації. Кінцевий користувач може відстежувати і визначати місцезнаходження запасів в будь-який час.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59E06E-6E1F-47EA-A306-E8B48B79B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889" y="1827557"/>
            <a:ext cx="5493972" cy="412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A79074-4B27-4940-B089-9895F0CFEA2D}"/>
              </a:ext>
            </a:extLst>
          </p:cNvPr>
          <p:cNvSpPr/>
          <p:nvPr/>
        </p:nvSpPr>
        <p:spPr>
          <a:xfrm>
            <a:off x="7788480" y="6000394"/>
            <a:ext cx="958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298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E17ED-779D-417B-84F1-EFE8250A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48" y="130246"/>
            <a:ext cx="9905998" cy="1023851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7421CE-ADCC-4480-9C6E-E887581D0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333" y="914400"/>
            <a:ext cx="8057336" cy="5488620"/>
          </a:xfrm>
        </p:spPr>
        <p:txBody>
          <a:bodyPr numCol="2"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сенсорних мереж.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у військовій справі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дружніх сил, техніки та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боєприпасів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територією проведення боєвих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для спостереження за навколишнім середовищем: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лісової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у сільському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в медицині: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Телемоніторинг фізіологічних даних людини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 і моніторинг лікарів і пацієнтів в межах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лікарні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ліками в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лікарнях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в домашніх умовах: 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дому 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Розумне середовище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в бізнесі: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музеї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інвентарним контролем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x-none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7587F-EFC4-4383-BCEB-461F6A41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99" y="671785"/>
            <a:ext cx="5232754" cy="1006096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Висновок.</a:t>
            </a:r>
            <a:r>
              <a:rPr lang="uk-UA" dirty="0"/>
              <a:t/>
            </a:r>
            <a:br>
              <a:rPr lang="uk-UA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0F8683-2C36-481B-B4E0-A35EE3E66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125" y="1503761"/>
            <a:ext cx="9905999" cy="4337745"/>
          </a:xfrm>
        </p:spPr>
        <p:txBody>
          <a:bodyPr>
            <a:normAutofit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Гнучкість, відмовостійкість, висока точність зчитування, низька вартість — саме ці  характеристики і швидкий розвиток технологій для застосування в бездротових сенсорних мереж створюють багато нових і захоплюючих областей для реалізації.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 бездротові сенсорні мережі і стануть невід'ємною частиною нашого життя. Однак реалізація сенсорних мереж вимагає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проблемних факторів,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енергоспоживання, масштабованість проекту, вартість обладнання, навколишнє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 та ін.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ці обмеження дуже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кожного застосування бездротової сенсорної мережі необхідні індивідуальні методи реалізації.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344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63F84-68BA-47E4-A497-D6424BBA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944" y="-11797"/>
            <a:ext cx="4043146" cy="147857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8CE0B6-9C7E-499A-BB20-A225474E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978" y="1136343"/>
            <a:ext cx="9905999" cy="5635800"/>
          </a:xfrm>
        </p:spPr>
        <p:txBody>
          <a:bodyPr>
            <a:normAutofit fontScale="32500" lnSpcReduction="20000"/>
          </a:bodyPr>
          <a:lstStyle/>
          <a:p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C. Perkins, Ad Hoc Networks, Addison-Wesley, Reading, MA, 2000.</a:t>
            </a:r>
            <a:endParaRPr lang="x-none"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D. Estrin, R. Govindan, J.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Heidemann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Kumar, Next century challenges: scalable                 coordination in sensor networks, ACM MobiCom’99,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Washingtion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USA, 1999, pp. 263–270.</a:t>
            </a:r>
            <a:endParaRPr lang="x-none"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A.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Chandrakasan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Amirtharajah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Cho, J. Goodman, G.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Konduri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Kulik, W.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Rabiner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Wang, Design considerations for distributed micro-sensor systems, Proceedings of the IEEE 1999 Custom Integrated Circuits Conference, San Diego, CA, May 1999, pp. 279–286.</a:t>
            </a:r>
            <a:endParaRPr lang="x-none"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P. Johnson et al., Remote continuous physiological monitoring in the home, Journal of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Telemed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Telecare 2 (2) (1996) 107–113.</a:t>
            </a:r>
            <a:endParaRPr lang="x-none"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M. Ogawa et al., Fully automated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biosignal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acquisition in daily routine through 1 month, International Conference on IEEE-EMBS, Hong Kong, 1998, pp. 1947–1950.</a:t>
            </a:r>
            <a:endParaRPr lang="x-none"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Y.H. Nam et al., Development of remote diagnosis system integrating digital telemetry for medicine, International Conference IEEE-EMBS, Hong Kong, 1998, pp. 1170– 1173.</a:t>
            </a:r>
            <a:endParaRPr lang="x-none"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B.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Sibbald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Use computerized systems to cut adverse drug events: report, CMAJ: Canadian Medical Association Journal 164 (13) (2001) 1878, 1/2p, 1c.</a:t>
            </a:r>
            <a:endParaRPr lang="x-none"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 G.D. Abowd, J.P.G.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Sterbenz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Final report on the interagency workshop on research issues for smart environments, IEEE Personal Communications (October 2000) 36–40.</a:t>
            </a:r>
            <a:endParaRPr lang="x-none"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C. Herring, S. Kaplan, Component-based software systems for smart environments, IEEE Personal Communications, October 2000, pp. 60–61.</a:t>
            </a:r>
            <a:endParaRPr lang="x-none"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J.M.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Rabaey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M.J.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Ammer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J.L. da Silva Jr., D. Patel, S. Roundy,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PicoRadio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supports ad hoc ultra-low power I.F.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Akyildiz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/ Computer Networks 38 (2002) 393–422 421 wireless networking, IEEE Computer Magazine (2000) 42–48.</a:t>
            </a:r>
            <a:endParaRPr lang="x-none"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392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40741-7A01-4AF6-96C5-2C00E88A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82" y="334433"/>
            <a:ext cx="9905998" cy="147857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5F1F2-E686-449F-8DA6-268A07CF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654" y="1240892"/>
            <a:ext cx="9905999" cy="5062253"/>
          </a:xfrm>
        </p:spPr>
        <p:txBody>
          <a:bodyPr>
            <a:no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 досягнення в мікро- та нанотехніці, бездротовому зв'язку та цифровій електроніці дали можливість розробки недорогих, малопотужних, багатофункціональних сенсорних вузлів, що мають невеликі розміри та можливість взаємодіяти автономно на коротких відстанях. Ці крихітні сенсорні вузли, які складаються з фіксуючих необхідні параметри елементів, використовують ідею сенсорних мереж на основі великої кількості вузлів.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із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 можливостей сенсорної системи є кооперативна робота певної кількості сенсорних вузлів. Завдяки встановленому процесору, вони можуть безпосередньо провести необхідну обробку отриманих даних та відправити її у готовому вигляді.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93613F-3CC5-497B-BA5A-F61261F7F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28" y="356936"/>
            <a:ext cx="9415402" cy="5405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AE0AC492-83D0-46E2-94BE-6553E9CA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B2179D-5943-4742-8FC2-A647317B9D2C}"/>
              </a:ext>
            </a:extLst>
          </p:cNvPr>
          <p:cNvSpPr/>
          <p:nvPr/>
        </p:nvSpPr>
        <p:spPr>
          <a:xfrm>
            <a:off x="3223965" y="576242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сфери використання бездротових сенсорних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39765-B218-4CE5-AAB1-7A09E52B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29" y="0"/>
            <a:ext cx="9905998" cy="1478570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сенсорних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6ADBE0-ABA6-48FE-87D5-F7DFF9C8B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09568"/>
            <a:ext cx="9905999" cy="4929088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Сенсорні мережі можуть складатися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великої кількості різних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датчиків, таких як сейсмічні, магнітні, теплові, візуальні, інфрачервоні, акустичні та радарні,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здатні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 широкий спектр умов навколишнього середовища, що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 [2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температуру,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вологості, автомобільний рух, стан блискавки,тиск, рівень шуму, рівні механічної напруги на прикріплених об'єктах,  поточні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та ін.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Сенсорні вузли можуть бути використані для безперервного спостереження, виявлення, ідентифікації подій, визначення місця розташування. Концепція застосування сенсорних мереж надають можливість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багатьох нових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даній роботі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описано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мереж 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 цілях,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навколишньому середовищі, охороні здоров'я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домашній і комерційних областях.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297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CE3413-07C6-4BAF-B7E8-1B081B58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1166"/>
            <a:ext cx="9905998" cy="1478570"/>
          </a:xfrm>
        </p:spPr>
        <p:txBody>
          <a:bodyPr>
            <a:normAutofit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Застосування у військовій справі: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A60ECB-88F6-4B6A-AA27-ABADAFF44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49" y="1397667"/>
            <a:ext cx="3510487" cy="1281345"/>
          </a:xfrm>
        </p:spPr>
        <p:txBody>
          <a:bodyPr>
            <a:no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Бездротові сенсорні мережі можуть бути невід'ємною частиною для військового управління, зв'язку, обчислювальної техніки, розвідки, спостереження, і стратегічних систем.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4B1DC9-6CBE-4265-8A37-69BD84EA9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45" y="1272298"/>
            <a:ext cx="6414855" cy="4799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F4EF49E-CAC8-4765-A737-0EB8ED19B3DB}"/>
              </a:ext>
            </a:extLst>
          </p:cNvPr>
          <p:cNvSpPr/>
          <p:nvPr/>
        </p:nvSpPr>
        <p:spPr>
          <a:xfrm>
            <a:off x="7380256" y="6207502"/>
            <a:ext cx="920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974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EF3EC-2DBD-46E4-9A4B-80E6EB56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880" y="927736"/>
            <a:ext cx="9905998" cy="1041606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дружніх сил, техніки та боєприпасів: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FD829E-9FDC-48B5-97FD-DC0192424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879" y="2435400"/>
            <a:ext cx="9905999" cy="3494863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командування може постійно контролювати статус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військ, стан і наявність обладнання та боєприпаси на полі бою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 бездротових сенсорних мереж. Це дасть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 в оцінці картини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бою, що допоможе прийняти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 стратегічні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1447B-538B-4282-A9B6-15EB3A9C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територією проведення боєвих дій: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F66865-8DCE-47E7-B2F8-878818D1A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552287"/>
          </a:xfrm>
        </p:spPr>
        <p:txBody>
          <a:bodyPr>
            <a:normAutofit fontScale="77500" lnSpcReduction="20000"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 місцевості, маршрути підходу, стратегічні об’єкти можуть бути швидко покриті сенсорними мережами для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 над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діями можливих ворожих сил.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оперативні плани підготовлені, нові бездротові сенсорні мережі можуть бути розгорнуті в будь-який час на будь-якій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Розвідка і виявлення ядерних, біологічних і хімічних атак: близькість до епіцентру застосування хімічної, біологічної або ядерної зброї важлива для своєчасного і точного їх виявлення. Сенсорні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розгорнуті в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 регіоні, можуть використовуватись в якості хімічної або біологічної системи попередження, що може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для необхідного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та значно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 кількість можливих жертв.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326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C08D7-1F10-4425-B489-215A9222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4" y="227657"/>
            <a:ext cx="9905998" cy="147857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/>
              <a:t>4. Застосування для спостереження за навколишнім середовищем: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D7CBF9-A776-4078-8809-16F6CEE4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879" y="1879411"/>
            <a:ext cx="3679163" cy="4268201"/>
          </a:xfrm>
        </p:spPr>
        <p:txBody>
          <a:bodyPr>
            <a:normAutofit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застосування мережі датчиків в екології включають в себе відстеження руху птахів, дрібних тварини і комах; моніторинг умов навколишнього середовища, що впливають на врожай і тваринництво.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BF84EA-23F0-4EB0-8F8F-FEB99FDF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404" y="1793289"/>
            <a:ext cx="5947856" cy="4421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A45381-B610-4817-AF9B-80570EAE9CD0}"/>
              </a:ext>
            </a:extLst>
          </p:cNvPr>
          <p:cNvSpPr/>
          <p:nvPr/>
        </p:nvSpPr>
        <p:spPr>
          <a:xfrm>
            <a:off x="7396856" y="6329779"/>
            <a:ext cx="764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2741"/>
      </a:dk2>
      <a:lt2>
        <a:srgbClr val="E2E8E8"/>
      </a:lt2>
      <a:accent1>
        <a:srgbClr val="C54F4B"/>
      </a:accent1>
      <a:accent2>
        <a:srgbClr val="B33967"/>
      </a:accent2>
      <a:accent3>
        <a:srgbClr val="C54BAC"/>
      </a:accent3>
      <a:accent4>
        <a:srgbClr val="9939B3"/>
      </a:accent4>
      <a:accent5>
        <a:srgbClr val="784BC5"/>
      </a:accent5>
      <a:accent6>
        <a:srgbClr val="454AB8"/>
      </a:accent6>
      <a:hlink>
        <a:srgbClr val="9256C6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77815013_Problem-solution cycle_RVA_v3" id="{20834410-FC37-46AC-ACB7-FB202F8C4BA9}" vid="{1ED24379-BFF7-4E2F-B7EC-A47C906E21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1595</Words>
  <Application>Microsoft Office PowerPoint</Application>
  <PresentationFormat>Довільний</PresentationFormat>
  <Paragraphs>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21</vt:i4>
      </vt:variant>
    </vt:vector>
  </HeadingPairs>
  <TitlesOfParts>
    <vt:vector size="23" baseType="lpstr">
      <vt:lpstr>BrushVTI</vt:lpstr>
      <vt:lpstr>Circuit</vt:lpstr>
      <vt:lpstr>Огляд проблем та можливостей бездротових сенсорних мереж.  </vt:lpstr>
      <vt:lpstr>План:</vt:lpstr>
      <vt:lpstr>1. Вступ: </vt:lpstr>
      <vt:lpstr>Презентація PowerPoint</vt:lpstr>
      <vt:lpstr>2. Застосування сенсорних мереж</vt:lpstr>
      <vt:lpstr>3. Застосування у військовій справі: </vt:lpstr>
      <vt:lpstr>Моніторинг дружніх сил, техніки та боєприпасів: </vt:lpstr>
      <vt:lpstr>Спостереження за територією проведення боєвих дій: </vt:lpstr>
      <vt:lpstr>4. Застосування для спостереження за навколишнім середовищем:</vt:lpstr>
      <vt:lpstr>Виявлення лісової пожежі: </vt:lpstr>
      <vt:lpstr>Використання у сільському господарстві: </vt:lpstr>
      <vt:lpstr>5. Застосування в медицині:</vt:lpstr>
      <vt:lpstr>Відстеження і моніторинг лікарів і пацієнтів в межах лікарні: </vt:lpstr>
      <vt:lpstr>Управління ліками в лікарнях: </vt:lpstr>
      <vt:lpstr>6. Застосування в домашніх умовах: </vt:lpstr>
      <vt:lpstr> Розумне середовище: </vt:lpstr>
      <vt:lpstr>7. Використання в бізнесі: </vt:lpstr>
      <vt:lpstr>Інтерактивні музеї. </vt:lpstr>
      <vt:lpstr>Управління інвентарним контролем </vt:lpstr>
      <vt:lpstr>8. Висновок. </vt:lpstr>
      <vt:lpstr>Література: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Vitaliy</dc:creator>
  <cp:lastModifiedBy>RePack by Diakov</cp:lastModifiedBy>
  <cp:revision>27</cp:revision>
  <dcterms:created xsi:type="dcterms:W3CDTF">2020-04-25T10:52:14Z</dcterms:created>
  <dcterms:modified xsi:type="dcterms:W3CDTF">2020-05-07T10:02:07Z</dcterms:modified>
</cp:coreProperties>
</file>