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5" r:id="rId1"/>
  </p:sldMasterIdLst>
  <p:notesMasterIdLst>
    <p:notesMasterId r:id="rId20"/>
  </p:notesMasterIdLst>
  <p:handoutMasterIdLst>
    <p:handoutMasterId r:id="rId21"/>
  </p:handoutMasterIdLst>
  <p:sldIdLst>
    <p:sldId id="2549" r:id="rId2"/>
    <p:sldId id="2552" r:id="rId3"/>
    <p:sldId id="2553" r:id="rId4"/>
    <p:sldId id="2554" r:id="rId5"/>
    <p:sldId id="2569" r:id="rId6"/>
    <p:sldId id="2567" r:id="rId7"/>
    <p:sldId id="2561" r:id="rId8"/>
    <p:sldId id="2548" r:id="rId9"/>
    <p:sldId id="2573" r:id="rId10"/>
    <p:sldId id="2574" r:id="rId11"/>
    <p:sldId id="2562" r:id="rId12"/>
    <p:sldId id="2537" r:id="rId13"/>
    <p:sldId id="2551" r:id="rId14"/>
    <p:sldId id="2565" r:id="rId15"/>
    <p:sldId id="2570" r:id="rId16"/>
    <p:sldId id="2547" r:id="rId17"/>
    <p:sldId id="271" r:id="rId18"/>
    <p:sldId id="272" r:id="rId1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A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3743" autoAdjust="0"/>
  </p:normalViewPr>
  <p:slideViewPr>
    <p:cSldViewPr snapToGrid="0">
      <p:cViewPr>
        <p:scale>
          <a:sx n="81" d="100"/>
          <a:sy n="81" d="100"/>
        </p:scale>
        <p:origin x="-30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6E8FA38E-9F41-1A45-879F-0B93BA5093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F016A96-BC72-0640-9AEE-870574F388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="" xmlns:a16="http://schemas.microsoft.com/office/drawing/2014/main" id="{9B0B091C-A27C-3C4B-82F1-DDBD9A0282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01FC8B-EC93-C64D-BBD2-37E30DAF45BC}" type="slidenum">
              <a:rPr lang="ru-RU" smtClean="0"/>
              <a:pPr rtl="0"/>
              <a:t>‹№›</a:t>
            </a:fld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87D4734-4CAE-4B5B-A5BF-2204F73025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7778383-06DB-4BD5-A85F-ECB371CF56A5}" type="datetime1">
              <a:rPr lang="ru-RU" smtClean="0"/>
              <a:pPr rtl="0"/>
              <a:t>07.05.2020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811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2B580-7FF0-4890-9376-44BCC8DE4021}" type="datetime1">
              <a:rPr lang="ru-RU" smtClean="0"/>
              <a:pPr/>
              <a:t>07.05.2020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7D111EE-B1CE-3F40-8B0E-AB6A92B8545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5684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348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ru-RU" smtClean="0"/>
              <a:pPr rtl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50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363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892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846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533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ru-RU" smtClean="0"/>
              <a:pPr rtl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23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ru-RU" smtClean="0"/>
              <a:pPr rtl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867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9CF3A1-9863-43A3-B39B-8E6FEFD6E20B}" type="slidenum">
              <a:rPr lang="ru-RU" smtClean="0"/>
              <a:pPr rtl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760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ru-RU" smtClean="0"/>
              <a:pPr rtl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24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E21E32-F3C5-449A-BB13-620A64EA5E22}" type="datetime1">
              <a:rPr lang="ru-RU" noProof="0" smtClean="0"/>
              <a:pPr rtl="0"/>
              <a:t>07.05.2020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=""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8669" y="854538"/>
            <a:ext cx="4567608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5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061440" y="4429842"/>
            <a:ext cx="4567608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16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 dirty="0"/>
              <a:t>Щелкните, чтобы изменить подзаголовок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C28A7DB8-FEA5-5A4A-85DF-FA1ADFB3EF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3721" y="-19458"/>
            <a:ext cx="7261837" cy="6877457"/>
          </a:xfrm>
          <a:custGeom>
            <a:avLst/>
            <a:gdLst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3440072 w 8464509"/>
              <a:gd name="connsiteY6" fmla="*/ 6839148 h 6858000"/>
              <a:gd name="connsiteX7" fmla="*/ 0 w 8464509"/>
              <a:gd name="connsiteY7" fmla="*/ 685800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0 w 8464509"/>
              <a:gd name="connsiteY6" fmla="*/ 6858000 h 6858000"/>
              <a:gd name="connsiteX7" fmla="*/ 3426278 w 8464509"/>
              <a:gd name="connsiteY7" fmla="*/ 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426278 w 8464509"/>
              <a:gd name="connsiteY6" fmla="*/ 0 h 6858000"/>
              <a:gd name="connsiteX0" fmla="*/ 3993491 w 8464509"/>
              <a:gd name="connsiteY0" fmla="*/ 19455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993491 w 8464509"/>
              <a:gd name="connsiteY6" fmla="*/ 19455 h 6858000"/>
              <a:gd name="connsiteX0" fmla="*/ 3993491 w 8464509"/>
              <a:gd name="connsiteY0" fmla="*/ 19455 h 6858000"/>
              <a:gd name="connsiteX1" fmla="*/ 3440072 w 8464509"/>
              <a:gd name="connsiteY1" fmla="*/ 37000 h 6858000"/>
              <a:gd name="connsiteX2" fmla="*/ 8464509 w 8464509"/>
              <a:gd name="connsiteY2" fmla="*/ 0 h 6858000"/>
              <a:gd name="connsiteX3" fmla="*/ 8464509 w 8464509"/>
              <a:gd name="connsiteY3" fmla="*/ 6858000 h 6858000"/>
              <a:gd name="connsiteX4" fmla="*/ 0 w 8464509"/>
              <a:gd name="connsiteY4" fmla="*/ 6858000 h 6858000"/>
              <a:gd name="connsiteX5" fmla="*/ 3993491 w 8464509"/>
              <a:gd name="connsiteY5" fmla="*/ 19455 h 6858000"/>
              <a:gd name="connsiteX0" fmla="*/ 3993491 w 8464509"/>
              <a:gd name="connsiteY0" fmla="*/ 19455 h 6858000"/>
              <a:gd name="connsiteX1" fmla="*/ 8464509 w 8464509"/>
              <a:gd name="connsiteY1" fmla="*/ 0 h 6858000"/>
              <a:gd name="connsiteX2" fmla="*/ 8464509 w 8464509"/>
              <a:gd name="connsiteY2" fmla="*/ 6858000 h 6858000"/>
              <a:gd name="connsiteX3" fmla="*/ 0 w 8464509"/>
              <a:gd name="connsiteY3" fmla="*/ 6858000 h 6858000"/>
              <a:gd name="connsiteX4" fmla="*/ 3993491 w 8464509"/>
              <a:gd name="connsiteY4" fmla="*/ 19455 h 6858000"/>
              <a:gd name="connsiteX0" fmla="*/ 4061557 w 8464509"/>
              <a:gd name="connsiteY0" fmla="*/ 0 h 6858001"/>
              <a:gd name="connsiteX1" fmla="*/ 8464509 w 8464509"/>
              <a:gd name="connsiteY1" fmla="*/ 1 h 6858001"/>
              <a:gd name="connsiteX2" fmla="*/ 8464509 w 8464509"/>
              <a:gd name="connsiteY2" fmla="*/ 6858001 h 6858001"/>
              <a:gd name="connsiteX3" fmla="*/ 0 w 8464509"/>
              <a:gd name="connsiteY3" fmla="*/ 6858001 h 6858001"/>
              <a:gd name="connsiteX4" fmla="*/ 4061557 w 8464509"/>
              <a:gd name="connsiteY4" fmla="*/ 0 h 6858001"/>
              <a:gd name="connsiteX0" fmla="*/ 5059852 w 8464509"/>
              <a:gd name="connsiteY0" fmla="*/ 19454 h 6858000"/>
              <a:gd name="connsiteX1" fmla="*/ 8464509 w 8464509"/>
              <a:gd name="connsiteY1" fmla="*/ 0 h 6858000"/>
              <a:gd name="connsiteX2" fmla="*/ 8464509 w 8464509"/>
              <a:gd name="connsiteY2" fmla="*/ 6858000 h 6858000"/>
              <a:gd name="connsiteX3" fmla="*/ 0 w 8464509"/>
              <a:gd name="connsiteY3" fmla="*/ 6858000 h 6858000"/>
              <a:gd name="connsiteX4" fmla="*/ 5059852 w 8464509"/>
              <a:gd name="connsiteY4" fmla="*/ 19454 h 6858000"/>
              <a:gd name="connsiteX0" fmla="*/ 4061557 w 8464509"/>
              <a:gd name="connsiteY0" fmla="*/ 0 h 6877457"/>
              <a:gd name="connsiteX1" fmla="*/ 8464509 w 8464509"/>
              <a:gd name="connsiteY1" fmla="*/ 19457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61557 w 8464509"/>
              <a:gd name="connsiteY4" fmla="*/ 0 h 6877457"/>
              <a:gd name="connsiteX0" fmla="*/ 4040810 w 8464509"/>
              <a:gd name="connsiteY0" fmla="*/ 0 h 6877457"/>
              <a:gd name="connsiteX1" fmla="*/ 8464509 w 8464509"/>
              <a:gd name="connsiteY1" fmla="*/ 19457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40810 w 8464509"/>
              <a:gd name="connsiteY4" fmla="*/ 0 h 6877457"/>
              <a:gd name="connsiteX0" fmla="*/ 4040810 w 8464509"/>
              <a:gd name="connsiteY0" fmla="*/ 0 h 6877457"/>
              <a:gd name="connsiteX1" fmla="*/ 8464509 w 8464509"/>
              <a:gd name="connsiteY1" fmla="*/ 143986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40810 w 8464509"/>
              <a:gd name="connsiteY4" fmla="*/ 0 h 6877457"/>
              <a:gd name="connsiteX0" fmla="*/ 4040810 w 8468658"/>
              <a:gd name="connsiteY0" fmla="*/ 0 h 6877457"/>
              <a:gd name="connsiteX1" fmla="*/ 8468658 w 8468658"/>
              <a:gd name="connsiteY1" fmla="*/ 12341 h 6877457"/>
              <a:gd name="connsiteX2" fmla="*/ 8464509 w 8468658"/>
              <a:gd name="connsiteY2" fmla="*/ 6877457 h 6877457"/>
              <a:gd name="connsiteX3" fmla="*/ 0 w 8468658"/>
              <a:gd name="connsiteY3" fmla="*/ 6877457 h 6877457"/>
              <a:gd name="connsiteX4" fmla="*/ 4040810 w 8468658"/>
              <a:gd name="connsiteY4" fmla="*/ 0 h 687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8658" h="6877457">
                <a:moveTo>
                  <a:pt x="4040810" y="0"/>
                </a:moveTo>
                <a:lnTo>
                  <a:pt x="8468658" y="12341"/>
                </a:lnTo>
                <a:lnTo>
                  <a:pt x="8464509" y="6877457"/>
                </a:lnTo>
                <a:lnTo>
                  <a:pt x="0" y="6877457"/>
                </a:lnTo>
                <a:lnTo>
                  <a:pt x="404081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4" name="Треугольник 13">
            <a:extLst>
              <a:ext uri="{FF2B5EF4-FFF2-40B4-BE49-F238E27FC236}">
                <a16:creationId xmlns="" xmlns:a16="http://schemas.microsoft.com/office/drawing/2014/main" id="{6A021AF7-4044-A644-8DB8-495F263390D0}"/>
              </a:ext>
            </a:extLst>
          </p:cNvPr>
          <p:cNvSpPr/>
          <p:nvPr userDrawn="1"/>
        </p:nvSpPr>
        <p:spPr>
          <a:xfrm rot="10800000">
            <a:off x="4933721" y="267867"/>
            <a:ext cx="3031755" cy="3031755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Треугольник 14">
            <a:extLst>
              <a:ext uri="{FF2B5EF4-FFF2-40B4-BE49-F238E27FC236}">
                <a16:creationId xmlns="" xmlns:a16="http://schemas.microsoft.com/office/drawing/2014/main" id="{D2DFDB14-A8D5-F944-A91C-960A5C2F22AF}"/>
              </a:ext>
            </a:extLst>
          </p:cNvPr>
          <p:cNvSpPr/>
          <p:nvPr userDrawn="1"/>
        </p:nvSpPr>
        <p:spPr>
          <a:xfrm>
            <a:off x="-22175" y="5596959"/>
            <a:ext cx="1261040" cy="1261040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Треугольник 15">
            <a:extLst>
              <a:ext uri="{FF2B5EF4-FFF2-40B4-BE49-F238E27FC236}">
                <a16:creationId xmlns="" xmlns:a16="http://schemas.microsoft.com/office/drawing/2014/main" id="{B7735FBC-8FBF-9947-B380-14D44D2206B1}"/>
              </a:ext>
            </a:extLst>
          </p:cNvPr>
          <p:cNvSpPr/>
          <p:nvPr userDrawn="1"/>
        </p:nvSpPr>
        <p:spPr>
          <a:xfrm rot="10800000">
            <a:off x="184302" y="236698"/>
            <a:ext cx="519337" cy="519337"/>
          </a:xfrm>
          <a:prstGeom prst="triangle">
            <a:avLst/>
          </a:prstGeom>
          <a:pattFill prst="dkVert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Треугольник 16">
            <a:extLst>
              <a:ext uri="{FF2B5EF4-FFF2-40B4-BE49-F238E27FC236}">
                <a16:creationId xmlns="" xmlns:a16="http://schemas.microsoft.com/office/drawing/2014/main" id="{17B7C303-8734-B141-AF0D-2945DA349FBD}"/>
              </a:ext>
            </a:extLst>
          </p:cNvPr>
          <p:cNvSpPr/>
          <p:nvPr userDrawn="1"/>
        </p:nvSpPr>
        <p:spPr>
          <a:xfrm>
            <a:off x="4414384" y="5795386"/>
            <a:ext cx="519337" cy="519337"/>
          </a:xfrm>
          <a:prstGeom prst="triangle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8" name="Треугольник 17">
            <a:extLst>
              <a:ext uri="{FF2B5EF4-FFF2-40B4-BE49-F238E27FC236}">
                <a16:creationId xmlns="" xmlns:a16="http://schemas.microsoft.com/office/drawing/2014/main" id="{67914AE0-93F2-8346-B885-5734D2B694B2}"/>
              </a:ext>
            </a:extLst>
          </p:cNvPr>
          <p:cNvSpPr/>
          <p:nvPr userDrawn="1"/>
        </p:nvSpPr>
        <p:spPr>
          <a:xfrm rot="5400000">
            <a:off x="-48606" y="3035784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0166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DC6CEA-EEF7-4407-9C90-90AAEB9C4E02}" type="datetime1">
              <a:rPr lang="ru-RU" noProof="0" smtClean="0"/>
              <a:pPr rtl="0"/>
              <a:t>07.05.2020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=""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872A5F6-5449-2840-B48F-2AA85FE272A3}"/>
              </a:ext>
            </a:extLst>
          </p:cNvPr>
          <p:cNvSpPr/>
          <p:nvPr userDrawn="1"/>
        </p:nvSpPr>
        <p:spPr>
          <a:xfrm>
            <a:off x="0" y="0"/>
            <a:ext cx="350259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Треугольник 5">
            <a:extLst>
              <a:ext uri="{FF2B5EF4-FFF2-40B4-BE49-F238E27FC236}">
                <a16:creationId xmlns="" xmlns:a16="http://schemas.microsoft.com/office/drawing/2014/main" id="{2B3A8339-6DA4-E549-AEA2-9512C53F064F}"/>
              </a:ext>
            </a:extLst>
          </p:cNvPr>
          <p:cNvSpPr/>
          <p:nvPr userDrawn="1"/>
        </p:nvSpPr>
        <p:spPr>
          <a:xfrm>
            <a:off x="3591475" y="5273069"/>
            <a:ext cx="1486666" cy="1486666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Треугольник 6">
            <a:extLst>
              <a:ext uri="{FF2B5EF4-FFF2-40B4-BE49-F238E27FC236}">
                <a16:creationId xmlns="" xmlns:a16="http://schemas.microsoft.com/office/drawing/2014/main" id="{752EA775-82B0-BA48-8CA2-7A09D72EC958}"/>
              </a:ext>
            </a:extLst>
          </p:cNvPr>
          <p:cNvSpPr/>
          <p:nvPr userDrawn="1"/>
        </p:nvSpPr>
        <p:spPr>
          <a:xfrm>
            <a:off x="76559" y="597553"/>
            <a:ext cx="562863" cy="562863"/>
          </a:xfrm>
          <a:prstGeom prst="triangle">
            <a:avLst/>
          </a:prstGeom>
          <a:pattFill prst="ltVert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Треугольник 7">
            <a:extLst>
              <a:ext uri="{FF2B5EF4-FFF2-40B4-BE49-F238E27FC236}">
                <a16:creationId xmlns="" xmlns:a16="http://schemas.microsoft.com/office/drawing/2014/main" id="{2C6B50B5-10C1-4A40-9531-4F8DC16892F8}"/>
              </a:ext>
            </a:extLst>
          </p:cNvPr>
          <p:cNvSpPr/>
          <p:nvPr userDrawn="1"/>
        </p:nvSpPr>
        <p:spPr>
          <a:xfrm>
            <a:off x="357990" y="3814571"/>
            <a:ext cx="2960808" cy="2960808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Рисунок 25">
            <a:extLst>
              <a:ext uri="{FF2B5EF4-FFF2-40B4-BE49-F238E27FC236}">
                <a16:creationId xmlns="" xmlns:a16="http://schemas.microsoft.com/office/drawing/2014/main" id="{CAF18EC0-3F9F-6449-A2B2-A792B70BEA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44819" y="597553"/>
            <a:ext cx="6063915" cy="6063915"/>
          </a:xfrm>
          <a:custGeom>
            <a:avLst/>
            <a:gdLst>
              <a:gd name="connsiteX0" fmla="*/ 0 w 6063915"/>
              <a:gd name="connsiteY0" fmla="*/ 0 h 6063915"/>
              <a:gd name="connsiteX1" fmla="*/ 6063915 w 6063915"/>
              <a:gd name="connsiteY1" fmla="*/ 0 h 6063915"/>
              <a:gd name="connsiteX2" fmla="*/ 3031957 w 6063915"/>
              <a:gd name="connsiteY2" fmla="*/ 6063915 h 60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3915" h="6063915">
                <a:moveTo>
                  <a:pt x="0" y="0"/>
                </a:moveTo>
                <a:lnTo>
                  <a:pt x="6063915" y="0"/>
                </a:lnTo>
                <a:lnTo>
                  <a:pt x="3031957" y="60639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8" name="Заголовок 1">
            <a:extLst>
              <a:ext uri="{FF2B5EF4-FFF2-40B4-BE49-F238E27FC236}">
                <a16:creationId xmlns="" xmlns:a16="http://schemas.microsoft.com/office/drawing/2014/main" id="{68357860-E91C-1745-A5D1-921689BF47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6994" y="1535397"/>
            <a:ext cx="4845068" cy="1858617"/>
          </a:xfrm>
        </p:spPr>
        <p:txBody>
          <a:bodyPr rtlCol="0" anchor="b">
            <a:normAutofit/>
          </a:bodyPr>
          <a:lstStyle>
            <a:lvl1pPr algn="l">
              <a:defRPr sz="4800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="" xmlns:a16="http://schemas.microsoft.com/office/drawing/2014/main" id="{094A3FA1-7F3F-2D41-ABE1-512FA9FC4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6996" y="3401899"/>
            <a:ext cx="4845066" cy="2107095"/>
          </a:xfrm>
        </p:spPr>
        <p:txBody>
          <a:bodyPr rtlCol="0"/>
          <a:lstStyle>
            <a:lvl1pPr marL="182880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1pPr>
            <a:lvl2pPr marL="38404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56692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3pPr>
            <a:lvl4pPr marL="74980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4pPr>
            <a:lvl5pPr marL="93268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979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Узкий заголовок и объект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D0E494-57DE-49FD-BE65-9F6028F201AC}" type="datetime1">
              <a:rPr lang="ru-RU" noProof="0" smtClean="0"/>
              <a:pPr rtl="0"/>
              <a:t>07.05.2020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=""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5" name="Прямоугольник 3">
            <a:extLst>
              <a:ext uri="{FF2B5EF4-FFF2-40B4-BE49-F238E27FC236}">
                <a16:creationId xmlns="" xmlns:a16="http://schemas.microsoft.com/office/drawing/2014/main" id="{B4D4881A-F72E-2D4F-BC41-5D2839D87000}"/>
              </a:ext>
            </a:extLst>
          </p:cNvPr>
          <p:cNvSpPr/>
          <p:nvPr userDrawn="1"/>
        </p:nvSpPr>
        <p:spPr>
          <a:xfrm>
            <a:off x="4997302" y="0"/>
            <a:ext cx="7194698" cy="6879265"/>
          </a:xfrm>
          <a:custGeom>
            <a:avLst/>
            <a:gdLst>
              <a:gd name="connsiteX0" fmla="*/ 0 w 5004391"/>
              <a:gd name="connsiteY0" fmla="*/ 0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0 w 5004391"/>
              <a:gd name="connsiteY4" fmla="*/ 0 h 6858000"/>
              <a:gd name="connsiteX0" fmla="*/ 1424763 w 5004391"/>
              <a:gd name="connsiteY0" fmla="*/ 0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1424763 w 5004391"/>
              <a:gd name="connsiteY4" fmla="*/ 0 h 6858000"/>
              <a:gd name="connsiteX0" fmla="*/ 1275907 w 5004391"/>
              <a:gd name="connsiteY0" fmla="*/ 21265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1275907 w 5004391"/>
              <a:gd name="connsiteY4" fmla="*/ 21265 h 6858000"/>
              <a:gd name="connsiteX0" fmla="*/ 3466214 w 7194698"/>
              <a:gd name="connsiteY0" fmla="*/ 21265 h 6879265"/>
              <a:gd name="connsiteX1" fmla="*/ 7194698 w 7194698"/>
              <a:gd name="connsiteY1" fmla="*/ 0 h 6879265"/>
              <a:gd name="connsiteX2" fmla="*/ 7194698 w 7194698"/>
              <a:gd name="connsiteY2" fmla="*/ 6858000 h 6879265"/>
              <a:gd name="connsiteX3" fmla="*/ 0 w 7194698"/>
              <a:gd name="connsiteY3" fmla="*/ 6879265 h 6879265"/>
              <a:gd name="connsiteX4" fmla="*/ 3466214 w 7194698"/>
              <a:gd name="connsiteY4" fmla="*/ 21265 h 687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4698" h="6879265">
                <a:moveTo>
                  <a:pt x="3466214" y="21265"/>
                </a:moveTo>
                <a:lnTo>
                  <a:pt x="7194698" y="0"/>
                </a:lnTo>
                <a:lnTo>
                  <a:pt x="7194698" y="6858000"/>
                </a:lnTo>
                <a:lnTo>
                  <a:pt x="0" y="6879265"/>
                </a:lnTo>
                <a:lnTo>
                  <a:pt x="3466214" y="2126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Треугольник 5">
            <a:extLst>
              <a:ext uri="{FF2B5EF4-FFF2-40B4-BE49-F238E27FC236}">
                <a16:creationId xmlns="" xmlns:a16="http://schemas.microsoft.com/office/drawing/2014/main" id="{214CA4B6-21BC-234A-9FAD-E362D7F194C4}"/>
              </a:ext>
            </a:extLst>
          </p:cNvPr>
          <p:cNvSpPr/>
          <p:nvPr userDrawn="1"/>
        </p:nvSpPr>
        <p:spPr>
          <a:xfrm>
            <a:off x="2571311" y="3814571"/>
            <a:ext cx="2960808" cy="2960808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Треугольник 6">
            <a:extLst>
              <a:ext uri="{FF2B5EF4-FFF2-40B4-BE49-F238E27FC236}">
                <a16:creationId xmlns="" xmlns:a16="http://schemas.microsoft.com/office/drawing/2014/main" id="{815F04B4-E3C0-0845-8DEC-98C63E21B466}"/>
              </a:ext>
            </a:extLst>
          </p:cNvPr>
          <p:cNvSpPr/>
          <p:nvPr userDrawn="1"/>
        </p:nvSpPr>
        <p:spPr>
          <a:xfrm rot="10800000">
            <a:off x="2277396" y="3814571"/>
            <a:ext cx="1360968" cy="1360968"/>
          </a:xfrm>
          <a:prstGeom prst="triangl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6850A90A-EBB3-314C-9D98-A4220E2739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2569281" y="330912"/>
            <a:ext cx="6217440" cy="6217440"/>
          </a:xfrm>
          <a:custGeom>
            <a:avLst/>
            <a:gdLst>
              <a:gd name="connsiteX0" fmla="*/ 0 w 6063915"/>
              <a:gd name="connsiteY0" fmla="*/ 0 h 6063915"/>
              <a:gd name="connsiteX1" fmla="*/ 6063915 w 6063915"/>
              <a:gd name="connsiteY1" fmla="*/ 0 h 6063915"/>
              <a:gd name="connsiteX2" fmla="*/ 3031957 w 6063915"/>
              <a:gd name="connsiteY2" fmla="*/ 6063915 h 60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3915" h="6063915">
                <a:moveTo>
                  <a:pt x="0" y="0"/>
                </a:moveTo>
                <a:lnTo>
                  <a:pt x="6063915" y="0"/>
                </a:lnTo>
                <a:lnTo>
                  <a:pt x="3031957" y="60639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D3001923-8460-C64B-A54B-3221B8A6B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8108" y="1957888"/>
            <a:ext cx="3815484" cy="1858617"/>
          </a:xfrm>
        </p:spPr>
        <p:txBody>
          <a:bodyPr rtlCol="0" anchor="b">
            <a:normAutofit/>
          </a:bodyPr>
          <a:lstStyle>
            <a:lvl1pPr algn="ctr">
              <a:defRPr sz="4800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9E64A275-2629-244A-A66F-FC140850C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110" y="3824390"/>
            <a:ext cx="3815482" cy="2107095"/>
          </a:xfrm>
        </p:spPr>
        <p:txBody>
          <a:bodyPr rtlCol="0"/>
          <a:lstStyle>
            <a:lvl1pPr marL="182880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1pPr>
            <a:lvl2pPr marL="38404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2pPr>
            <a:lvl3pPr marL="56692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3pPr>
            <a:lvl4pPr marL="74980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4pPr>
            <a:lvl5pPr marL="93268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2" name="Треугольник 11">
            <a:extLst>
              <a:ext uri="{FF2B5EF4-FFF2-40B4-BE49-F238E27FC236}">
                <a16:creationId xmlns="" xmlns:a16="http://schemas.microsoft.com/office/drawing/2014/main" id="{520102B5-5695-C743-B30E-C92897B48D89}"/>
              </a:ext>
            </a:extLst>
          </p:cNvPr>
          <p:cNvSpPr/>
          <p:nvPr userDrawn="1"/>
        </p:nvSpPr>
        <p:spPr>
          <a:xfrm rot="16200000">
            <a:off x="11604063" y="316289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64220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с узким объек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04249B-30E1-43D5-AB2D-F9BAE7E5D767}" type="datetime1">
              <a:rPr lang="ru-RU" noProof="0" smtClean="0"/>
              <a:pPr rtl="0"/>
              <a:t>07.05.2020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=""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B0D84E6-6DEA-1D4E-92C3-A360785A027B}"/>
              </a:ext>
            </a:extLst>
          </p:cNvPr>
          <p:cNvSpPr/>
          <p:nvPr userDrawn="1"/>
        </p:nvSpPr>
        <p:spPr>
          <a:xfrm>
            <a:off x="0" y="1730829"/>
            <a:ext cx="8229600" cy="34779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Треугольник 5">
            <a:extLst>
              <a:ext uri="{FF2B5EF4-FFF2-40B4-BE49-F238E27FC236}">
                <a16:creationId xmlns="" xmlns:a16="http://schemas.microsoft.com/office/drawing/2014/main" id="{C28500E9-800B-C94A-B6F9-F73D37B2D301}"/>
              </a:ext>
            </a:extLst>
          </p:cNvPr>
          <p:cNvSpPr/>
          <p:nvPr userDrawn="1"/>
        </p:nvSpPr>
        <p:spPr>
          <a:xfrm rot="10800000">
            <a:off x="8749091" y="0"/>
            <a:ext cx="3442907" cy="311247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Треугольник 6">
            <a:extLst>
              <a:ext uri="{FF2B5EF4-FFF2-40B4-BE49-F238E27FC236}">
                <a16:creationId xmlns="" xmlns:a16="http://schemas.microsoft.com/office/drawing/2014/main" id="{1EAD70A4-7AF0-7E4D-ABBC-34DD61D7B01E}"/>
              </a:ext>
            </a:extLst>
          </p:cNvPr>
          <p:cNvSpPr/>
          <p:nvPr userDrawn="1"/>
        </p:nvSpPr>
        <p:spPr>
          <a:xfrm rot="10800000">
            <a:off x="3727215" y="5551712"/>
            <a:ext cx="1424687" cy="1306288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Заголовок 9">
            <a:extLst>
              <a:ext uri="{FF2B5EF4-FFF2-40B4-BE49-F238E27FC236}">
                <a16:creationId xmlns="" xmlns:a16="http://schemas.microsoft.com/office/drawing/2014/main" id="{14C43A8B-650C-3B4B-9F8C-592CE9F2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25" y="2464270"/>
            <a:ext cx="5227376" cy="727700"/>
          </a:xfrm>
        </p:spPr>
        <p:txBody>
          <a:bodyPr rtlCol="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9" name="Текст 2">
            <a:extLst>
              <a:ext uri="{FF2B5EF4-FFF2-40B4-BE49-F238E27FC236}">
                <a16:creationId xmlns="" xmlns:a16="http://schemas.microsoft.com/office/drawing/2014/main" id="{0345C704-9538-984E-8D14-D6AEC9A4C4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68623" y="3265903"/>
            <a:ext cx="5227377" cy="1642386"/>
          </a:xfrm>
        </p:spPr>
        <p:txBody>
          <a:bodyPr lIns="91440" rIns="91440" rtlCol="0" anchor="t">
            <a:normAutofit/>
          </a:bodyPr>
          <a:lstStyle>
            <a:lvl1pPr marL="0" indent="0">
              <a:buNone/>
              <a:defRPr sz="20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3" name="Рисунок 11">
            <a:extLst>
              <a:ext uri="{FF2B5EF4-FFF2-40B4-BE49-F238E27FC236}">
                <a16:creationId xmlns="" xmlns:a16="http://schemas.microsoft.com/office/drawing/2014/main" id="{647B5AD0-4AD4-9843-9C08-DEF894490A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593262" y="0"/>
            <a:ext cx="7598736" cy="6858000"/>
          </a:xfrm>
          <a:prstGeom prst="triangle">
            <a:avLst/>
          </a:prstGeom>
          <a:solidFill>
            <a:schemeClr val="accent1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4" name="Треугольник 13">
            <a:extLst>
              <a:ext uri="{FF2B5EF4-FFF2-40B4-BE49-F238E27FC236}">
                <a16:creationId xmlns="" xmlns:a16="http://schemas.microsoft.com/office/drawing/2014/main" id="{8795BE2D-99B1-FE49-84B1-C41E44A8AC0B}"/>
              </a:ext>
            </a:extLst>
          </p:cNvPr>
          <p:cNvSpPr/>
          <p:nvPr userDrawn="1"/>
        </p:nvSpPr>
        <p:spPr>
          <a:xfrm rot="5400000">
            <a:off x="-48606" y="252453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03155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тата с изображением и именем авто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34F14FD9-9995-BE48-8C0E-B1454B9F23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6012" y="0"/>
            <a:ext cx="7598735" cy="6858000"/>
          </a:xfrm>
          <a:custGeom>
            <a:avLst/>
            <a:gdLst>
              <a:gd name="connsiteX0" fmla="*/ 0 w 7598735"/>
              <a:gd name="connsiteY0" fmla="*/ 0 h 6858000"/>
              <a:gd name="connsiteX1" fmla="*/ 7598735 w 7598735"/>
              <a:gd name="connsiteY1" fmla="*/ 0 h 6858000"/>
              <a:gd name="connsiteX2" fmla="*/ 7598735 w 7598735"/>
              <a:gd name="connsiteY2" fmla="*/ 6858000 h 6858000"/>
              <a:gd name="connsiteX3" fmla="*/ 0 w 7598735"/>
              <a:gd name="connsiteY3" fmla="*/ 6858000 h 6858000"/>
              <a:gd name="connsiteX4" fmla="*/ 0 w 7598735"/>
              <a:gd name="connsiteY4" fmla="*/ 6378840 h 6858000"/>
              <a:gd name="connsiteX5" fmla="*/ 140333 w 7598735"/>
              <a:gd name="connsiteY5" fmla="*/ 6379536 h 6858000"/>
              <a:gd name="connsiteX6" fmla="*/ 3074919 w 7598735"/>
              <a:gd name="connsiteY6" fmla="*/ 489098 h 6858000"/>
              <a:gd name="connsiteX7" fmla="*/ 0 w 7598735"/>
              <a:gd name="connsiteY7" fmla="*/ 4800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8735" h="6858000">
                <a:moveTo>
                  <a:pt x="0" y="0"/>
                </a:moveTo>
                <a:lnTo>
                  <a:pt x="7598735" y="0"/>
                </a:lnTo>
                <a:lnTo>
                  <a:pt x="7598735" y="6858000"/>
                </a:lnTo>
                <a:lnTo>
                  <a:pt x="0" y="6858000"/>
                </a:lnTo>
                <a:lnTo>
                  <a:pt x="0" y="6378840"/>
                </a:lnTo>
                <a:lnTo>
                  <a:pt x="140333" y="6379536"/>
                </a:lnTo>
                <a:lnTo>
                  <a:pt x="3074919" y="489098"/>
                </a:lnTo>
                <a:lnTo>
                  <a:pt x="0" y="48004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5" name="Полилиния 14">
            <a:extLst>
              <a:ext uri="{FF2B5EF4-FFF2-40B4-BE49-F238E27FC236}">
                <a16:creationId xmlns="" xmlns:a16="http://schemas.microsoft.com/office/drawing/2014/main" id="{BFAE6FFB-F37C-7040-87B6-654B2F44CE7A}"/>
              </a:ext>
            </a:extLst>
          </p:cNvPr>
          <p:cNvSpPr/>
          <p:nvPr userDrawn="1"/>
        </p:nvSpPr>
        <p:spPr>
          <a:xfrm>
            <a:off x="413825" y="463261"/>
            <a:ext cx="7347125" cy="5911703"/>
          </a:xfrm>
          <a:custGeom>
            <a:avLst/>
            <a:gdLst>
              <a:gd name="connsiteX0" fmla="*/ 125507 w 7347125"/>
              <a:gd name="connsiteY0" fmla="*/ 0 h 5911703"/>
              <a:gd name="connsiteX1" fmla="*/ 7347125 w 7347125"/>
              <a:gd name="connsiteY1" fmla="*/ 21265 h 5911703"/>
              <a:gd name="connsiteX2" fmla="*/ 4412539 w 7347125"/>
              <a:gd name="connsiteY2" fmla="*/ 5911703 h 5911703"/>
              <a:gd name="connsiteX3" fmla="*/ 1007798 w 7347125"/>
              <a:gd name="connsiteY3" fmla="*/ 5894815 h 5911703"/>
              <a:gd name="connsiteX4" fmla="*/ 1007798 w 7347125"/>
              <a:gd name="connsiteY4" fmla="*/ 5901070 h 5911703"/>
              <a:gd name="connsiteX5" fmla="*/ 0 w 7347125"/>
              <a:gd name="connsiteY5" fmla="*/ 5901070 h 5911703"/>
              <a:gd name="connsiteX6" fmla="*/ 0 w 7347125"/>
              <a:gd name="connsiteY6" fmla="*/ 10632 h 5911703"/>
              <a:gd name="connsiteX7" fmla="*/ 125507 w 7347125"/>
              <a:gd name="connsiteY7" fmla="*/ 10632 h 591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7125" h="5911703">
                <a:moveTo>
                  <a:pt x="125507" y="0"/>
                </a:moveTo>
                <a:lnTo>
                  <a:pt x="7347125" y="21265"/>
                </a:lnTo>
                <a:lnTo>
                  <a:pt x="4412539" y="5911703"/>
                </a:lnTo>
                <a:lnTo>
                  <a:pt x="1007798" y="5894815"/>
                </a:lnTo>
                <a:lnTo>
                  <a:pt x="1007798" y="5901070"/>
                </a:lnTo>
                <a:lnTo>
                  <a:pt x="0" y="5901070"/>
                </a:lnTo>
                <a:lnTo>
                  <a:pt x="0" y="10632"/>
                </a:lnTo>
                <a:lnTo>
                  <a:pt x="125507" y="106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F29BCF-31CA-45E6-96CC-BA129A116466}" type="datetime1">
              <a:rPr lang="ru-RU" noProof="0" smtClean="0"/>
              <a:pPr rtl="0"/>
              <a:t>07.05.2020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=""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48AB73D1-1AA1-4E44-A7DA-8C00D8E10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501" y="1609159"/>
            <a:ext cx="4253334" cy="3639682"/>
          </a:xfrm>
        </p:spPr>
        <p:txBody>
          <a:bodyPr rtlCol="0" anchor="t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Разместите здесь цитату</a:t>
            </a:r>
          </a:p>
        </p:txBody>
      </p:sp>
      <p:sp>
        <p:nvSpPr>
          <p:cNvPr id="13" name="Треугольник 12">
            <a:extLst>
              <a:ext uri="{FF2B5EF4-FFF2-40B4-BE49-F238E27FC236}">
                <a16:creationId xmlns="" xmlns:a16="http://schemas.microsoft.com/office/drawing/2014/main" id="{611FC0D0-E6E4-7645-B0C7-97FB2012039D}"/>
              </a:ext>
            </a:extLst>
          </p:cNvPr>
          <p:cNvSpPr/>
          <p:nvPr userDrawn="1"/>
        </p:nvSpPr>
        <p:spPr>
          <a:xfrm rot="5400000">
            <a:off x="-48606" y="1669422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11924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 (слев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C3F11B56-403C-AA43-BA54-5CD9A60BDDC5}"/>
              </a:ext>
            </a:extLst>
          </p:cNvPr>
          <p:cNvGrpSpPr/>
          <p:nvPr userDrawn="1"/>
        </p:nvGrpSpPr>
        <p:grpSpPr>
          <a:xfrm>
            <a:off x="0" y="-4353"/>
            <a:ext cx="6884691" cy="6862353"/>
            <a:chOff x="0" y="-4353"/>
            <a:chExt cx="6884691" cy="6862353"/>
          </a:xfrm>
        </p:grpSpPr>
        <p:sp>
          <p:nvSpPr>
            <p:cNvPr id="5" name="Полилиния 4">
              <a:extLst>
                <a:ext uri="{FF2B5EF4-FFF2-40B4-BE49-F238E27FC236}">
                  <a16:creationId xmlns="" xmlns:a16="http://schemas.microsoft.com/office/drawing/2014/main" id="{D8BAD61D-F455-9240-A0C6-DE4F40E47C29}"/>
                </a:ext>
              </a:extLst>
            </p:cNvPr>
            <p:cNvSpPr/>
            <p:nvPr userDrawn="1"/>
          </p:nvSpPr>
          <p:spPr>
            <a:xfrm>
              <a:off x="0" y="-4353"/>
              <a:ext cx="6884691" cy="6862353"/>
            </a:xfrm>
            <a:custGeom>
              <a:avLst/>
              <a:gdLst>
                <a:gd name="connsiteX0" fmla="*/ 0 w 6838726"/>
                <a:gd name="connsiteY0" fmla="*/ 0 h 6853468"/>
                <a:gd name="connsiteX1" fmla="*/ 6838726 w 6838726"/>
                <a:gd name="connsiteY1" fmla="*/ 20138 h 6853468"/>
                <a:gd name="connsiteX2" fmla="*/ 3434396 w 6838726"/>
                <a:gd name="connsiteY2" fmla="*/ 6853468 h 6853468"/>
                <a:gd name="connsiteX3" fmla="*/ 0 w 6838726"/>
                <a:gd name="connsiteY3" fmla="*/ 6836433 h 6853468"/>
                <a:gd name="connsiteX4" fmla="*/ 0 w 6838726"/>
                <a:gd name="connsiteY4" fmla="*/ 0 h 6853468"/>
                <a:gd name="connsiteX0" fmla="*/ 15156 w 6853882"/>
                <a:gd name="connsiteY0" fmla="*/ 0 h 6861693"/>
                <a:gd name="connsiteX1" fmla="*/ 6853882 w 6853882"/>
                <a:gd name="connsiteY1" fmla="*/ 20138 h 6861693"/>
                <a:gd name="connsiteX2" fmla="*/ 3449552 w 6853882"/>
                <a:gd name="connsiteY2" fmla="*/ 6853468 h 6861693"/>
                <a:gd name="connsiteX3" fmla="*/ 0 w 6853882"/>
                <a:gd name="connsiteY3" fmla="*/ 6861693 h 6861693"/>
                <a:gd name="connsiteX4" fmla="*/ 15156 w 6853882"/>
                <a:gd name="connsiteY4" fmla="*/ 0 h 6861693"/>
                <a:gd name="connsiteX0" fmla="*/ 15156 w 6853882"/>
                <a:gd name="connsiteY0" fmla="*/ 0 h 6863572"/>
                <a:gd name="connsiteX1" fmla="*/ 6853882 w 6853882"/>
                <a:gd name="connsiteY1" fmla="*/ 20138 h 6863572"/>
                <a:gd name="connsiteX2" fmla="*/ 3444500 w 6853882"/>
                <a:gd name="connsiteY2" fmla="*/ 6863572 h 6863572"/>
                <a:gd name="connsiteX3" fmla="*/ 0 w 6853882"/>
                <a:gd name="connsiteY3" fmla="*/ 6861693 h 6863572"/>
                <a:gd name="connsiteX4" fmla="*/ 15156 w 6853882"/>
                <a:gd name="connsiteY4" fmla="*/ 0 h 6863572"/>
                <a:gd name="connsiteX0" fmla="*/ 0 w 6866861"/>
                <a:gd name="connsiteY0" fmla="*/ 0 h 6856528"/>
                <a:gd name="connsiteX1" fmla="*/ 6866861 w 6866861"/>
                <a:gd name="connsiteY1" fmla="*/ 13094 h 6856528"/>
                <a:gd name="connsiteX2" fmla="*/ 3457479 w 6866861"/>
                <a:gd name="connsiteY2" fmla="*/ 6856528 h 6856528"/>
                <a:gd name="connsiteX3" fmla="*/ 12979 w 6866861"/>
                <a:gd name="connsiteY3" fmla="*/ 6854649 h 6856528"/>
                <a:gd name="connsiteX4" fmla="*/ 0 w 6866861"/>
                <a:gd name="connsiteY4" fmla="*/ 0 h 6856528"/>
                <a:gd name="connsiteX0" fmla="*/ 0 w 6893137"/>
                <a:gd name="connsiteY0" fmla="*/ 7922 h 6864450"/>
                <a:gd name="connsiteX1" fmla="*/ 6893137 w 6893137"/>
                <a:gd name="connsiteY1" fmla="*/ 0 h 6864450"/>
                <a:gd name="connsiteX2" fmla="*/ 3457479 w 6893137"/>
                <a:gd name="connsiteY2" fmla="*/ 6864450 h 6864450"/>
                <a:gd name="connsiteX3" fmla="*/ 12979 w 6893137"/>
                <a:gd name="connsiteY3" fmla="*/ 6862571 h 6864450"/>
                <a:gd name="connsiteX4" fmla="*/ 0 w 6893137"/>
                <a:gd name="connsiteY4" fmla="*/ 7922 h 6864450"/>
                <a:gd name="connsiteX0" fmla="*/ 0 w 6897755"/>
                <a:gd name="connsiteY0" fmla="*/ 0 h 6870380"/>
                <a:gd name="connsiteX1" fmla="*/ 6897755 w 6897755"/>
                <a:gd name="connsiteY1" fmla="*/ 5930 h 6870380"/>
                <a:gd name="connsiteX2" fmla="*/ 3462097 w 6897755"/>
                <a:gd name="connsiteY2" fmla="*/ 6870380 h 6870380"/>
                <a:gd name="connsiteX3" fmla="*/ 17597 w 6897755"/>
                <a:gd name="connsiteY3" fmla="*/ 6868501 h 6870380"/>
                <a:gd name="connsiteX4" fmla="*/ 0 w 6897755"/>
                <a:gd name="connsiteY4" fmla="*/ 0 h 6870380"/>
                <a:gd name="connsiteX0" fmla="*/ 9234 w 6880863"/>
                <a:gd name="connsiteY0" fmla="*/ 0 h 6866017"/>
                <a:gd name="connsiteX1" fmla="*/ 6880863 w 6880863"/>
                <a:gd name="connsiteY1" fmla="*/ 1567 h 6866017"/>
                <a:gd name="connsiteX2" fmla="*/ 3445205 w 6880863"/>
                <a:gd name="connsiteY2" fmla="*/ 6866017 h 6866017"/>
                <a:gd name="connsiteX3" fmla="*/ 705 w 6880863"/>
                <a:gd name="connsiteY3" fmla="*/ 6864138 h 6866017"/>
                <a:gd name="connsiteX4" fmla="*/ 9234 w 6880863"/>
                <a:gd name="connsiteY4" fmla="*/ 0 h 6866017"/>
                <a:gd name="connsiteX0" fmla="*/ 0 w 6884692"/>
                <a:gd name="connsiteY0" fmla="*/ 0 h 6883465"/>
                <a:gd name="connsiteX1" fmla="*/ 6884692 w 6884692"/>
                <a:gd name="connsiteY1" fmla="*/ 19015 h 6883465"/>
                <a:gd name="connsiteX2" fmla="*/ 3449034 w 6884692"/>
                <a:gd name="connsiteY2" fmla="*/ 6883465 h 6883465"/>
                <a:gd name="connsiteX3" fmla="*/ 4534 w 6884692"/>
                <a:gd name="connsiteY3" fmla="*/ 6881586 h 6883465"/>
                <a:gd name="connsiteX4" fmla="*/ 0 w 6884692"/>
                <a:gd name="connsiteY4" fmla="*/ 0 h 6883465"/>
                <a:gd name="connsiteX0" fmla="*/ 9234 w 6880863"/>
                <a:gd name="connsiteY0" fmla="*/ 0 h 6879102"/>
                <a:gd name="connsiteX1" fmla="*/ 6880863 w 6880863"/>
                <a:gd name="connsiteY1" fmla="*/ 14652 h 6879102"/>
                <a:gd name="connsiteX2" fmla="*/ 3445205 w 6880863"/>
                <a:gd name="connsiteY2" fmla="*/ 6879102 h 6879102"/>
                <a:gd name="connsiteX3" fmla="*/ 705 w 6880863"/>
                <a:gd name="connsiteY3" fmla="*/ 6877223 h 6879102"/>
                <a:gd name="connsiteX4" fmla="*/ 9234 w 6880863"/>
                <a:gd name="connsiteY4" fmla="*/ 0 h 6879102"/>
                <a:gd name="connsiteX0" fmla="*/ 0 w 6884691"/>
                <a:gd name="connsiteY0" fmla="*/ 0 h 6874740"/>
                <a:gd name="connsiteX1" fmla="*/ 6884691 w 6884691"/>
                <a:gd name="connsiteY1" fmla="*/ 10290 h 6874740"/>
                <a:gd name="connsiteX2" fmla="*/ 3449033 w 6884691"/>
                <a:gd name="connsiteY2" fmla="*/ 6874740 h 6874740"/>
                <a:gd name="connsiteX3" fmla="*/ 4533 w 6884691"/>
                <a:gd name="connsiteY3" fmla="*/ 6872861 h 6874740"/>
                <a:gd name="connsiteX4" fmla="*/ 0 w 6884691"/>
                <a:gd name="connsiteY4" fmla="*/ 0 h 687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4691" h="6874740">
                  <a:moveTo>
                    <a:pt x="0" y="0"/>
                  </a:moveTo>
                  <a:lnTo>
                    <a:pt x="6884691" y="10290"/>
                  </a:lnTo>
                  <a:lnTo>
                    <a:pt x="3449033" y="6874740"/>
                  </a:lnTo>
                  <a:lnTo>
                    <a:pt x="4533" y="6872861"/>
                  </a:lnTo>
                  <a:cubicBezTo>
                    <a:pt x="207" y="4587978"/>
                    <a:pt x="4326" y="22848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7" name="Треугольник 6">
              <a:extLst>
                <a:ext uri="{FF2B5EF4-FFF2-40B4-BE49-F238E27FC236}">
                  <a16:creationId xmlns="" xmlns:a16="http://schemas.microsoft.com/office/drawing/2014/main" id="{75004ACB-4E38-6449-B733-0C6A6BC40ADD}"/>
                </a:ext>
              </a:extLst>
            </p:cNvPr>
            <p:cNvSpPr/>
            <p:nvPr userDrawn="1"/>
          </p:nvSpPr>
          <p:spPr>
            <a:xfrm>
              <a:off x="3641197" y="5941716"/>
              <a:ext cx="911753" cy="911753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8" name="Треугольник 7">
              <a:extLst>
                <a:ext uri="{FF2B5EF4-FFF2-40B4-BE49-F238E27FC236}">
                  <a16:creationId xmlns="" xmlns:a16="http://schemas.microsoft.com/office/drawing/2014/main" id="{6A52034F-1EDC-3040-A1B3-B572FC286C20}"/>
                </a:ext>
              </a:extLst>
            </p:cNvPr>
            <p:cNvSpPr/>
            <p:nvPr userDrawn="1"/>
          </p:nvSpPr>
          <p:spPr>
            <a:xfrm rot="10800000">
              <a:off x="4944403" y="174432"/>
              <a:ext cx="1590022" cy="159002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988" y="1954400"/>
            <a:ext cx="4393415" cy="3002359"/>
          </a:xfrm>
        </p:spPr>
        <p:txBody>
          <a:bodyPr rtlCol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12" name="Треугольник 11">
            <a:extLst>
              <a:ext uri="{FF2B5EF4-FFF2-40B4-BE49-F238E27FC236}">
                <a16:creationId xmlns="" xmlns:a16="http://schemas.microsoft.com/office/drawing/2014/main" id="{FD910B80-BD19-CF49-AB0B-1C5DEECEDED5}"/>
              </a:ext>
            </a:extLst>
          </p:cNvPr>
          <p:cNvSpPr/>
          <p:nvPr userDrawn="1"/>
        </p:nvSpPr>
        <p:spPr>
          <a:xfrm rot="5400000">
            <a:off x="-48606" y="316516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75032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 (справ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C15DFD37-81D5-5742-B09A-5D4CBF48B7EA}"/>
              </a:ext>
            </a:extLst>
          </p:cNvPr>
          <p:cNvGrpSpPr/>
          <p:nvPr userDrawn="1"/>
        </p:nvGrpSpPr>
        <p:grpSpPr>
          <a:xfrm rot="10800000">
            <a:off x="5294245" y="0"/>
            <a:ext cx="6897755" cy="6858000"/>
            <a:chOff x="-17598" y="0"/>
            <a:chExt cx="6897755" cy="6858000"/>
          </a:xfrm>
        </p:grpSpPr>
        <p:sp>
          <p:nvSpPr>
            <p:cNvPr id="12" name="Полилиния 11">
              <a:extLst>
                <a:ext uri="{FF2B5EF4-FFF2-40B4-BE49-F238E27FC236}">
                  <a16:creationId xmlns="" xmlns:a16="http://schemas.microsoft.com/office/drawing/2014/main" id="{00CF4E43-4A68-664C-B973-2FE49DC7733D}"/>
                </a:ext>
              </a:extLst>
            </p:cNvPr>
            <p:cNvSpPr/>
            <p:nvPr userDrawn="1"/>
          </p:nvSpPr>
          <p:spPr>
            <a:xfrm>
              <a:off x="-17598" y="0"/>
              <a:ext cx="6897755" cy="6858000"/>
            </a:xfrm>
            <a:custGeom>
              <a:avLst/>
              <a:gdLst>
                <a:gd name="connsiteX0" fmla="*/ 0 w 6838726"/>
                <a:gd name="connsiteY0" fmla="*/ 0 h 6853468"/>
                <a:gd name="connsiteX1" fmla="*/ 6838726 w 6838726"/>
                <a:gd name="connsiteY1" fmla="*/ 20138 h 6853468"/>
                <a:gd name="connsiteX2" fmla="*/ 3434396 w 6838726"/>
                <a:gd name="connsiteY2" fmla="*/ 6853468 h 6853468"/>
                <a:gd name="connsiteX3" fmla="*/ 0 w 6838726"/>
                <a:gd name="connsiteY3" fmla="*/ 6836433 h 6853468"/>
                <a:gd name="connsiteX4" fmla="*/ 0 w 6838726"/>
                <a:gd name="connsiteY4" fmla="*/ 0 h 6853468"/>
                <a:gd name="connsiteX0" fmla="*/ 15156 w 6853882"/>
                <a:gd name="connsiteY0" fmla="*/ 0 h 6861693"/>
                <a:gd name="connsiteX1" fmla="*/ 6853882 w 6853882"/>
                <a:gd name="connsiteY1" fmla="*/ 20138 h 6861693"/>
                <a:gd name="connsiteX2" fmla="*/ 3449552 w 6853882"/>
                <a:gd name="connsiteY2" fmla="*/ 6853468 h 6861693"/>
                <a:gd name="connsiteX3" fmla="*/ 0 w 6853882"/>
                <a:gd name="connsiteY3" fmla="*/ 6861693 h 6861693"/>
                <a:gd name="connsiteX4" fmla="*/ 15156 w 6853882"/>
                <a:gd name="connsiteY4" fmla="*/ 0 h 6861693"/>
                <a:gd name="connsiteX0" fmla="*/ 15156 w 6853882"/>
                <a:gd name="connsiteY0" fmla="*/ 0 h 6863572"/>
                <a:gd name="connsiteX1" fmla="*/ 6853882 w 6853882"/>
                <a:gd name="connsiteY1" fmla="*/ 20138 h 6863572"/>
                <a:gd name="connsiteX2" fmla="*/ 3444500 w 6853882"/>
                <a:gd name="connsiteY2" fmla="*/ 6863572 h 6863572"/>
                <a:gd name="connsiteX3" fmla="*/ 0 w 6853882"/>
                <a:gd name="connsiteY3" fmla="*/ 6861693 h 6863572"/>
                <a:gd name="connsiteX4" fmla="*/ 15156 w 6853882"/>
                <a:gd name="connsiteY4" fmla="*/ 0 h 6863572"/>
                <a:gd name="connsiteX0" fmla="*/ 0 w 6866861"/>
                <a:gd name="connsiteY0" fmla="*/ 0 h 6856528"/>
                <a:gd name="connsiteX1" fmla="*/ 6866861 w 6866861"/>
                <a:gd name="connsiteY1" fmla="*/ 13094 h 6856528"/>
                <a:gd name="connsiteX2" fmla="*/ 3457479 w 6866861"/>
                <a:gd name="connsiteY2" fmla="*/ 6856528 h 6856528"/>
                <a:gd name="connsiteX3" fmla="*/ 12979 w 6866861"/>
                <a:gd name="connsiteY3" fmla="*/ 6854649 h 6856528"/>
                <a:gd name="connsiteX4" fmla="*/ 0 w 6866861"/>
                <a:gd name="connsiteY4" fmla="*/ 0 h 6856528"/>
                <a:gd name="connsiteX0" fmla="*/ 0 w 6893137"/>
                <a:gd name="connsiteY0" fmla="*/ 7922 h 6864450"/>
                <a:gd name="connsiteX1" fmla="*/ 6893137 w 6893137"/>
                <a:gd name="connsiteY1" fmla="*/ 0 h 6864450"/>
                <a:gd name="connsiteX2" fmla="*/ 3457479 w 6893137"/>
                <a:gd name="connsiteY2" fmla="*/ 6864450 h 6864450"/>
                <a:gd name="connsiteX3" fmla="*/ 12979 w 6893137"/>
                <a:gd name="connsiteY3" fmla="*/ 6862571 h 6864450"/>
                <a:gd name="connsiteX4" fmla="*/ 0 w 6893137"/>
                <a:gd name="connsiteY4" fmla="*/ 7922 h 6864450"/>
                <a:gd name="connsiteX0" fmla="*/ 0 w 6897755"/>
                <a:gd name="connsiteY0" fmla="*/ 0 h 6870380"/>
                <a:gd name="connsiteX1" fmla="*/ 6897755 w 6897755"/>
                <a:gd name="connsiteY1" fmla="*/ 5930 h 6870380"/>
                <a:gd name="connsiteX2" fmla="*/ 3462097 w 6897755"/>
                <a:gd name="connsiteY2" fmla="*/ 6870380 h 6870380"/>
                <a:gd name="connsiteX3" fmla="*/ 17597 w 6897755"/>
                <a:gd name="connsiteY3" fmla="*/ 6868501 h 6870380"/>
                <a:gd name="connsiteX4" fmla="*/ 0 w 6897755"/>
                <a:gd name="connsiteY4" fmla="*/ 0 h 687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7755" h="6870380">
                  <a:moveTo>
                    <a:pt x="0" y="0"/>
                  </a:moveTo>
                  <a:lnTo>
                    <a:pt x="6897755" y="5930"/>
                  </a:lnTo>
                  <a:lnTo>
                    <a:pt x="3462097" y="6870380"/>
                  </a:lnTo>
                  <a:lnTo>
                    <a:pt x="17597" y="6868501"/>
                  </a:lnTo>
                  <a:cubicBezTo>
                    <a:pt x="13271" y="4583618"/>
                    <a:pt x="4326" y="22848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3" name="Треугольник 12">
              <a:extLst>
                <a:ext uri="{FF2B5EF4-FFF2-40B4-BE49-F238E27FC236}">
                  <a16:creationId xmlns="" xmlns:a16="http://schemas.microsoft.com/office/drawing/2014/main" id="{AFAD3D76-9126-CC42-90B0-5BF85DC91E3E}"/>
                </a:ext>
              </a:extLst>
            </p:cNvPr>
            <p:cNvSpPr/>
            <p:nvPr userDrawn="1"/>
          </p:nvSpPr>
          <p:spPr>
            <a:xfrm>
              <a:off x="3641197" y="5941716"/>
              <a:ext cx="911753" cy="911753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4" name="Треугольник 13">
              <a:extLst>
                <a:ext uri="{FF2B5EF4-FFF2-40B4-BE49-F238E27FC236}">
                  <a16:creationId xmlns="" xmlns:a16="http://schemas.microsoft.com/office/drawing/2014/main" id="{9D011AB3-8218-AE4F-9DF7-810A1B45C453}"/>
                </a:ext>
              </a:extLst>
            </p:cNvPr>
            <p:cNvSpPr/>
            <p:nvPr userDrawn="1"/>
          </p:nvSpPr>
          <p:spPr>
            <a:xfrm rot="10800000">
              <a:off x="4944403" y="174432"/>
              <a:ext cx="1590022" cy="159002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5272" y="1954400"/>
            <a:ext cx="3889053" cy="3002359"/>
          </a:xfrm>
        </p:spPr>
        <p:txBody>
          <a:bodyPr rtlCol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9" name="Треугольник 8">
            <a:extLst>
              <a:ext uri="{FF2B5EF4-FFF2-40B4-BE49-F238E27FC236}">
                <a16:creationId xmlns="" xmlns:a16="http://schemas.microsoft.com/office/drawing/2014/main" id="{D84320FE-42A3-294B-AAE0-3D16A63E3599}"/>
              </a:ext>
            </a:extLst>
          </p:cNvPr>
          <p:cNvSpPr/>
          <p:nvPr userDrawn="1"/>
        </p:nvSpPr>
        <p:spPr>
          <a:xfrm rot="16200000">
            <a:off x="11604063" y="316289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1743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(горизонтально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3FFCAC17-2511-3D4F-A318-B241447A2C02}"/>
              </a:ext>
            </a:extLst>
          </p:cNvPr>
          <p:cNvSpPr/>
          <p:nvPr userDrawn="1"/>
        </p:nvSpPr>
        <p:spPr>
          <a:xfrm>
            <a:off x="413825" y="2941613"/>
            <a:ext cx="11364350" cy="34326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Объект 2">
            <a:extLst>
              <a:ext uri="{FF2B5EF4-FFF2-40B4-BE49-F238E27FC236}">
                <a16:creationId xmlns="" xmlns:a16="http://schemas.microsoft.com/office/drawing/2014/main" id="{C13F5538-7999-A74B-BCB7-A96C8DBCC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4280546"/>
            <a:ext cx="10452848" cy="1791071"/>
          </a:xfrm>
        </p:spPr>
        <p:txBody>
          <a:bodyPr rtlCol="0"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6" name="Дата 6">
            <a:extLst>
              <a:ext uri="{FF2B5EF4-FFF2-40B4-BE49-F238E27FC236}">
                <a16:creationId xmlns="" xmlns:a16="http://schemas.microsoft.com/office/drawing/2014/main" id="{DE5056B4-56A3-6E40-92E1-FA33B5C8F8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rtlCol="0"/>
          <a:lstStyle/>
          <a:p>
            <a:pPr rtl="0"/>
            <a:fld id="{EB1BB59D-052A-4394-93F0-FCFFEACBDA0E}" type="datetime1">
              <a:rPr lang="ru-RU" noProof="0" smtClean="0"/>
              <a:pPr rtl="0"/>
              <a:t>07.05.2020</a:t>
            </a:fld>
            <a:endParaRPr lang="ru-RU" noProof="0" dirty="0"/>
          </a:p>
        </p:txBody>
      </p:sp>
      <p:sp>
        <p:nvSpPr>
          <p:cNvPr id="17" name="Нижний колонтитул 7">
            <a:extLst>
              <a:ext uri="{FF2B5EF4-FFF2-40B4-BE49-F238E27FC236}">
                <a16:creationId xmlns="" xmlns:a16="http://schemas.microsoft.com/office/drawing/2014/main" id="{A47DE6D7-793F-C846-8A00-3061847B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8" name="Номер слайда 8">
            <a:extLst>
              <a:ext uri="{FF2B5EF4-FFF2-40B4-BE49-F238E27FC236}">
                <a16:creationId xmlns="" xmlns:a16="http://schemas.microsoft.com/office/drawing/2014/main" id="{B4C61174-2D39-E640-8A16-DCE65554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19" name="Заголовок 9">
            <a:extLst>
              <a:ext uri="{FF2B5EF4-FFF2-40B4-BE49-F238E27FC236}">
                <a16:creationId xmlns="" xmlns:a16="http://schemas.microsoft.com/office/drawing/2014/main" id="{13596EE0-A679-3B49-BA9A-D5C79B0C8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3143154"/>
            <a:ext cx="10452849" cy="910492"/>
          </a:xfrm>
        </p:spPr>
        <p:txBody>
          <a:bodyPr rtlCol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0" name="Треугольник 19">
            <a:extLst>
              <a:ext uri="{FF2B5EF4-FFF2-40B4-BE49-F238E27FC236}">
                <a16:creationId xmlns="" xmlns:a16="http://schemas.microsoft.com/office/drawing/2014/main" id="{3E931B03-E301-6D48-8377-B08DA6C95F0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Треугольник 20">
            <a:extLst>
              <a:ext uri="{FF2B5EF4-FFF2-40B4-BE49-F238E27FC236}">
                <a16:creationId xmlns="" xmlns:a16="http://schemas.microsoft.com/office/drawing/2014/main" id="{249401AC-F116-8B4C-A1A0-CF88B63E549B}"/>
              </a:ext>
            </a:extLst>
          </p:cNvPr>
          <p:cNvSpPr/>
          <p:nvPr userDrawn="1"/>
        </p:nvSpPr>
        <p:spPr>
          <a:xfrm rot="5400000">
            <a:off x="-48606" y="333456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8A3226FF-244B-B540-ABAC-5C0E3DE310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3824" y="483782"/>
            <a:ext cx="11365992" cy="2457856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7644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2329" y="2031121"/>
            <a:ext cx="4534616" cy="3933150"/>
          </a:xfrm>
        </p:spPr>
        <p:txBody>
          <a:bodyPr rtlCol="0"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93410A-2FAD-4DB0-8AAD-50E579C8253A}" type="datetime1">
              <a:rPr lang="ru-RU" noProof="0" smtClean="0"/>
              <a:pPr rtl="0"/>
              <a:t>07.05.2020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4534616" cy="910492"/>
          </a:xfrm>
        </p:spPr>
        <p:txBody>
          <a:bodyPr rtlCol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1" name="Треугольник 10">
            <a:extLst>
              <a:ext uri="{FF2B5EF4-FFF2-40B4-BE49-F238E27FC236}">
                <a16:creationId xmlns=""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rgbClr val="C5AE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Треугольник 11">
            <a:extLst>
              <a:ext uri="{FF2B5EF4-FFF2-40B4-BE49-F238E27FC236}">
                <a16:creationId xmlns=""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Рисунок 16">
            <a:extLst>
              <a:ext uri="{FF2B5EF4-FFF2-40B4-BE49-F238E27FC236}">
                <a16:creationId xmlns="" xmlns:a16="http://schemas.microsoft.com/office/drawing/2014/main" id="{F5D5DA7E-149B-BB4E-918D-C5FF23087F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27491" y="0"/>
            <a:ext cx="8464509" cy="6858000"/>
          </a:xfrm>
          <a:custGeom>
            <a:avLst/>
            <a:gdLst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3440072 w 8464509"/>
              <a:gd name="connsiteY6" fmla="*/ 6839148 h 6858000"/>
              <a:gd name="connsiteX7" fmla="*/ 0 w 8464509"/>
              <a:gd name="connsiteY7" fmla="*/ 685800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0 w 8464509"/>
              <a:gd name="connsiteY6" fmla="*/ 6858000 h 6858000"/>
              <a:gd name="connsiteX7" fmla="*/ 3426278 w 8464509"/>
              <a:gd name="connsiteY7" fmla="*/ 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426278 w 8464509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4509" h="6858000">
                <a:moveTo>
                  <a:pt x="3426278" y="0"/>
                </a:moveTo>
                <a:lnTo>
                  <a:pt x="3440072" y="37000"/>
                </a:lnTo>
                <a:lnTo>
                  <a:pt x="3440072" y="0"/>
                </a:lnTo>
                <a:lnTo>
                  <a:pt x="8464509" y="0"/>
                </a:lnTo>
                <a:lnTo>
                  <a:pt x="8464509" y="6858000"/>
                </a:lnTo>
                <a:lnTo>
                  <a:pt x="0" y="6858000"/>
                </a:lnTo>
                <a:lnTo>
                  <a:pt x="3426278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9" name="Треугольник 18">
            <a:extLst>
              <a:ext uri="{FF2B5EF4-FFF2-40B4-BE49-F238E27FC236}">
                <a16:creationId xmlns="" xmlns:a16="http://schemas.microsoft.com/office/drawing/2014/main" id="{BEBB0DCE-DD71-FF40-B471-A617514321E6}"/>
              </a:ext>
            </a:extLst>
          </p:cNvPr>
          <p:cNvSpPr/>
          <p:nvPr userDrawn="1"/>
        </p:nvSpPr>
        <p:spPr>
          <a:xfrm rot="10800000">
            <a:off x="5869115" y="4530"/>
            <a:ext cx="911753" cy="91175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5633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_че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2329" y="2031121"/>
            <a:ext cx="10452848" cy="3933150"/>
          </a:xfrm>
        </p:spPr>
        <p:txBody>
          <a:bodyPr rtlCol="0"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2F423B-7D80-4197-93A6-B3BBF6D3981F}" type="datetime1">
              <a:rPr lang="ru-RU" noProof="0" smtClean="0"/>
              <a:pPr rtl="0"/>
              <a:t>07.05.2020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rtlCol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1" name="Треугольник 10">
            <a:extLst>
              <a:ext uri="{FF2B5EF4-FFF2-40B4-BE49-F238E27FC236}">
                <a16:creationId xmlns=""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Треугольник 11">
            <a:extLst>
              <a:ext uri="{FF2B5EF4-FFF2-40B4-BE49-F238E27FC236}">
                <a16:creationId xmlns=""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8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9293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(черны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073FC2-DF50-43D9-861C-E76233AD77A3}" type="datetime1">
              <a:rPr lang="ru-RU" noProof="0" smtClean="0"/>
              <a:pPr rtl="0"/>
              <a:t>07.05.2020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rtlCol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1" name="Треугольник 10">
            <a:extLst>
              <a:ext uri="{FF2B5EF4-FFF2-40B4-BE49-F238E27FC236}">
                <a16:creationId xmlns=""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Треугольник 11">
            <a:extLst>
              <a:ext uri="{FF2B5EF4-FFF2-40B4-BE49-F238E27FC236}">
                <a16:creationId xmlns=""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8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0723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_белы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BE3CB3-B8F4-4C8C-B783-42A4BC27AD95}" type="datetime1">
              <a:rPr lang="ru-RU" noProof="0" smtClean="0"/>
              <a:pPr rtl="0"/>
              <a:t>07.05.2020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11" name="Треугольник 10">
            <a:extLst>
              <a:ext uri="{FF2B5EF4-FFF2-40B4-BE49-F238E27FC236}">
                <a16:creationId xmlns=""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Треугольник 11">
            <a:extLst>
              <a:ext uri="{FF2B5EF4-FFF2-40B4-BE49-F238E27FC236}">
                <a16:creationId xmlns=""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Объект 2">
            <a:extLst>
              <a:ext uri="{FF2B5EF4-FFF2-40B4-BE49-F238E27FC236}">
                <a16:creationId xmlns="" xmlns:a16="http://schemas.microsoft.com/office/drawing/2014/main" id="{913F7CD6-7F0D-1C4F-AE97-8E76514EE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2031121"/>
            <a:ext cx="10452848" cy="3933150"/>
          </a:xfrm>
        </p:spPr>
        <p:txBody>
          <a:bodyPr rtlCol="0"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7" name="Заголовок 9">
            <a:extLst>
              <a:ext uri="{FF2B5EF4-FFF2-40B4-BE49-F238E27FC236}">
                <a16:creationId xmlns="" xmlns:a16="http://schemas.microsoft.com/office/drawing/2014/main" id="{FC3934F6-C727-0048-AD31-76E16E77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rtlCol="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380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_белы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4D6618-3834-4B4B-9172-55CDDC16D680}" type="datetime1">
              <a:rPr lang="ru-RU" noProof="0" smtClean="0"/>
              <a:pPr rtl="0"/>
              <a:t>07.05.2020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11" name="Треугольник 10">
            <a:extLst>
              <a:ext uri="{FF2B5EF4-FFF2-40B4-BE49-F238E27FC236}">
                <a16:creationId xmlns=""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Треугольник 11">
            <a:extLst>
              <a:ext uri="{FF2B5EF4-FFF2-40B4-BE49-F238E27FC236}">
                <a16:creationId xmlns=""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Заголовок 9">
            <a:extLst>
              <a:ext uri="{FF2B5EF4-FFF2-40B4-BE49-F238E27FC236}">
                <a16:creationId xmlns="" xmlns:a16="http://schemas.microsoft.com/office/drawing/2014/main" id="{FC3934F6-C727-0048-AD31-76E16E77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rtlCol="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5943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298B14A3-A5A4-2F4A-95D8-651E4818BB24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Треугольник 25">
            <a:extLst>
              <a:ext uri="{FF2B5EF4-FFF2-40B4-BE49-F238E27FC236}">
                <a16:creationId xmlns="" xmlns:a16="http://schemas.microsoft.com/office/drawing/2014/main" id="{FA21A50F-6662-5046-B75A-1261DC14ABF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2FDC47F2-EE1F-4644-989A-72996AC94A96}"/>
              </a:ext>
            </a:extLst>
          </p:cNvPr>
          <p:cNvGrpSpPr/>
          <p:nvPr userDrawn="1"/>
        </p:nvGrpSpPr>
        <p:grpSpPr>
          <a:xfrm>
            <a:off x="401408" y="1983214"/>
            <a:ext cx="5127171" cy="979022"/>
            <a:chOff x="417597" y="1992086"/>
            <a:chExt cx="5127171" cy="97902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386ED203-5311-5B45-870D-8D058E718B91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400" noProof="0" dirty="0"/>
            </a:p>
          </p:txBody>
        </p:sp>
        <p:sp>
          <p:nvSpPr>
            <p:cNvPr id="15" name="Треугольник 14">
              <a:extLst>
                <a:ext uri="{FF2B5EF4-FFF2-40B4-BE49-F238E27FC236}">
                  <a16:creationId xmlns="" xmlns:a16="http://schemas.microsoft.com/office/drawing/2014/main" id="{DE2C0F56-426C-5F4D-AAFD-DF53CA60DB1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821824" y="2696788"/>
              <a:ext cx="318212" cy="2743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400" noProof="0" dirty="0"/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5125" y="1984781"/>
            <a:ext cx="4639736" cy="703135"/>
          </a:xfrm>
        </p:spPr>
        <p:txBody>
          <a:bodyPr lIns="91440" rIns="91440" rtlCol="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5125" y="3154858"/>
            <a:ext cx="4639736" cy="2870009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545E4D-D81A-46A4-97A5-A855C0AC7B89}" type="datetime1">
              <a:rPr lang="ru-RU" noProof="0" smtClean="0"/>
              <a:pPr rtl="0"/>
              <a:t>07.05.2020</a:t>
            </a:fld>
            <a:endParaRPr lang="ru-RU" noProof="0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=""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0EC9B82D-42A0-2549-AF1A-BB955578D14E}"/>
              </a:ext>
            </a:extLst>
          </p:cNvPr>
          <p:cNvGrpSpPr/>
          <p:nvPr userDrawn="1"/>
        </p:nvGrpSpPr>
        <p:grpSpPr>
          <a:xfrm>
            <a:off x="6663674" y="1983214"/>
            <a:ext cx="5127171" cy="979022"/>
            <a:chOff x="417597" y="1992086"/>
            <a:chExt cx="5127171" cy="979022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6F986011-7709-A448-BC93-37507571BAF8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400" noProof="0" dirty="0"/>
            </a:p>
          </p:txBody>
        </p:sp>
        <p:sp>
          <p:nvSpPr>
            <p:cNvPr id="21" name="Треугольник 20">
              <a:extLst>
                <a:ext uri="{FF2B5EF4-FFF2-40B4-BE49-F238E27FC236}">
                  <a16:creationId xmlns="" xmlns:a16="http://schemas.microsoft.com/office/drawing/2014/main" id="{97EFE62B-D2C4-6147-8593-BDB17D7FB78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822076" y="2696788"/>
              <a:ext cx="318212" cy="2743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400" noProof="0" dirty="0"/>
            </a:p>
          </p:txBody>
        </p:sp>
      </p:grpSp>
      <p:sp>
        <p:nvSpPr>
          <p:cNvPr id="22" name="Текст 2">
            <a:extLst>
              <a:ext uri="{FF2B5EF4-FFF2-40B4-BE49-F238E27FC236}">
                <a16:creationId xmlns="" xmlns:a16="http://schemas.microsoft.com/office/drawing/2014/main" id="{A343E295-0EB5-2B45-8B07-FB33A0D549D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07391" y="1984781"/>
            <a:ext cx="4639736" cy="703135"/>
          </a:xfrm>
        </p:spPr>
        <p:txBody>
          <a:bodyPr lIns="91440" rIns="91440" rtlCol="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Объект 3">
            <a:extLst>
              <a:ext uri="{FF2B5EF4-FFF2-40B4-BE49-F238E27FC236}">
                <a16:creationId xmlns="" xmlns:a16="http://schemas.microsoft.com/office/drawing/2014/main" id="{86411A82-4B2C-2345-940D-003FAE95661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907391" y="3154858"/>
            <a:ext cx="4639736" cy="2870009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E81638DF-1560-0147-9FCE-648610243627}"/>
              </a:ext>
            </a:extLst>
          </p:cNvPr>
          <p:cNvCxnSpPr/>
          <p:nvPr userDrawn="1"/>
        </p:nvCxnSpPr>
        <p:spPr>
          <a:xfrm>
            <a:off x="6096000" y="2055833"/>
            <a:ext cx="0" cy="381326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9">
            <a:extLst>
              <a:ext uri="{FF2B5EF4-FFF2-40B4-BE49-F238E27FC236}">
                <a16:creationId xmlns="" xmlns:a16="http://schemas.microsoft.com/office/drawing/2014/main" id="{6500C466-2C7C-0F41-ADF8-F36158F8B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10205573" cy="910492"/>
          </a:xfrm>
        </p:spPr>
        <p:txBody>
          <a:bodyPr rtlCol="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0347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513765-BF7A-4639-8136-1DA108E9B0A8}" type="datetime1">
              <a:rPr lang="ru-RU" noProof="0" smtClean="0"/>
              <a:pPr rtl="0"/>
              <a:t>07.05.2020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=""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5E5791F-3F71-BF44-BA4E-0B7D386184DC}"/>
              </a:ext>
            </a:extLst>
          </p:cNvPr>
          <p:cNvSpPr/>
          <p:nvPr userDrawn="1"/>
        </p:nvSpPr>
        <p:spPr>
          <a:xfrm>
            <a:off x="0" y="467833"/>
            <a:ext cx="11729822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Треугольник 6">
            <a:extLst>
              <a:ext uri="{FF2B5EF4-FFF2-40B4-BE49-F238E27FC236}">
                <a16:creationId xmlns="" xmlns:a16="http://schemas.microsoft.com/office/drawing/2014/main" id="{19AE2E01-52D8-994A-80AC-622260011952}"/>
              </a:ext>
            </a:extLst>
          </p:cNvPr>
          <p:cNvSpPr/>
          <p:nvPr userDrawn="1"/>
        </p:nvSpPr>
        <p:spPr>
          <a:xfrm>
            <a:off x="1915754" y="3684257"/>
            <a:ext cx="3112470" cy="311247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Треугольник 7">
            <a:extLst>
              <a:ext uri="{FF2B5EF4-FFF2-40B4-BE49-F238E27FC236}">
                <a16:creationId xmlns="" xmlns:a16="http://schemas.microsoft.com/office/drawing/2014/main" id="{B8F16C36-FC88-9044-8303-4AAB2C148BA5}"/>
              </a:ext>
            </a:extLst>
          </p:cNvPr>
          <p:cNvSpPr/>
          <p:nvPr userDrawn="1"/>
        </p:nvSpPr>
        <p:spPr>
          <a:xfrm>
            <a:off x="4668946" y="522786"/>
            <a:ext cx="718556" cy="718556"/>
          </a:xfrm>
          <a:prstGeom prst="triangle">
            <a:avLst/>
          </a:prstGeom>
          <a:pattFill prst="dkHorz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Рисунок 14">
            <a:extLst>
              <a:ext uri="{FF2B5EF4-FFF2-40B4-BE49-F238E27FC236}">
                <a16:creationId xmlns="" xmlns:a16="http://schemas.microsoft.com/office/drawing/2014/main" id="{7DA0D001-BFE9-164E-A088-53FE53ABF5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123378" cy="6864485"/>
          </a:xfrm>
          <a:custGeom>
            <a:avLst/>
            <a:gdLst>
              <a:gd name="connsiteX0" fmla="*/ 1602021 w 6096000"/>
              <a:gd name="connsiteY0" fmla="*/ 0 h 6858000"/>
              <a:gd name="connsiteX1" fmla="*/ 6096000 w 6096000"/>
              <a:gd name="connsiteY1" fmla="*/ 0 h 6858000"/>
              <a:gd name="connsiteX2" fmla="*/ 1612869 w 6096000"/>
              <a:gd name="connsiteY2" fmla="*/ 6841445 h 6858000"/>
              <a:gd name="connsiteX3" fmla="*/ 161286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1602021 w 6096000"/>
              <a:gd name="connsiteY6" fmla="*/ 0 h 6858000"/>
              <a:gd name="connsiteX0" fmla="*/ 1602021 w 6096000"/>
              <a:gd name="connsiteY0" fmla="*/ 0 h 6858000"/>
              <a:gd name="connsiteX1" fmla="*/ 6096000 w 6096000"/>
              <a:gd name="connsiteY1" fmla="*/ 0 h 6858000"/>
              <a:gd name="connsiteX2" fmla="*/ 2014112 w 6096000"/>
              <a:gd name="connsiteY2" fmla="*/ 6857657 h 6858000"/>
              <a:gd name="connsiteX3" fmla="*/ 161286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1602021 w 6096000"/>
              <a:gd name="connsiteY6" fmla="*/ 0 h 6858000"/>
              <a:gd name="connsiteX0" fmla="*/ 1602021 w 6096000"/>
              <a:gd name="connsiteY0" fmla="*/ 0 h 6864485"/>
              <a:gd name="connsiteX1" fmla="*/ 6096000 w 6096000"/>
              <a:gd name="connsiteY1" fmla="*/ 0 h 6864485"/>
              <a:gd name="connsiteX2" fmla="*/ 2014112 w 6096000"/>
              <a:gd name="connsiteY2" fmla="*/ 6857657 h 6864485"/>
              <a:gd name="connsiteX3" fmla="*/ 2033403 w 6096000"/>
              <a:gd name="connsiteY3" fmla="*/ 6864485 h 6864485"/>
              <a:gd name="connsiteX4" fmla="*/ 0 w 6096000"/>
              <a:gd name="connsiteY4" fmla="*/ 6858000 h 6864485"/>
              <a:gd name="connsiteX5" fmla="*/ 0 w 6096000"/>
              <a:gd name="connsiteY5" fmla="*/ 0 h 6864485"/>
              <a:gd name="connsiteX6" fmla="*/ 1602021 w 6096000"/>
              <a:gd name="connsiteY6" fmla="*/ 0 h 6864485"/>
              <a:gd name="connsiteX0" fmla="*/ 1602021 w 6096000"/>
              <a:gd name="connsiteY0" fmla="*/ 0 h 6864485"/>
              <a:gd name="connsiteX1" fmla="*/ 6096000 w 6096000"/>
              <a:gd name="connsiteY1" fmla="*/ 0 h 6864485"/>
              <a:gd name="connsiteX2" fmla="*/ 2014112 w 6096000"/>
              <a:gd name="connsiteY2" fmla="*/ 6857657 h 6864485"/>
              <a:gd name="connsiteX3" fmla="*/ 2002538 w 6096000"/>
              <a:gd name="connsiteY3" fmla="*/ 6864485 h 6864485"/>
              <a:gd name="connsiteX4" fmla="*/ 0 w 6096000"/>
              <a:gd name="connsiteY4" fmla="*/ 6858000 h 6864485"/>
              <a:gd name="connsiteX5" fmla="*/ 0 w 6096000"/>
              <a:gd name="connsiteY5" fmla="*/ 0 h 6864485"/>
              <a:gd name="connsiteX6" fmla="*/ 1602021 w 6096000"/>
              <a:gd name="connsiteY6" fmla="*/ 0 h 686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4485">
                <a:moveTo>
                  <a:pt x="1602021" y="0"/>
                </a:moveTo>
                <a:lnTo>
                  <a:pt x="6096000" y="0"/>
                </a:lnTo>
                <a:lnTo>
                  <a:pt x="2014112" y="6857657"/>
                </a:lnTo>
                <a:lnTo>
                  <a:pt x="2002538" y="6864485"/>
                </a:lnTo>
                <a:lnTo>
                  <a:pt x="0" y="6858000"/>
                </a:lnTo>
                <a:lnTo>
                  <a:pt x="0" y="0"/>
                </a:lnTo>
                <a:lnTo>
                  <a:pt x="160202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810C3D4C-012F-184D-B7D5-E89B7B9A72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6410" y="2679259"/>
            <a:ext cx="2988860" cy="1395208"/>
          </a:xfrm>
        </p:spPr>
        <p:txBody>
          <a:bodyPr lIns="0" rtlCol="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17" name="Текст 11">
            <a:extLst>
              <a:ext uri="{FF2B5EF4-FFF2-40B4-BE49-F238E27FC236}">
                <a16:creationId xmlns="" xmlns:a16="http://schemas.microsoft.com/office/drawing/2014/main" id="{D16862ED-2F5E-FE49-AB49-49CEC0EA33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8426" y="793580"/>
            <a:ext cx="3304279" cy="5270839"/>
          </a:xfrm>
        </p:spPr>
        <p:txBody>
          <a:bodyPr lIns="0" rtlCol="0" anchor="ctr"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2pPr>
            <a:lvl3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3pPr>
            <a:lvl4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4pPr>
            <a:lvl5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dirty="0"/>
              <a:t>Место для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5982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BFDC4B46-13CB-467C-BAB7-6BC4728FDA3B}" type="datetime1">
              <a:rPr lang="ru-RU" noProof="0" smtClean="0"/>
              <a:pPr rtl="0"/>
              <a:t>07.05.2020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6331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85" r:id="rId2"/>
    <p:sldLayoutId id="2147483783" r:id="rId3"/>
    <p:sldLayoutId id="2147483765" r:id="rId4"/>
    <p:sldLayoutId id="2147483787" r:id="rId5"/>
    <p:sldLayoutId id="2147483784" r:id="rId6"/>
    <p:sldLayoutId id="2147483786" r:id="rId7"/>
    <p:sldLayoutId id="2147483774" r:id="rId8"/>
    <p:sldLayoutId id="2147483781" r:id="rId9"/>
    <p:sldLayoutId id="2147483779" r:id="rId10"/>
    <p:sldLayoutId id="2147483780" r:id="rId11"/>
    <p:sldLayoutId id="2147483778" r:id="rId12"/>
    <p:sldLayoutId id="2147483777" r:id="rId13"/>
    <p:sldLayoutId id="2147483776" r:id="rId14"/>
    <p:sldLayoutId id="2147483782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uk.wikipedia.org/wiki/%D0%94%D0%B6%D0%B5%D1%80%D0%BE%D0%BC_%D0%94%D0%B5%D0%B2%D1%96%D0%B4_%D0%A1%D0%B5%D0%BB%D1%96%D0%BD%D0%B4%D0%B6%D0%B5%D1%80" TargetMode="Externa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F%D0%B0%D1%83%D0%BB%D0%BE_%D0%9A%D0%BE%D0%B5%D0%BB%D1%8C%D0%B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D0538E82-3D42-4177-8321-0E15B03FA793}"/>
              </a:ext>
            </a:extLst>
          </p:cNvPr>
          <p:cNvSpPr/>
          <p:nvPr/>
        </p:nvSpPr>
        <p:spPr>
          <a:xfrm>
            <a:off x="54360" y="4565904"/>
            <a:ext cx="1438656" cy="22920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1E7C09F3-1BE8-0445-A3C4-9C100D32B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336" y="109471"/>
            <a:ext cx="4567608" cy="3566160"/>
          </a:xfrm>
        </p:spPr>
        <p:txBody>
          <a:bodyPr rtlCol="0"/>
          <a:lstStyle/>
          <a:p>
            <a:pPr rtl="0"/>
            <a:r>
              <a:rPr lang="ru-RU" dirty="0" err="1"/>
              <a:t>Презнтация</a:t>
            </a:r>
            <a:r>
              <a:rPr lang="ru-RU" dirty="0"/>
              <a:t> для</a:t>
            </a:r>
            <a:br>
              <a:rPr lang="ru-RU" dirty="0"/>
            </a:br>
            <a:r>
              <a:rPr lang="ru-RU" dirty="0"/>
              <a:t>конференции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="" xmlns:a16="http://schemas.microsoft.com/office/drawing/2014/main" id="{C770EE27-FD77-894D-9D88-F5A548E1D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336" y="3919145"/>
            <a:ext cx="5269477" cy="2411834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uk-UA" sz="2000" b="1" cap="none" dirty="0"/>
              <a:t>Т</a:t>
            </a:r>
            <a:r>
              <a:rPr lang="x-none" sz="2000" b="1" cap="none" dirty="0"/>
              <a:t>Е</a:t>
            </a:r>
            <a:r>
              <a:rPr lang="uk-UA" sz="2000" b="1" cap="none" dirty="0"/>
              <a:t>Р</a:t>
            </a:r>
            <a:r>
              <a:rPr lang="x-none" sz="2000" b="1" cap="none" dirty="0"/>
              <a:t>П</a:t>
            </a:r>
            <a:r>
              <a:rPr lang="uk-UA" sz="2000" b="1" cap="none" dirty="0"/>
              <a:t>І</a:t>
            </a:r>
            <a:r>
              <a:rPr lang="x-none" sz="2000" b="1" cap="none" dirty="0"/>
              <a:t>Л</a:t>
            </a:r>
            <a:r>
              <a:rPr lang="uk-UA" sz="2000" b="1" cap="none" dirty="0"/>
              <a:t>О</a:t>
            </a:r>
            <a:r>
              <a:rPr lang="x-none" sz="2000" b="1" cap="none" dirty="0"/>
              <a:t>В</a:t>
            </a:r>
            <a:r>
              <a:rPr lang="uk-UA" sz="2000" b="1" cap="none" dirty="0"/>
              <a:t>С</a:t>
            </a:r>
            <a:r>
              <a:rPr lang="x-none" sz="2000" b="1" cap="none" dirty="0"/>
              <a:t>Ь</a:t>
            </a:r>
            <a:r>
              <a:rPr lang="uk-UA" sz="2000" b="1" cap="none" dirty="0"/>
              <a:t>К</a:t>
            </a:r>
            <a:r>
              <a:rPr lang="x-none" sz="2000" b="1" cap="none" dirty="0"/>
              <a:t>А ЮЛ</a:t>
            </a:r>
            <a:r>
              <a:rPr lang="uk-UA" sz="2000" b="1" cap="none" dirty="0"/>
              <a:t>І</a:t>
            </a:r>
            <a:r>
              <a:rPr lang="x-none" sz="2000" b="1" cap="none" dirty="0"/>
              <a:t>Я </a:t>
            </a:r>
            <a:r>
              <a:rPr lang="uk-UA" sz="2000" b="1" cap="none" dirty="0"/>
              <a:t>О</a:t>
            </a:r>
            <a:r>
              <a:rPr lang="x-none" sz="2000" b="1" cap="none" dirty="0"/>
              <a:t>Л</a:t>
            </a:r>
            <a:r>
              <a:rPr lang="uk-UA" sz="2000" b="1" cap="none" dirty="0"/>
              <a:t>Е</a:t>
            </a:r>
            <a:r>
              <a:rPr lang="x-none" sz="2000" b="1" cap="none" dirty="0"/>
              <a:t>К</a:t>
            </a:r>
            <a:r>
              <a:rPr lang="uk-UA" sz="2000" b="1" cap="none" dirty="0"/>
              <a:t>С</a:t>
            </a:r>
            <a:r>
              <a:rPr lang="x-none" sz="2000" b="1" cap="none" dirty="0"/>
              <a:t>А</a:t>
            </a:r>
            <a:r>
              <a:rPr lang="uk-UA" sz="2000" b="1" cap="none" dirty="0"/>
              <a:t>Н</a:t>
            </a:r>
            <a:r>
              <a:rPr lang="x-none" sz="2000" b="1" cap="none" dirty="0"/>
              <a:t>Д</a:t>
            </a:r>
            <a:r>
              <a:rPr lang="uk-UA" sz="2000" b="1" cap="none" dirty="0"/>
              <a:t>Р</a:t>
            </a:r>
            <a:r>
              <a:rPr lang="x-none" sz="2000" b="1" cap="none" dirty="0"/>
              <a:t>І</a:t>
            </a:r>
            <a:r>
              <a:rPr lang="uk-UA" sz="2000" b="1" cap="none" dirty="0"/>
              <a:t>В</a:t>
            </a:r>
            <a:r>
              <a:rPr lang="x-none" sz="2000" b="1" cap="none" dirty="0"/>
              <a:t>Н</a:t>
            </a:r>
            <a:r>
              <a:rPr lang="uk-UA" sz="2000" b="1" cap="none" dirty="0"/>
              <a:t>А</a:t>
            </a:r>
            <a:endParaRPr lang="x-none" sz="2000" b="1" cap="none" dirty="0"/>
          </a:p>
          <a:p>
            <a:pPr rtl="0"/>
            <a:r>
              <a:rPr lang="uk-UA" cap="none" dirty="0"/>
              <a:t>Ст</a:t>
            </a:r>
            <a:r>
              <a:rPr lang="x-none" cap="none" dirty="0"/>
              <a:t>у</a:t>
            </a:r>
            <a:r>
              <a:rPr lang="uk-UA" cap="none" dirty="0"/>
              <a:t>д</a:t>
            </a:r>
            <a:r>
              <a:rPr lang="x-none" cap="none" dirty="0"/>
              <a:t>е</a:t>
            </a:r>
            <a:r>
              <a:rPr lang="uk-UA" cap="none" dirty="0"/>
              <a:t>н</a:t>
            </a:r>
            <a:r>
              <a:rPr lang="x-none" cap="none" dirty="0"/>
              <a:t>т</a:t>
            </a:r>
            <a:r>
              <a:rPr lang="uk-UA" cap="none" dirty="0"/>
              <a:t>к</a:t>
            </a:r>
            <a:r>
              <a:rPr lang="x-none" cap="none" dirty="0"/>
              <a:t>а 2 </a:t>
            </a:r>
            <a:r>
              <a:rPr lang="uk-UA" cap="none" dirty="0"/>
              <a:t>к</a:t>
            </a:r>
            <a:r>
              <a:rPr lang="x-none" cap="none" dirty="0"/>
              <a:t>у</a:t>
            </a:r>
            <a:r>
              <a:rPr lang="uk-UA" cap="none" dirty="0"/>
              <a:t>р</a:t>
            </a:r>
            <a:r>
              <a:rPr lang="x-none" cap="none" dirty="0"/>
              <a:t>с</a:t>
            </a:r>
            <a:r>
              <a:rPr lang="uk-UA" cap="none" dirty="0"/>
              <a:t>у</a:t>
            </a:r>
            <a:r>
              <a:rPr lang="x-none" cap="none" dirty="0"/>
              <a:t>, </a:t>
            </a:r>
            <a:r>
              <a:rPr lang="uk-UA" cap="none" dirty="0"/>
              <a:t>В</a:t>
            </a:r>
            <a:r>
              <a:rPr lang="x-none" cap="none" dirty="0"/>
              <a:t>П</a:t>
            </a:r>
            <a:r>
              <a:rPr lang="uk-UA" cap="none" dirty="0"/>
              <a:t>І</a:t>
            </a:r>
            <a:endParaRPr lang="ru-RU" cap="none" dirty="0"/>
          </a:p>
          <a:p>
            <a:r>
              <a:rPr lang="ru-RU" sz="2000" b="1" cap="none" dirty="0"/>
              <a:t>КУШЛИК-</a:t>
            </a:r>
            <a:r>
              <a:rPr lang="x-none" sz="2000" b="1" cap="none" dirty="0"/>
              <a:t>Д</a:t>
            </a:r>
            <a:r>
              <a:rPr lang="ru-RU" sz="2000" b="1" cap="none" dirty="0"/>
              <a:t>ИВУЛЬСЬКА ОЛЬГА ІВАНІВНА</a:t>
            </a:r>
            <a:endParaRPr lang="ru-RU" cap="none" dirty="0"/>
          </a:p>
          <a:p>
            <a:pPr>
              <a:lnSpc>
                <a:spcPct val="120000"/>
              </a:lnSpc>
            </a:pPr>
            <a:r>
              <a:rPr lang="x-none" cap="none" dirty="0"/>
              <a:t>Н</a:t>
            </a:r>
            <a:r>
              <a:rPr lang="uk-UA" cap="none" dirty="0"/>
              <a:t>а</a:t>
            </a:r>
            <a:r>
              <a:rPr lang="x-none" cap="none" dirty="0"/>
              <a:t>у</a:t>
            </a:r>
            <a:r>
              <a:rPr lang="uk-UA" cap="none" dirty="0"/>
              <a:t>к</a:t>
            </a:r>
            <a:r>
              <a:rPr lang="x-none" cap="none" dirty="0"/>
              <a:t>о</a:t>
            </a:r>
            <a:r>
              <a:rPr lang="uk-UA" cap="none" dirty="0"/>
              <a:t>в</a:t>
            </a:r>
            <a:r>
              <a:rPr lang="x-none" cap="none" dirty="0"/>
              <a:t>и</a:t>
            </a:r>
            <a:r>
              <a:rPr lang="uk-UA" cap="none" dirty="0"/>
              <a:t>й</a:t>
            </a:r>
            <a:r>
              <a:rPr lang="x-none" cap="none" dirty="0"/>
              <a:t> </a:t>
            </a:r>
            <a:r>
              <a:rPr lang="uk-UA" cap="none" dirty="0"/>
              <a:t>к</a:t>
            </a:r>
            <a:r>
              <a:rPr lang="x-none" cap="none" dirty="0"/>
              <a:t>е</a:t>
            </a:r>
            <a:r>
              <a:rPr lang="uk-UA" cap="none" dirty="0"/>
              <a:t>р</a:t>
            </a:r>
            <a:r>
              <a:rPr lang="x-none" cap="none" dirty="0"/>
              <a:t>і</a:t>
            </a:r>
            <a:r>
              <a:rPr lang="uk-UA" cap="none" dirty="0"/>
              <a:t>в</a:t>
            </a:r>
            <a:r>
              <a:rPr lang="x-none" cap="none" dirty="0"/>
              <a:t>н</a:t>
            </a:r>
            <a:r>
              <a:rPr lang="uk-UA" cap="none" dirty="0"/>
              <a:t>и</a:t>
            </a:r>
            <a:r>
              <a:rPr lang="x-none" cap="none" dirty="0"/>
              <a:t>к,</a:t>
            </a:r>
            <a:r>
              <a:rPr lang="uk-UA" dirty="0"/>
              <a:t> </a:t>
            </a:r>
            <a:r>
              <a:rPr lang="uk-UA" cap="none" dirty="0"/>
              <a:t>доцент,</a:t>
            </a:r>
          </a:p>
          <a:p>
            <a:pPr>
              <a:lnSpc>
                <a:spcPct val="120000"/>
              </a:lnSpc>
            </a:pPr>
            <a:r>
              <a:rPr lang="uk-UA" cap="none" dirty="0"/>
              <a:t>кандидат фізико-математичних наук</a:t>
            </a:r>
          </a:p>
          <a:p>
            <a:endParaRPr lang="ru-RU" cap="none" dirty="0"/>
          </a:p>
          <a:p>
            <a:pPr rtl="0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775A820-3A4F-4754-AEAD-2B1B45280B10}"/>
              </a:ext>
            </a:extLst>
          </p:cNvPr>
          <p:cNvSpPr txBox="1"/>
          <p:nvPr/>
        </p:nvSpPr>
        <p:spPr>
          <a:xfrm>
            <a:off x="204373" y="748440"/>
            <a:ext cx="607838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+mj-lt"/>
              </a:rPr>
              <a:t>ЗАСТОСУВАННЯ </a:t>
            </a:r>
            <a:r>
              <a:rPr lang="uk-UA" sz="2800" b="1" dirty="0" smtClean="0">
                <a:solidFill>
                  <a:schemeClr val="bg1"/>
                </a:solidFill>
                <a:latin typeface="+mj-lt"/>
              </a:rPr>
              <a:t> ЗОЛОТОГО </a:t>
            </a:r>
            <a:r>
              <a:rPr lang="uk-UA" sz="2800" b="1" dirty="0">
                <a:solidFill>
                  <a:schemeClr val="bg1"/>
                </a:solidFill>
                <a:latin typeface="+mj-lt"/>
              </a:rPr>
              <a:t>ПЕРЕТИНУ </a:t>
            </a:r>
            <a:r>
              <a:rPr lang="uk-UA" sz="2800" b="1" dirty="0" smtClean="0">
                <a:solidFill>
                  <a:schemeClr val="bg1"/>
                </a:solidFill>
                <a:latin typeface="+mj-lt"/>
              </a:rPr>
              <a:t> ТА </a:t>
            </a:r>
            <a:r>
              <a:rPr lang="uk-UA" sz="2800" b="1" dirty="0">
                <a:solidFill>
                  <a:schemeClr val="bg1"/>
                </a:solidFill>
                <a:latin typeface="+mj-lt"/>
              </a:rPr>
              <a:t>ЧИСЕЛ ФІБОНАЧЧІ </a:t>
            </a:r>
            <a:r>
              <a:rPr lang="uk-UA" sz="2800" b="1" dirty="0" smtClean="0">
                <a:solidFill>
                  <a:schemeClr val="bg1"/>
                </a:solidFill>
                <a:latin typeface="+mj-lt"/>
              </a:rPr>
              <a:t> В </a:t>
            </a:r>
            <a:r>
              <a:rPr lang="uk-UA" sz="2800" b="1" dirty="0">
                <a:solidFill>
                  <a:schemeClr val="bg1"/>
                </a:solidFill>
                <a:latin typeface="+mj-lt"/>
              </a:rPr>
              <a:t>ДРУКОВАНИХ </a:t>
            </a:r>
            <a:r>
              <a:rPr lang="uk-UA" sz="2800" b="1" dirty="0" smtClean="0">
                <a:solidFill>
                  <a:schemeClr val="bg1"/>
                </a:solidFill>
                <a:latin typeface="+mj-lt"/>
              </a:rPr>
              <a:t> ТА  ЕЛЕКТРОННИХ  ВИДАННЯХ</a:t>
            </a:r>
            <a:endParaRPr lang="uk-UA" sz="28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uk-UA" dirty="0"/>
          </a:p>
        </p:txBody>
      </p:sp>
      <p:pic>
        <p:nvPicPr>
          <p:cNvPr id="23" name="Місце для зображення 22">
            <a:extLst>
              <a:ext uri="{FF2B5EF4-FFF2-40B4-BE49-F238E27FC236}">
                <a16:creationId xmlns="" xmlns:a16="http://schemas.microsoft.com/office/drawing/2014/main" id="{5B668275-F0AC-4760-8107-D1E5D26C7B1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5" b="11632"/>
          <a:stretch/>
        </p:blipFill>
        <p:spPr>
          <a:xfrm>
            <a:off x="4930163" y="-19457"/>
            <a:ext cx="7261837" cy="6877457"/>
          </a:xfrm>
        </p:spPr>
      </p:pic>
    </p:spTree>
    <p:extLst>
      <p:ext uri="{BB962C8B-B14F-4D97-AF65-F5344CB8AC3E}">
        <p14:creationId xmlns:p14="http://schemas.microsoft.com/office/powerpoint/2010/main" val="156411090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авнобедренный треугольник 12">
            <a:extLst>
              <a:ext uri="{FF2B5EF4-FFF2-40B4-BE49-F238E27FC236}">
                <a16:creationId xmlns="" xmlns:a16="http://schemas.microsoft.com/office/drawing/2014/main" id="{0CAB5E23-8C2C-4FE6-933F-69199EBD4985}"/>
              </a:ext>
            </a:extLst>
          </p:cNvPr>
          <p:cNvSpPr/>
          <p:nvPr/>
        </p:nvSpPr>
        <p:spPr>
          <a:xfrm rot="10800000">
            <a:off x="5078437" y="681826"/>
            <a:ext cx="6794694" cy="549434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036E9E9-983D-4ECC-9E76-3A3D21D1CA96}"/>
              </a:ext>
            </a:extLst>
          </p:cNvPr>
          <p:cNvSpPr/>
          <p:nvPr/>
        </p:nvSpPr>
        <p:spPr>
          <a:xfrm>
            <a:off x="6096000" y="1020804"/>
            <a:ext cx="49752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2400" dirty="0"/>
              <a:t>П</a:t>
            </a:r>
            <a:r>
              <a:rPr lang="uk-UA" sz="2400" dirty="0"/>
              <a:t>р</a:t>
            </a:r>
            <a:r>
              <a:rPr lang="x-none" sz="2400" dirty="0"/>
              <a:t>и</a:t>
            </a:r>
            <a:r>
              <a:rPr lang="uk-UA" sz="2400" dirty="0"/>
              <a:t>к</a:t>
            </a:r>
            <a:r>
              <a:rPr lang="x-none" sz="2400" dirty="0"/>
              <a:t>л</a:t>
            </a:r>
            <a:r>
              <a:rPr lang="uk-UA" sz="2400" dirty="0"/>
              <a:t>а</a:t>
            </a:r>
            <a:r>
              <a:rPr lang="x-none" sz="2400" dirty="0"/>
              <a:t>д </a:t>
            </a:r>
            <a:r>
              <a:rPr lang="uk-UA" sz="2400" dirty="0"/>
              <a:t>з</a:t>
            </a:r>
            <a:r>
              <a:rPr lang="x-none" sz="2400" dirty="0"/>
              <a:t>о</a:t>
            </a:r>
            <a:r>
              <a:rPr lang="uk-UA" sz="2400" dirty="0"/>
              <a:t>л</a:t>
            </a:r>
            <a:r>
              <a:rPr lang="x-none" sz="2400" dirty="0"/>
              <a:t>о</a:t>
            </a:r>
            <a:r>
              <a:rPr lang="uk-UA" sz="2400" dirty="0"/>
              <a:t>т</a:t>
            </a:r>
            <a:r>
              <a:rPr lang="x-none" sz="2400" dirty="0"/>
              <a:t>о</a:t>
            </a:r>
            <a:r>
              <a:rPr lang="uk-UA" sz="2400" dirty="0"/>
              <a:t>г</a:t>
            </a:r>
            <a:r>
              <a:rPr lang="x-none" sz="2400" dirty="0"/>
              <a:t>о </a:t>
            </a:r>
            <a:r>
              <a:rPr lang="uk-UA" sz="2400" dirty="0"/>
              <a:t>п</a:t>
            </a:r>
            <a:r>
              <a:rPr lang="x-none" sz="2400" dirty="0"/>
              <a:t>е</a:t>
            </a:r>
            <a:r>
              <a:rPr lang="uk-UA" sz="2400" dirty="0"/>
              <a:t>р</a:t>
            </a:r>
            <a:r>
              <a:rPr lang="x-none" sz="2400" dirty="0"/>
              <a:t>е</a:t>
            </a:r>
            <a:r>
              <a:rPr lang="uk-UA" sz="2400" dirty="0"/>
              <a:t>т</a:t>
            </a:r>
            <a:r>
              <a:rPr lang="x-none" sz="2400" dirty="0"/>
              <a:t>и</a:t>
            </a:r>
            <a:r>
              <a:rPr lang="uk-UA" sz="2400" dirty="0"/>
              <a:t>н</a:t>
            </a:r>
            <a:r>
              <a:rPr lang="x-none" sz="2400"/>
              <a:t>у </a:t>
            </a:r>
            <a:r>
              <a:rPr lang="uk-UA" sz="2400" dirty="0" smtClean="0"/>
              <a:t>для</a:t>
            </a:r>
            <a:r>
              <a:rPr lang="ru-RU" sz="2400" dirty="0"/>
              <a:t> </a:t>
            </a:r>
            <a:r>
              <a:rPr lang="ru-RU" sz="2400" dirty="0" err="1" smtClean="0"/>
              <a:t>палітурки</a:t>
            </a:r>
            <a:r>
              <a:rPr lang="ru-RU" sz="2400" dirty="0" smtClean="0"/>
              <a:t> роман</a:t>
            </a:r>
            <a:r>
              <a:rPr lang="uk-UA" sz="2400" dirty="0" smtClean="0"/>
              <a:t>у</a:t>
            </a:r>
            <a:r>
              <a:rPr lang="ru-RU" sz="2400" dirty="0"/>
              <a:t> </a:t>
            </a:r>
            <a:r>
              <a:rPr lang="ru-RU" sz="2400" b="1" dirty="0"/>
              <a:t> «Над </a:t>
            </a:r>
            <a:r>
              <a:rPr lang="ru-RU" sz="2400" b="1" dirty="0" err="1"/>
              <a:t>прірвою</a:t>
            </a:r>
            <a:r>
              <a:rPr lang="ru-RU" sz="2400" b="1" dirty="0"/>
              <a:t> у </a:t>
            </a:r>
            <a:r>
              <a:rPr lang="ru-RU" sz="2400" b="1" dirty="0" err="1"/>
              <a:t>житі</a:t>
            </a:r>
            <a:r>
              <a:rPr lang="ru-RU" sz="2400" b="1" dirty="0"/>
              <a:t>»,</a:t>
            </a:r>
            <a:r>
              <a:rPr lang="x-none" sz="2400" b="1" dirty="0"/>
              <a:t> </a:t>
            </a:r>
            <a:r>
              <a:rPr lang="ru-RU" sz="2400" dirty="0"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Джерома</a:t>
            </a:r>
            <a:r>
              <a:rPr lang="x-none" sz="2400" dirty="0"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400" dirty="0" err="1"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Селінджера</a:t>
            </a:r>
            <a:r>
              <a:rPr lang="ru-RU" sz="2400" dirty="0"/>
              <a:t>. </a:t>
            </a:r>
            <a:r>
              <a:rPr lang="x-none" sz="2400" b="1" dirty="0"/>
              <a:t> </a:t>
            </a:r>
            <a:r>
              <a:rPr lang="x-none" sz="2400" dirty="0"/>
              <a:t>(</a:t>
            </a:r>
            <a:r>
              <a:rPr lang="uk-UA" sz="2400" dirty="0"/>
              <a:t>р</a:t>
            </a:r>
            <a:r>
              <a:rPr lang="x-none" sz="2400" dirty="0"/>
              <a:t>и</a:t>
            </a:r>
            <a:r>
              <a:rPr lang="uk-UA" sz="2400" dirty="0"/>
              <a:t>с</a:t>
            </a:r>
            <a:r>
              <a:rPr lang="x-none" sz="2400" dirty="0"/>
              <a:t>. 8).</a:t>
            </a:r>
            <a:endParaRPr lang="uk-UA" sz="2400" dirty="0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="" xmlns:a16="http://schemas.microsoft.com/office/drawing/2014/main" id="{8A42E853-B044-4B31-B42F-63BC2FE3FFD4}"/>
              </a:ext>
            </a:extLst>
          </p:cNvPr>
          <p:cNvSpPr/>
          <p:nvPr/>
        </p:nvSpPr>
        <p:spPr>
          <a:xfrm>
            <a:off x="8900226" y="4476789"/>
            <a:ext cx="3315220" cy="2381210"/>
          </a:xfrm>
          <a:prstGeom prst="triangle">
            <a:avLst>
              <a:gd name="adj" fmla="val 51034"/>
            </a:avLst>
          </a:prstGeom>
          <a:pattFill prst="lg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="" xmlns:a16="http://schemas.microsoft.com/office/drawing/2014/main" id="{EB9C24D6-A4C6-49A5-817A-CF805126D42E}"/>
              </a:ext>
            </a:extLst>
          </p:cNvPr>
          <p:cNvSpPr/>
          <p:nvPr/>
        </p:nvSpPr>
        <p:spPr>
          <a:xfrm>
            <a:off x="4876802" y="4476790"/>
            <a:ext cx="2944771" cy="238120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59A3A20D-8805-4A63-BE23-F8B4A15105F5}"/>
              </a:ext>
            </a:extLst>
          </p:cNvPr>
          <p:cNvSpPr/>
          <p:nvPr/>
        </p:nvSpPr>
        <p:spPr>
          <a:xfrm>
            <a:off x="0" y="0"/>
            <a:ext cx="3530991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/>
              <a:t>Р</a:t>
            </a:r>
            <a:r>
              <a:rPr lang="uk-UA"/>
              <a:t>и</a:t>
            </a:r>
            <a:r>
              <a:rPr lang="x-none"/>
              <a:t>с. 1.</a:t>
            </a:r>
            <a:r>
              <a:rPr lang="ru-RU"/>
              <a:t> Палітурка із </a:t>
            </a:r>
            <a:r>
              <a:rPr lang="x-none"/>
              <a:t>з</a:t>
            </a:r>
            <a:r>
              <a:rPr lang="ru-RU"/>
              <a:t>олотим співвідношення</a:t>
            </a:r>
            <a:r>
              <a:rPr lang="uk-UA"/>
              <a:t>м</a:t>
            </a:r>
            <a:endParaRPr lang="uk-UA" dirty="0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E62B16D2-24AB-4F0F-B4A7-0FC2944914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2" y="110978"/>
            <a:ext cx="3671668" cy="5761517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40373A5B-F801-43D2-AE88-B8745661C978}"/>
              </a:ext>
            </a:extLst>
          </p:cNvPr>
          <p:cNvSpPr/>
          <p:nvPr/>
        </p:nvSpPr>
        <p:spPr>
          <a:xfrm>
            <a:off x="324586" y="6090829"/>
            <a:ext cx="4764446" cy="369332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x-none" dirty="0"/>
              <a:t>Р</a:t>
            </a:r>
            <a:r>
              <a:rPr lang="uk-UA" dirty="0"/>
              <a:t>и</a:t>
            </a:r>
            <a:r>
              <a:rPr lang="x-none" dirty="0"/>
              <a:t>с. 8.</a:t>
            </a:r>
            <a:r>
              <a:rPr lang="ru-RU" dirty="0"/>
              <a:t> </a:t>
            </a:r>
            <a:r>
              <a:rPr lang="x-none" dirty="0"/>
              <a:t>О</a:t>
            </a:r>
            <a:r>
              <a:rPr lang="uk-UA" dirty="0"/>
              <a:t>б</a:t>
            </a:r>
            <a:r>
              <a:rPr lang="x-none" dirty="0"/>
              <a:t>к</a:t>
            </a:r>
            <a:r>
              <a:rPr lang="uk-UA" dirty="0"/>
              <a:t>л</a:t>
            </a:r>
            <a:r>
              <a:rPr lang="x-none" dirty="0"/>
              <a:t>а</a:t>
            </a:r>
            <a:r>
              <a:rPr lang="uk-UA" dirty="0"/>
              <a:t>д</a:t>
            </a:r>
            <a:r>
              <a:rPr lang="x-none" dirty="0"/>
              <a:t>и</a:t>
            </a:r>
            <a:r>
              <a:rPr lang="uk-UA" dirty="0"/>
              <a:t>н</a:t>
            </a:r>
            <a:r>
              <a:rPr lang="x-none" dirty="0"/>
              <a:t>к</a:t>
            </a:r>
            <a:r>
              <a:rPr lang="uk-UA" dirty="0"/>
              <a:t>а</a:t>
            </a:r>
            <a:r>
              <a:rPr lang="ru-RU" dirty="0"/>
              <a:t> із </a:t>
            </a:r>
            <a:r>
              <a:rPr lang="x-none" dirty="0"/>
              <a:t>з</a:t>
            </a:r>
            <a:r>
              <a:rPr lang="ru-RU" dirty="0" err="1"/>
              <a:t>олотим</a:t>
            </a:r>
            <a:r>
              <a:rPr lang="ru-RU" dirty="0"/>
              <a:t> </a:t>
            </a:r>
            <a:r>
              <a:rPr lang="ru-RU" dirty="0" err="1"/>
              <a:t>співвідношення</a:t>
            </a:r>
            <a:r>
              <a:rPr lang="uk-UA" dirty="0"/>
              <a:t>м</a:t>
            </a:r>
          </a:p>
        </p:txBody>
      </p:sp>
    </p:spTree>
    <p:extLst>
      <p:ext uri="{BB962C8B-B14F-4D97-AF65-F5344CB8AC3E}">
        <p14:creationId xmlns:p14="http://schemas.microsoft.com/office/powerpoint/2010/main" val="1176535460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744E0BF-669E-455E-B5FD-32F224A30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132" y="439057"/>
            <a:ext cx="8522208" cy="1858617"/>
          </a:xfrm>
        </p:spPr>
        <p:txBody>
          <a:bodyPr>
            <a:normAutofit/>
          </a:bodyPr>
          <a:lstStyle/>
          <a:p>
            <a:pPr algn="ctr"/>
            <a:r>
              <a:rPr lang="x-none" sz="4000" b="1" dirty="0">
                <a:solidFill>
                  <a:schemeClr val="tx1"/>
                </a:solidFill>
              </a:rPr>
              <a:t>3. </a:t>
            </a:r>
            <a:r>
              <a:rPr lang="x-none" sz="4000" b="1" dirty="0" err="1">
                <a:solidFill>
                  <a:schemeClr val="tx1"/>
                </a:solidFill>
              </a:rPr>
              <a:t>Зо</a:t>
            </a:r>
            <a:r>
              <a:rPr lang="uk-UA" sz="4000" b="1" dirty="0">
                <a:solidFill>
                  <a:schemeClr val="tx1"/>
                </a:solidFill>
              </a:rPr>
              <a:t>л</a:t>
            </a:r>
            <a:r>
              <a:rPr lang="x-none" sz="4000" b="1" dirty="0">
                <a:solidFill>
                  <a:schemeClr val="tx1"/>
                </a:solidFill>
              </a:rPr>
              <a:t>о</a:t>
            </a:r>
            <a:r>
              <a:rPr lang="uk-UA" sz="4000" b="1" dirty="0">
                <a:solidFill>
                  <a:schemeClr val="tx1"/>
                </a:solidFill>
              </a:rPr>
              <a:t>ти</a:t>
            </a:r>
            <a:r>
              <a:rPr lang="x-none" sz="4000" b="1" dirty="0">
                <a:solidFill>
                  <a:schemeClr val="tx1"/>
                </a:solidFill>
              </a:rPr>
              <a:t>й </a:t>
            </a:r>
            <a:r>
              <a:rPr lang="uk-UA" sz="4000" b="1" dirty="0">
                <a:solidFill>
                  <a:schemeClr val="tx1"/>
                </a:solidFill>
              </a:rPr>
              <a:t>п</a:t>
            </a:r>
            <a:r>
              <a:rPr lang="x-none" sz="4000" b="1" dirty="0">
                <a:solidFill>
                  <a:schemeClr val="tx1"/>
                </a:solidFill>
              </a:rPr>
              <a:t>е</a:t>
            </a:r>
            <a:r>
              <a:rPr lang="uk-UA" sz="4000" b="1" dirty="0">
                <a:solidFill>
                  <a:schemeClr val="tx1"/>
                </a:solidFill>
              </a:rPr>
              <a:t>р</a:t>
            </a:r>
            <a:r>
              <a:rPr lang="x-none" sz="4000" b="1" dirty="0">
                <a:solidFill>
                  <a:schemeClr val="tx1"/>
                </a:solidFill>
              </a:rPr>
              <a:t>е</a:t>
            </a:r>
            <a:r>
              <a:rPr lang="uk-UA" sz="4000" b="1" dirty="0">
                <a:solidFill>
                  <a:schemeClr val="tx1"/>
                </a:solidFill>
              </a:rPr>
              <a:t>т</a:t>
            </a:r>
            <a:r>
              <a:rPr lang="x-none" sz="4000" b="1" dirty="0">
                <a:solidFill>
                  <a:schemeClr val="tx1"/>
                </a:solidFill>
              </a:rPr>
              <a:t>и</a:t>
            </a:r>
            <a:r>
              <a:rPr lang="uk-UA" sz="4000" b="1" dirty="0">
                <a:solidFill>
                  <a:schemeClr val="tx1"/>
                </a:solidFill>
              </a:rPr>
              <a:t>н</a:t>
            </a:r>
            <a:r>
              <a:rPr lang="x-none" sz="4000" b="1" dirty="0">
                <a:solidFill>
                  <a:schemeClr val="tx1"/>
                </a:solidFill>
              </a:rPr>
              <a:t> </a:t>
            </a:r>
            <a:r>
              <a:rPr lang="uk-UA" sz="4000" b="1" dirty="0">
                <a:solidFill>
                  <a:schemeClr val="tx1"/>
                </a:solidFill>
              </a:rPr>
              <a:t>в</a:t>
            </a:r>
            <a:r>
              <a:rPr lang="x-none" sz="4000" b="1" dirty="0">
                <a:solidFill>
                  <a:schemeClr val="tx1"/>
                </a:solidFill>
              </a:rPr>
              <a:t> </a:t>
            </a:r>
            <a:r>
              <a:rPr lang="uk-UA" sz="4000" b="1" dirty="0">
                <a:solidFill>
                  <a:schemeClr val="tx1"/>
                </a:solidFill>
              </a:rPr>
              <a:t>е</a:t>
            </a:r>
            <a:r>
              <a:rPr lang="x-none" sz="4000" b="1" dirty="0">
                <a:solidFill>
                  <a:schemeClr val="tx1"/>
                </a:solidFill>
              </a:rPr>
              <a:t>л</a:t>
            </a:r>
            <a:r>
              <a:rPr lang="uk-UA" sz="4000" b="1" dirty="0">
                <a:solidFill>
                  <a:schemeClr val="tx1"/>
                </a:solidFill>
              </a:rPr>
              <a:t>е</a:t>
            </a:r>
            <a:r>
              <a:rPr lang="x-none" sz="4000" b="1" dirty="0">
                <a:solidFill>
                  <a:schemeClr val="tx1"/>
                </a:solidFill>
              </a:rPr>
              <a:t>к</a:t>
            </a:r>
            <a:r>
              <a:rPr lang="uk-UA" sz="4000" b="1" dirty="0">
                <a:solidFill>
                  <a:schemeClr val="tx1"/>
                </a:solidFill>
              </a:rPr>
              <a:t>т</a:t>
            </a:r>
            <a:r>
              <a:rPr lang="x-none" sz="4000" b="1" dirty="0">
                <a:solidFill>
                  <a:schemeClr val="tx1"/>
                </a:solidFill>
              </a:rPr>
              <a:t>р</a:t>
            </a:r>
            <a:r>
              <a:rPr lang="uk-UA" sz="4000" b="1" dirty="0">
                <a:solidFill>
                  <a:schemeClr val="tx1"/>
                </a:solidFill>
              </a:rPr>
              <a:t>о</a:t>
            </a:r>
            <a:r>
              <a:rPr lang="x-none" sz="4000" b="1" dirty="0">
                <a:solidFill>
                  <a:schemeClr val="tx1"/>
                </a:solidFill>
              </a:rPr>
              <a:t>н</a:t>
            </a:r>
            <a:r>
              <a:rPr lang="uk-UA" sz="4000" b="1" dirty="0">
                <a:solidFill>
                  <a:schemeClr val="tx1"/>
                </a:solidFill>
              </a:rPr>
              <a:t>н</a:t>
            </a:r>
            <a:r>
              <a:rPr lang="x-none" sz="4000" b="1" dirty="0">
                <a:solidFill>
                  <a:schemeClr val="tx1"/>
                </a:solidFill>
              </a:rPr>
              <a:t>и</a:t>
            </a:r>
            <a:r>
              <a:rPr lang="uk-UA" sz="4000" b="1" dirty="0">
                <a:solidFill>
                  <a:schemeClr val="tx1"/>
                </a:solidFill>
              </a:rPr>
              <a:t>х</a:t>
            </a:r>
            <a:r>
              <a:rPr lang="x-none" sz="4000" b="1" dirty="0">
                <a:solidFill>
                  <a:schemeClr val="tx1"/>
                </a:solidFill>
              </a:rPr>
              <a:t> </a:t>
            </a:r>
            <a:r>
              <a:rPr lang="uk-UA" sz="4000" b="1" dirty="0">
                <a:solidFill>
                  <a:schemeClr val="tx1"/>
                </a:solidFill>
              </a:rPr>
              <a:t>в</a:t>
            </a:r>
            <a:r>
              <a:rPr lang="x-none" sz="4000" b="1" dirty="0">
                <a:solidFill>
                  <a:schemeClr val="tx1"/>
                </a:solidFill>
              </a:rPr>
              <a:t>и</a:t>
            </a:r>
            <a:r>
              <a:rPr lang="uk-UA" sz="4000" b="1" dirty="0">
                <a:solidFill>
                  <a:schemeClr val="tx1"/>
                </a:solidFill>
              </a:rPr>
              <a:t>д</a:t>
            </a:r>
            <a:r>
              <a:rPr lang="x-none" sz="4000" b="1" dirty="0">
                <a:solidFill>
                  <a:schemeClr val="tx1"/>
                </a:solidFill>
              </a:rPr>
              <a:t>а</a:t>
            </a:r>
            <a:r>
              <a:rPr lang="uk-UA" sz="4000" b="1" dirty="0">
                <a:solidFill>
                  <a:schemeClr val="tx1"/>
                </a:solidFill>
              </a:rPr>
              <a:t>н</a:t>
            </a:r>
            <a:r>
              <a:rPr lang="x-none" sz="4000" b="1" dirty="0">
                <a:solidFill>
                  <a:schemeClr val="tx1"/>
                </a:solidFill>
              </a:rPr>
              <a:t>н</a:t>
            </a:r>
            <a:r>
              <a:rPr lang="uk-UA" sz="4000" b="1" dirty="0">
                <a:solidFill>
                  <a:schemeClr val="tx1"/>
                </a:solidFill>
              </a:rPr>
              <a:t>я</a:t>
            </a:r>
            <a:r>
              <a:rPr lang="x-none" sz="4000" b="1" dirty="0">
                <a:solidFill>
                  <a:schemeClr val="tx1"/>
                </a:solidFill>
              </a:rPr>
              <a:t>х</a:t>
            </a:r>
            <a:r>
              <a:rPr lang="x-none" dirty="0">
                <a:solidFill>
                  <a:schemeClr val="tx1"/>
                </a:solidFill>
              </a:rPr>
              <a:t/>
            </a:r>
            <a:br>
              <a:rPr lang="x-none" dirty="0">
                <a:solidFill>
                  <a:schemeClr val="tx1"/>
                </a:solidFill>
              </a:rPr>
            </a:b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16A18A0-0E10-4D39-B9F3-9DFF664EB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3655" y="2029823"/>
            <a:ext cx="5248845" cy="42306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dirty="0">
                <a:solidFill>
                  <a:schemeClr val="tx1"/>
                </a:solidFill>
                <a:latin typeface="+mn-lt"/>
              </a:rPr>
              <a:t>Золотий перетин використовують на етапі проектування макета з метою ефективного розміщення елементів, призначених для користувача інтерфейсу. </a:t>
            </a:r>
            <a:r>
              <a:rPr lang="uk-UA" sz="2800" dirty="0" smtClean="0">
                <a:solidFill>
                  <a:schemeClr val="tx1"/>
                </a:solidFill>
                <a:latin typeface="+mn-lt"/>
              </a:rPr>
              <a:t>В</a:t>
            </a:r>
            <a:r>
              <a:rPr lang="x-none" sz="2800" smtClean="0">
                <a:solidFill>
                  <a:schemeClr val="tx1"/>
                </a:solidFill>
                <a:latin typeface="+mn-lt"/>
              </a:rPr>
              <a:t>икористання </a:t>
            </a:r>
            <a:r>
              <a:rPr lang="x-none" sz="2800" dirty="0">
                <a:solidFill>
                  <a:schemeClr val="tx1"/>
                </a:solidFill>
                <a:latin typeface="+mn-lt"/>
              </a:rPr>
              <a:t>золотого </a:t>
            </a:r>
            <a:r>
              <a:rPr lang="x-none" sz="2800" err="1">
                <a:solidFill>
                  <a:schemeClr val="tx1"/>
                </a:solidFill>
                <a:latin typeface="+mn-lt"/>
              </a:rPr>
              <a:t>перетину</a:t>
            </a:r>
            <a:r>
              <a:rPr lang="x-none" sz="2800">
                <a:solidFill>
                  <a:schemeClr val="tx1"/>
                </a:solidFill>
                <a:latin typeface="+mn-lt"/>
              </a:rPr>
              <a:t> </a:t>
            </a:r>
            <a:r>
              <a:rPr lang="x-none" sz="2800" smtClean="0">
                <a:solidFill>
                  <a:schemeClr val="tx1"/>
                </a:solidFill>
                <a:latin typeface="+mn-lt"/>
              </a:rPr>
              <a:t>наведен</a:t>
            </a:r>
            <a:r>
              <a:rPr lang="uk-UA" sz="2800" dirty="0" smtClean="0">
                <a:solidFill>
                  <a:schemeClr val="tx1"/>
                </a:solidFill>
                <a:latin typeface="+mn-lt"/>
              </a:rPr>
              <a:t>о</a:t>
            </a:r>
            <a:r>
              <a:rPr lang="x-none" sz="280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x-none" sz="2800" dirty="0">
                <a:solidFill>
                  <a:schemeClr val="tx1"/>
                </a:solidFill>
                <a:latin typeface="+mn-lt"/>
              </a:rPr>
              <a:t>на </a:t>
            </a:r>
            <a:r>
              <a:rPr lang="x-none" sz="2800" dirty="0" err="1">
                <a:solidFill>
                  <a:schemeClr val="tx1"/>
                </a:solidFill>
                <a:latin typeface="+mn-lt"/>
              </a:rPr>
              <a:t>емблемі</a:t>
            </a:r>
            <a:r>
              <a:rPr lang="x-none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x-none" sz="2800" dirty="0" err="1">
                <a:solidFill>
                  <a:schemeClr val="tx1"/>
                </a:solidFill>
                <a:latin typeface="+mn-lt"/>
              </a:rPr>
              <a:t>соціальної</a:t>
            </a:r>
            <a:r>
              <a:rPr lang="x-none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x-none" sz="2800" dirty="0" err="1">
                <a:solidFill>
                  <a:schemeClr val="tx1"/>
                </a:solidFill>
                <a:latin typeface="+mn-lt"/>
              </a:rPr>
              <a:t>мережі</a:t>
            </a:r>
            <a:r>
              <a:rPr lang="x-none" sz="2800" dirty="0">
                <a:solidFill>
                  <a:schemeClr val="tx1"/>
                </a:solidFill>
                <a:latin typeface="+mn-lt"/>
              </a:rPr>
              <a:t> «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Twitter</a:t>
            </a:r>
            <a:r>
              <a:rPr lang="x-none" sz="2800" dirty="0">
                <a:solidFill>
                  <a:schemeClr val="tx1"/>
                </a:solidFill>
                <a:latin typeface="+mn-lt"/>
              </a:rPr>
              <a:t>» (</a:t>
            </a:r>
            <a:r>
              <a:rPr lang="uk-UA" sz="2800" dirty="0">
                <a:solidFill>
                  <a:schemeClr val="tx1"/>
                </a:solidFill>
                <a:latin typeface="+mn-lt"/>
              </a:rPr>
              <a:t>р</a:t>
            </a:r>
            <a:r>
              <a:rPr lang="x-none" sz="2800" dirty="0">
                <a:solidFill>
                  <a:schemeClr val="tx1"/>
                </a:solidFill>
                <a:latin typeface="+mn-lt"/>
              </a:rPr>
              <a:t>и</a:t>
            </a:r>
            <a:r>
              <a:rPr lang="uk-UA" sz="2800" dirty="0">
                <a:solidFill>
                  <a:schemeClr val="tx1"/>
                </a:solidFill>
                <a:latin typeface="+mn-lt"/>
              </a:rPr>
              <a:t>с</a:t>
            </a:r>
            <a:r>
              <a:rPr lang="x-none" sz="2800" dirty="0">
                <a:solidFill>
                  <a:schemeClr val="tx1"/>
                </a:solidFill>
                <a:latin typeface="+mn-lt"/>
              </a:rPr>
              <a:t>. 9)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.</a:t>
            </a:r>
            <a:endParaRPr lang="uk-UA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F1E5CA0E-F011-43F7-8345-2CC23D3DED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" t="5776" r="5643" b="5622"/>
          <a:stretch/>
        </p:blipFill>
        <p:spPr>
          <a:xfrm>
            <a:off x="140660" y="2029823"/>
            <a:ext cx="4864155" cy="302075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521A5C8F-E9A7-4080-8A26-39FBC37CF6A5}"/>
              </a:ext>
            </a:extLst>
          </p:cNvPr>
          <p:cNvSpPr/>
          <p:nvPr/>
        </p:nvSpPr>
        <p:spPr>
          <a:xfrm>
            <a:off x="587190" y="5410759"/>
            <a:ext cx="2579424" cy="369332"/>
          </a:xfrm>
          <a:prstGeom prst="rect">
            <a:avLst/>
          </a:prstGeom>
          <a:solidFill>
            <a:schemeClr val="tx1">
              <a:alpha val="63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x-none" dirty="0">
                <a:solidFill>
                  <a:schemeClr val="bg1"/>
                </a:solidFill>
              </a:rPr>
              <a:t>Р</a:t>
            </a:r>
            <a:r>
              <a:rPr lang="uk-UA" dirty="0">
                <a:solidFill>
                  <a:schemeClr val="bg1"/>
                </a:solidFill>
              </a:rPr>
              <a:t>и</a:t>
            </a:r>
            <a:r>
              <a:rPr lang="x-none" dirty="0">
                <a:solidFill>
                  <a:schemeClr val="bg1"/>
                </a:solidFill>
              </a:rPr>
              <a:t>с. 9.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x-none" dirty="0">
                <a:solidFill>
                  <a:schemeClr val="bg1"/>
                </a:solidFill>
              </a:rPr>
              <a:t>Е</a:t>
            </a:r>
            <a:r>
              <a:rPr lang="uk-UA" dirty="0">
                <a:solidFill>
                  <a:schemeClr val="bg1"/>
                </a:solidFill>
              </a:rPr>
              <a:t>м</a:t>
            </a:r>
            <a:r>
              <a:rPr lang="x-none" dirty="0">
                <a:solidFill>
                  <a:schemeClr val="bg1"/>
                </a:solidFill>
              </a:rPr>
              <a:t>б</a:t>
            </a:r>
            <a:r>
              <a:rPr lang="uk-UA" dirty="0">
                <a:solidFill>
                  <a:schemeClr val="bg1"/>
                </a:solidFill>
              </a:rPr>
              <a:t>л</a:t>
            </a:r>
            <a:r>
              <a:rPr lang="x-none" dirty="0">
                <a:solidFill>
                  <a:schemeClr val="bg1"/>
                </a:solidFill>
              </a:rPr>
              <a:t>е</a:t>
            </a:r>
            <a:r>
              <a:rPr lang="uk-UA" dirty="0">
                <a:solidFill>
                  <a:schemeClr val="bg1"/>
                </a:solidFill>
              </a:rPr>
              <a:t>м</a:t>
            </a:r>
            <a:r>
              <a:rPr lang="x-none" dirty="0">
                <a:solidFill>
                  <a:schemeClr val="bg1"/>
                </a:solidFill>
              </a:rPr>
              <a:t>а «</a:t>
            </a:r>
            <a:r>
              <a:rPr lang="en-US" dirty="0">
                <a:solidFill>
                  <a:schemeClr val="bg1"/>
                </a:solidFill>
              </a:rPr>
              <a:t>Twitter</a:t>
            </a:r>
            <a:r>
              <a:rPr lang="x-none" dirty="0">
                <a:solidFill>
                  <a:schemeClr val="bg1"/>
                </a:solidFill>
              </a:rPr>
              <a:t>»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5958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ECB2B05-0BEC-4E7D-9A6B-B3B3F3487003}"/>
              </a:ext>
            </a:extLst>
          </p:cNvPr>
          <p:cNvSpPr/>
          <p:nvPr/>
        </p:nvSpPr>
        <p:spPr>
          <a:xfrm>
            <a:off x="869244" y="1536174"/>
            <a:ext cx="47616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Макет </a:t>
            </a:r>
            <a:r>
              <a:rPr lang="ru-RU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складено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шести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золотих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прямокутників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ea typeface="Calibri" panose="020F0502020204030204" pitchFamily="34" charset="0"/>
                <a:cs typeface="Times New Roman" panose="02020603050405020304" pitchFamily="18" charset="0"/>
              </a:rPr>
              <a:t>Прямокутники мають розміри 299 х 185 пікселів (сторони утворюють золотий перетин, тобто 299/185=1,616). Велика кількість вільного простору, що оточує золотий прямокутник, створює спокійну і просту атмосферу, в якій кожен блок досягає своєї мети</a:t>
            </a:r>
            <a:r>
              <a:rPr lang="x-none" sz="2400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uk-UA" sz="2400" dirty="0"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x-none" sz="2400" dirty="0"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uk-UA" sz="2400" dirty="0"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x-none" sz="2400" dirty="0">
                <a:ea typeface="Calibri" panose="020F0502020204030204" pitchFamily="34" charset="0"/>
                <a:cs typeface="Times New Roman" panose="02020603050405020304" pitchFamily="18" charset="0"/>
              </a:rPr>
              <a:t>. 10)</a:t>
            </a:r>
            <a:r>
              <a:rPr lang="uk-UA" sz="2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C622772-60AF-48A0-A702-EC7DEEED9F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-1544" r="1544"/>
          <a:stretch/>
        </p:blipFill>
        <p:spPr>
          <a:xfrm>
            <a:off x="6096000" y="875330"/>
            <a:ext cx="5720516" cy="485769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65DE540-EECE-46AF-93EE-60A2EF9269A9}"/>
              </a:ext>
            </a:extLst>
          </p:cNvPr>
          <p:cNvSpPr/>
          <p:nvPr/>
        </p:nvSpPr>
        <p:spPr>
          <a:xfrm>
            <a:off x="6255261" y="5880296"/>
            <a:ext cx="5720516" cy="646331"/>
          </a:xfrm>
          <a:prstGeom prst="rect">
            <a:avLst/>
          </a:prstGeom>
          <a:solidFill>
            <a:schemeClr val="tx1">
              <a:alpha val="5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</a:t>
            </a:r>
            <a:r>
              <a:rPr lang="x-none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x-none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10. Приклад макета сайту з </a:t>
            </a:r>
            <a:r>
              <a:rPr lang="x-none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використанням</a:t>
            </a:r>
            <a:r>
              <a:rPr lang="x-none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</a:t>
            </a:r>
            <a:r>
              <a:rPr lang="x-none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олотого</a:t>
            </a:r>
            <a:r>
              <a:rPr lang="x-none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x-none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перетину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3219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">
            <a:extLst>
              <a:ext uri="{FF2B5EF4-FFF2-40B4-BE49-F238E27FC236}">
                <a16:creationId xmlns="" xmlns:a16="http://schemas.microsoft.com/office/drawing/2014/main" id="{64D4B10F-ADAA-B74F-8461-59D7CAF3C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458" y="1935480"/>
            <a:ext cx="5227377" cy="2987040"/>
          </a:xfrm>
        </p:spPr>
        <p:txBody>
          <a:bodyPr rtlCol="0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ru-RU" sz="2800" dirty="0" err="1"/>
              <a:t>Кожне</a:t>
            </a:r>
            <a:r>
              <a:rPr lang="ru-RU" sz="2800" dirty="0"/>
              <a:t> число у </a:t>
            </a:r>
            <a:r>
              <a:rPr lang="ru-RU" sz="2800" dirty="0" err="1"/>
              <a:t>послідовності</a:t>
            </a:r>
            <a:r>
              <a:rPr lang="ru-RU" sz="2800" dirty="0"/>
              <a:t> </a:t>
            </a:r>
            <a:r>
              <a:rPr lang="ru-RU" sz="2800" dirty="0" err="1"/>
              <a:t>Фібоначчі</a:t>
            </a:r>
            <a:r>
              <a:rPr lang="ru-RU" sz="2800" dirty="0"/>
              <a:t> – </a:t>
            </a:r>
            <a:r>
              <a:rPr lang="ru-RU" sz="2800" dirty="0" err="1"/>
              <a:t>це</a:t>
            </a:r>
            <a:r>
              <a:rPr lang="ru-RU" sz="2800" dirty="0"/>
              <a:t> сума </a:t>
            </a:r>
            <a:r>
              <a:rPr lang="ru-RU" sz="2800" dirty="0" err="1"/>
              <a:t>двох</a:t>
            </a:r>
            <a:r>
              <a:rPr lang="ru-RU" sz="2800" dirty="0"/>
              <a:t> чисел, які </a:t>
            </a:r>
            <a:r>
              <a:rPr lang="ru-RU" sz="2800" dirty="0" err="1"/>
              <a:t>передують</a:t>
            </a:r>
            <a:r>
              <a:rPr lang="ru-RU" sz="2800" dirty="0"/>
              <a:t> </a:t>
            </a:r>
            <a:r>
              <a:rPr lang="ru-RU" sz="2800" dirty="0" err="1"/>
              <a:t>йому</a:t>
            </a:r>
            <a:r>
              <a:rPr lang="ru-RU" sz="2800" dirty="0"/>
              <a:t>. Отже, </a:t>
            </a:r>
            <a:r>
              <a:rPr lang="x-none" sz="2800" dirty="0"/>
              <a:t>ц</a:t>
            </a:r>
            <a:r>
              <a:rPr lang="uk-UA" sz="2800" dirty="0"/>
              <a:t>я</a:t>
            </a:r>
            <a:r>
              <a:rPr lang="ru-RU" sz="2800" dirty="0"/>
              <a:t> </a:t>
            </a:r>
            <a:r>
              <a:rPr lang="ru-RU" sz="2800" dirty="0" err="1"/>
              <a:t>послідовність</a:t>
            </a:r>
            <a:r>
              <a:rPr lang="ru-RU" sz="2800" dirty="0"/>
              <a:t> </a:t>
            </a:r>
            <a:r>
              <a:rPr lang="ru-RU" sz="2800" dirty="0" err="1"/>
              <a:t>виглядає</a:t>
            </a:r>
            <a:r>
              <a:rPr lang="ru-RU" sz="2800" dirty="0"/>
              <a:t> так: 0, 1, 1, 2, 3, 5, 8, 13, 21, 34 тощо. </a:t>
            </a:r>
            <a:r>
              <a:rPr lang="ru-RU" sz="2800" dirty="0" err="1"/>
              <a:t>Математичне</a:t>
            </a:r>
            <a:r>
              <a:rPr lang="ru-RU" sz="2800" dirty="0"/>
              <a:t> </a:t>
            </a:r>
            <a:r>
              <a:rPr lang="ru-RU" sz="2800" dirty="0" err="1"/>
              <a:t>рівняння</a:t>
            </a:r>
            <a:r>
              <a:rPr lang="ru-RU" sz="2800" dirty="0"/>
              <a:t>, що </a:t>
            </a:r>
            <a:r>
              <a:rPr lang="ru-RU" sz="2800" dirty="0" err="1"/>
              <a:t>описує</a:t>
            </a:r>
            <a:r>
              <a:rPr lang="ru-RU" sz="2800" dirty="0"/>
              <a:t> число </a:t>
            </a:r>
            <a:r>
              <a:rPr lang="ru-RU" sz="2800" dirty="0" err="1"/>
              <a:t>Фібоначчі</a:t>
            </a:r>
            <a:r>
              <a:rPr lang="ru-RU" sz="2800" dirty="0"/>
              <a:t>:  </a:t>
            </a:r>
            <a:r>
              <a:rPr lang="en-US" sz="2800" dirty="0" err="1"/>
              <a:t>Xn</a:t>
            </a:r>
            <a:r>
              <a:rPr lang="en-US" sz="2800" dirty="0"/>
              <a:t> + 2 = </a:t>
            </a:r>
            <a:r>
              <a:rPr lang="en-US" sz="2800" dirty="0" err="1"/>
              <a:t>Xn</a:t>
            </a:r>
            <a:r>
              <a:rPr lang="en-US" sz="2800" dirty="0"/>
              <a:t> + 1 + </a:t>
            </a:r>
            <a:r>
              <a:rPr lang="en-US" sz="2800" dirty="0" err="1"/>
              <a:t>Xn</a:t>
            </a:r>
            <a:r>
              <a:rPr lang="en-US" sz="2800" dirty="0"/>
              <a:t> </a:t>
            </a:r>
            <a:r>
              <a:rPr lang="x-none" sz="2800" dirty="0"/>
              <a:t>(</a:t>
            </a:r>
            <a:r>
              <a:rPr lang="uk-UA" sz="2800" dirty="0"/>
              <a:t>р</a:t>
            </a:r>
            <a:r>
              <a:rPr lang="x-none" sz="2800" dirty="0"/>
              <a:t>и</a:t>
            </a:r>
            <a:r>
              <a:rPr lang="uk-UA" sz="2800" dirty="0"/>
              <a:t>с</a:t>
            </a:r>
            <a:r>
              <a:rPr lang="x-none" sz="2800" dirty="0"/>
              <a:t>. 11).</a:t>
            </a:r>
            <a:endParaRPr lang="ru-RU" sz="28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7D01B0B-E79B-4867-BD5B-0D97F36A658D}"/>
              </a:ext>
            </a:extLst>
          </p:cNvPr>
          <p:cNvSpPr/>
          <p:nvPr/>
        </p:nvSpPr>
        <p:spPr>
          <a:xfrm>
            <a:off x="2514006" y="375123"/>
            <a:ext cx="4158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b="1" dirty="0">
                <a:latin typeface="+mj-lt"/>
              </a:rPr>
              <a:t>4. Числа </a:t>
            </a:r>
            <a:r>
              <a:rPr lang="x-none" sz="3600" b="1" dirty="0" err="1">
                <a:latin typeface="+mj-lt"/>
              </a:rPr>
              <a:t>Фібоначчі</a:t>
            </a:r>
            <a:endParaRPr lang="x-none" sz="3600" b="1" dirty="0">
              <a:latin typeface="+mj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55044CB-CE9C-4CB8-905B-607A289C76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7" t="-4338" r="-21803" b="52"/>
          <a:stretch/>
        </p:blipFill>
        <p:spPr>
          <a:xfrm>
            <a:off x="5230368" y="158496"/>
            <a:ext cx="7899254" cy="6089904"/>
          </a:xfrm>
          <a:prstGeom prst="trapezoid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996EBF3-BF08-4885-B22F-68B6A7DF97E2}"/>
              </a:ext>
            </a:extLst>
          </p:cNvPr>
          <p:cNvSpPr txBox="1"/>
          <p:nvPr/>
        </p:nvSpPr>
        <p:spPr>
          <a:xfrm>
            <a:off x="9486541" y="231648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uk-UA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851F22B-E27C-48BF-961D-F9F47CF6313A}"/>
              </a:ext>
            </a:extLst>
          </p:cNvPr>
          <p:cNvSpPr/>
          <p:nvPr/>
        </p:nvSpPr>
        <p:spPr>
          <a:xfrm>
            <a:off x="7379778" y="6330172"/>
            <a:ext cx="2635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Р</a:t>
            </a:r>
            <a:r>
              <a:rPr lang="x-none" dirty="0"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x-none" dirty="0">
                <a:latin typeface="Times New Roman" panose="02020603050405020304" pitchFamily="18" charset="0"/>
                <a:ea typeface="Calibri" panose="020F0502020204030204" pitchFamily="34" charset="0"/>
              </a:rPr>
              <a:t>. 11.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Ч</a:t>
            </a:r>
            <a:r>
              <a:rPr lang="x-none" dirty="0"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x-none" dirty="0">
                <a:latin typeface="Times New Roman" panose="02020603050405020304" pitchFamily="18" charset="0"/>
                <a:ea typeface="Calibri" panose="020F0502020204030204" pitchFamily="34" charset="0"/>
              </a:rPr>
              <a:t>л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x-none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Ф</a:t>
            </a:r>
            <a:r>
              <a:rPr lang="x-none" dirty="0">
                <a:latin typeface="Times New Roman" panose="02020603050405020304" pitchFamily="18" charset="0"/>
                <a:ea typeface="Calibri" panose="020F0502020204030204" pitchFamily="34" charset="0"/>
              </a:rPr>
              <a:t>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б</a:t>
            </a:r>
            <a:r>
              <a:rPr lang="x-none" dirty="0"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н</a:t>
            </a:r>
            <a:r>
              <a:rPr lang="x-none" dirty="0"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ч</a:t>
            </a:r>
            <a:r>
              <a:rPr lang="x-none" dirty="0">
                <a:latin typeface="Times New Roman" panose="02020603050405020304" pitchFamily="18" charset="0"/>
                <a:ea typeface="Calibri" panose="020F0502020204030204" pitchFamily="34" charset="0"/>
              </a:rPr>
              <a:t>ч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4754489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B9E8A75-28BB-42BE-AC6F-84412555C0C1}"/>
              </a:ext>
            </a:extLst>
          </p:cNvPr>
          <p:cNvSpPr/>
          <p:nvPr/>
        </p:nvSpPr>
        <p:spPr>
          <a:xfrm rot="17589411">
            <a:off x="1457077" y="3328415"/>
            <a:ext cx="2182368" cy="19629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640D708F-FB01-45C8-9FBD-9F02A5DF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73" y="1353313"/>
            <a:ext cx="4819108" cy="434578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800" dirty="0" err="1" smtClean="0">
                <a:solidFill>
                  <a:schemeClr val="tx1"/>
                </a:solidFill>
                <a:latin typeface="+mn-lt"/>
              </a:rPr>
              <a:t>Обира</a:t>
            </a:r>
            <a:r>
              <a:rPr lang="uk-UA" sz="2800" dirty="0">
                <a:solidFill>
                  <a:schemeClr val="tx1"/>
                </a:solidFill>
                <a:latin typeface="+mn-lt"/>
              </a:rPr>
              <a:t>є</a:t>
            </a:r>
            <a:r>
              <a:rPr lang="x-none" sz="2800" dirty="0" err="1">
                <a:solidFill>
                  <a:schemeClr val="tx1"/>
                </a:solidFill>
                <a:latin typeface="+mn-lt"/>
              </a:rPr>
              <a:t>ться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</a:rPr>
              <a:t>певн</a:t>
            </a:r>
            <a:r>
              <a:rPr lang="x-none" sz="2800" dirty="0">
                <a:solidFill>
                  <a:schemeClr val="tx1"/>
                </a:solidFill>
                <a:latin typeface="+mn-lt"/>
              </a:rPr>
              <a:t>а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 ширин</a:t>
            </a:r>
            <a:r>
              <a:rPr lang="x-none" sz="2800" dirty="0">
                <a:solidFill>
                  <a:schemeClr val="tx1"/>
                </a:solidFill>
                <a:latin typeface="+mn-lt"/>
              </a:rPr>
              <a:t>а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</a:rPr>
              <a:t>бази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</a:rPr>
              <a:t>першого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 блоку - </a:t>
            </a:r>
            <a:r>
              <a:rPr lang="ru-RU" sz="2800" dirty="0" err="1">
                <a:solidFill>
                  <a:schemeClr val="tx1"/>
                </a:solidFill>
                <a:latin typeface="+mn-lt"/>
              </a:rPr>
              <a:t>наприклад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, 90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px. 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Потім, при </a:t>
            </a:r>
            <a:r>
              <a:rPr lang="ru-RU" sz="2800" dirty="0" err="1">
                <a:solidFill>
                  <a:schemeClr val="tx1"/>
                </a:solidFill>
                <a:latin typeface="+mn-lt"/>
              </a:rPr>
              <a:t>визначенні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</a:rPr>
              <a:t>розміру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 контейнера, </a:t>
            </a:r>
            <a:r>
              <a:rPr lang="ru-RU" sz="2800" dirty="0" err="1">
                <a:solidFill>
                  <a:schemeClr val="tx1"/>
                </a:solidFill>
                <a:latin typeface="+mn-lt"/>
              </a:rPr>
              <a:t>потрібно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</a:rPr>
              <a:t>помножити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</a:rPr>
              <a:t>базову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 ширину на номер блоку з ряду </a:t>
            </a:r>
            <a:r>
              <a:rPr lang="ru-RU" sz="2800" dirty="0" err="1">
                <a:solidFill>
                  <a:schemeClr val="tx1"/>
                </a:solidFill>
                <a:latin typeface="+mn-lt"/>
              </a:rPr>
              <a:t>Фібоначчі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 (1,2,3,5,8...). </a:t>
            </a:r>
            <a:r>
              <a:rPr lang="ru-RU" sz="2800" dirty="0" err="1">
                <a:solidFill>
                  <a:schemeClr val="tx1"/>
                </a:solidFill>
                <a:latin typeface="+mn-lt"/>
              </a:rPr>
              <a:t>Залежно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 від </a:t>
            </a:r>
            <a:r>
              <a:rPr lang="ru-RU" sz="2800" dirty="0" err="1">
                <a:solidFill>
                  <a:schemeClr val="tx1"/>
                </a:solidFill>
                <a:latin typeface="+mn-lt"/>
              </a:rPr>
              <a:t>розрахунків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</a:rPr>
              <a:t>отримують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</a:rPr>
              <a:t>значення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які є шириною </a:t>
            </a:r>
            <a:r>
              <a:rPr lang="ru-RU" sz="2800" dirty="0" err="1">
                <a:solidFill>
                  <a:schemeClr val="tx1"/>
                </a:solidFill>
                <a:latin typeface="+mn-lt"/>
              </a:rPr>
              <a:t>блоків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 макета</a:t>
            </a:r>
            <a:r>
              <a:rPr lang="x-none" sz="2800" dirty="0">
                <a:solidFill>
                  <a:schemeClr val="tx1"/>
                </a:solidFill>
                <a:latin typeface="+mn-lt"/>
              </a:rPr>
              <a:t> (</a:t>
            </a:r>
            <a:r>
              <a:rPr lang="uk-UA" sz="2800" dirty="0">
                <a:solidFill>
                  <a:schemeClr val="tx1"/>
                </a:solidFill>
                <a:latin typeface="+mn-lt"/>
              </a:rPr>
              <a:t>р</a:t>
            </a:r>
            <a:r>
              <a:rPr lang="x-none" sz="2800" dirty="0">
                <a:solidFill>
                  <a:schemeClr val="tx1"/>
                </a:solidFill>
                <a:latin typeface="+mn-lt"/>
              </a:rPr>
              <a:t>и</a:t>
            </a:r>
            <a:r>
              <a:rPr lang="uk-UA" sz="2800" dirty="0">
                <a:solidFill>
                  <a:schemeClr val="tx1"/>
                </a:solidFill>
                <a:latin typeface="+mn-lt"/>
              </a:rPr>
              <a:t>с</a:t>
            </a:r>
            <a:r>
              <a:rPr lang="x-none" sz="2800" dirty="0">
                <a:solidFill>
                  <a:schemeClr val="tx1"/>
                </a:solidFill>
                <a:latin typeface="+mn-lt"/>
              </a:rPr>
              <a:t>. 12)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.</a:t>
            </a:r>
            <a:endParaRPr lang="uk-UA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9B78445-1EDA-4B66-8CD6-E0756EA99E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821" y="853565"/>
            <a:ext cx="6083999" cy="515087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D8C984B-B715-466F-A998-8B0ECFFDBE42}"/>
              </a:ext>
            </a:extLst>
          </p:cNvPr>
          <p:cNvSpPr/>
          <p:nvPr/>
        </p:nvSpPr>
        <p:spPr>
          <a:xfrm>
            <a:off x="1442508" y="246482"/>
            <a:ext cx="6983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b="1" dirty="0">
                <a:latin typeface="+mj-lt"/>
              </a:rPr>
              <a:t>5. </a:t>
            </a:r>
            <a:r>
              <a:rPr lang="uk-UA" sz="3600" b="1" dirty="0">
                <a:latin typeface="+mj-lt"/>
              </a:rPr>
              <a:t>Застосування чисел </a:t>
            </a:r>
            <a:r>
              <a:rPr lang="uk-UA" sz="3600" b="1" dirty="0" err="1">
                <a:latin typeface="+mj-lt"/>
              </a:rPr>
              <a:t>Фіббоначі</a:t>
            </a:r>
            <a:endParaRPr lang="uk-UA" sz="3600" b="1" dirty="0">
              <a:latin typeface="+mj-lt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D309A432-D7C5-41A9-B639-BE9377F7A0ED}"/>
              </a:ext>
            </a:extLst>
          </p:cNvPr>
          <p:cNvSpPr/>
          <p:nvPr/>
        </p:nvSpPr>
        <p:spPr>
          <a:xfrm>
            <a:off x="5574821" y="5880631"/>
            <a:ext cx="6096000" cy="8788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x-none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12. Макет сайту з </a:t>
            </a:r>
            <a:r>
              <a:rPr lang="x-none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використанням</a:t>
            </a:r>
            <a:r>
              <a:rPr lang="x-none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послідовності</a:t>
            </a:r>
            <a:r>
              <a:rPr lang="x-none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чисел </a:t>
            </a:r>
            <a:r>
              <a:rPr lang="x-none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Фібоначчі</a:t>
            </a:r>
            <a:endParaRPr lang="uk-UA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413081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FADA0EC-E2D0-412E-9189-1A6181B56433}"/>
              </a:ext>
            </a:extLst>
          </p:cNvPr>
          <p:cNvSpPr/>
          <p:nvPr/>
        </p:nvSpPr>
        <p:spPr>
          <a:xfrm>
            <a:off x="611750" y="1228397"/>
            <a:ext cx="51916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x-non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Наприклад</a:t>
            </a:r>
            <a:r>
              <a:rPr lang="x-none" sz="2800" dirty="0">
                <a:ea typeface="Calibri" panose="020F0502020204030204" pitchFamily="34" charset="0"/>
                <a:cs typeface="Times New Roman" panose="02020603050405020304" pitchFamily="18" charset="0"/>
              </a:rPr>
              <a:t>, перша колонка </a:t>
            </a:r>
            <a:r>
              <a:rPr lang="x-non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має</a:t>
            </a:r>
            <a:r>
              <a:rPr lang="x-none" sz="2800" dirty="0">
                <a:ea typeface="Calibri" panose="020F0502020204030204" pitchFamily="34" charset="0"/>
                <a:cs typeface="Times New Roman" panose="02020603050405020304" pitchFamily="18" charset="0"/>
              </a:rPr>
              <a:t> ширину 180 </a:t>
            </a:r>
            <a:r>
              <a:rPr lang="x-non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пікселів</a:t>
            </a:r>
            <a:r>
              <a:rPr lang="x-none" sz="2800" dirty="0">
                <a:ea typeface="Calibri" panose="020F0502020204030204" pitchFamily="34" charset="0"/>
                <a:cs typeface="Times New Roman" panose="02020603050405020304" pitchFamily="18" charset="0"/>
              </a:rPr>
              <a:t> (90 х 2), друга колонка </a:t>
            </a:r>
            <a:r>
              <a:rPr lang="x-non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має</a:t>
            </a:r>
            <a:r>
              <a:rPr lang="x-none" sz="2800" dirty="0">
                <a:ea typeface="Calibri" panose="020F0502020204030204" pitchFamily="34" charset="0"/>
                <a:cs typeface="Times New Roman" panose="02020603050405020304" pitchFamily="18" charset="0"/>
              </a:rPr>
              <a:t> ширину 270 </a:t>
            </a:r>
            <a:r>
              <a:rPr lang="x-non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пікселів</a:t>
            </a:r>
            <a:r>
              <a:rPr lang="x-none" sz="2800" dirty="0">
                <a:ea typeface="Calibri" panose="020F0502020204030204" pitchFamily="34" charset="0"/>
                <a:cs typeface="Times New Roman" panose="02020603050405020304" pitchFamily="18" charset="0"/>
              </a:rPr>
              <a:t> (90 х 3) і </a:t>
            </a:r>
            <a:r>
              <a:rPr lang="x-non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третя</a:t>
            </a:r>
            <a:r>
              <a:rPr lang="x-none" sz="2800" dirty="0">
                <a:ea typeface="Calibri" panose="020F0502020204030204" pitchFamily="34" charset="0"/>
                <a:cs typeface="Times New Roman" panose="02020603050405020304" pitchFamily="18" charset="0"/>
              </a:rPr>
              <a:t> колонка </a:t>
            </a:r>
            <a:r>
              <a:rPr lang="x-non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має</a:t>
            </a:r>
            <a:r>
              <a:rPr lang="x-none" sz="2800" dirty="0">
                <a:ea typeface="Calibri" panose="020F0502020204030204" pitchFamily="34" charset="0"/>
                <a:cs typeface="Times New Roman" panose="02020603050405020304" pitchFamily="18" charset="0"/>
              </a:rPr>
              <a:t> ширину 720 </a:t>
            </a:r>
            <a:r>
              <a:rPr lang="x-non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пікселів</a:t>
            </a:r>
            <a:r>
              <a:rPr lang="x-none" sz="2800" dirty="0">
                <a:ea typeface="Calibri" panose="020F0502020204030204" pitchFamily="34" charset="0"/>
                <a:cs typeface="Times New Roman" panose="02020603050405020304" pitchFamily="18" charset="0"/>
              </a:rPr>
              <a:t> (90 х 8). </a:t>
            </a:r>
            <a:r>
              <a:rPr lang="x-non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Розмір</a:t>
            </a:r>
            <a:r>
              <a:rPr lang="x-none" sz="2800" dirty="0">
                <a:ea typeface="Calibri" panose="020F0502020204030204" pitchFamily="34" charset="0"/>
                <a:cs typeface="Times New Roman" panose="02020603050405020304" pitchFamily="18" charset="0"/>
              </a:rPr>
              <a:t> шрифту також відповідає числу </a:t>
            </a:r>
            <a:r>
              <a:rPr lang="x-non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Фібоначчі</a:t>
            </a:r>
            <a:r>
              <a:rPr lang="x-none" sz="2800" dirty="0">
                <a:ea typeface="Calibri" panose="020F0502020204030204" pitchFamily="34" charset="0"/>
                <a:cs typeface="Times New Roman" panose="02020603050405020304" pitchFamily="18" charset="0"/>
              </a:rPr>
              <a:t>. Заголовок </a:t>
            </a:r>
            <a:r>
              <a:rPr lang="x-non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сторінки</a:t>
            </a:r>
            <a:r>
              <a:rPr lang="x-none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має</a:t>
            </a:r>
            <a:r>
              <a:rPr lang="x-none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розмір</a:t>
            </a:r>
            <a:r>
              <a:rPr lang="x-none" sz="2800" dirty="0">
                <a:ea typeface="Calibri" panose="020F0502020204030204" pitchFamily="34" charset="0"/>
                <a:cs typeface="Times New Roman" panose="02020603050405020304" pitchFamily="18" charset="0"/>
              </a:rPr>
              <a:t> 55px; заголовок </a:t>
            </a:r>
            <a:r>
              <a:rPr lang="x-non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статті</a:t>
            </a:r>
            <a:r>
              <a:rPr lang="x-none" sz="2800" dirty="0">
                <a:ea typeface="Calibri" panose="020F0502020204030204" pitchFamily="34" charset="0"/>
                <a:cs typeface="Times New Roman" panose="02020603050405020304" pitchFamily="18" charset="0"/>
              </a:rPr>
              <a:t> 34px; а </a:t>
            </a:r>
            <a:r>
              <a:rPr lang="x-non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основний</a:t>
            </a:r>
            <a:r>
              <a:rPr lang="x-none" sz="2800" dirty="0">
                <a:ea typeface="Calibri" panose="020F0502020204030204" pitchFamily="34" charset="0"/>
                <a:cs typeface="Times New Roman" panose="02020603050405020304" pitchFamily="18" charset="0"/>
              </a:rPr>
              <a:t> текст 21px (</a:t>
            </a:r>
            <a:r>
              <a:rPr lang="uk-UA" sz="2800" dirty="0"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x-none" sz="2800" dirty="0"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uk-UA" sz="2800" dirty="0"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x-none" sz="2800" dirty="0">
                <a:ea typeface="Calibri" panose="020F0502020204030204" pitchFamily="34" charset="0"/>
                <a:cs typeface="Times New Roman" panose="02020603050405020304" pitchFamily="18" charset="0"/>
              </a:rPr>
              <a:t>. ). </a:t>
            </a:r>
            <a:endParaRPr lang="uk-U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7F2E6EE-12FF-4690-BC86-A76753D84A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53565"/>
            <a:ext cx="6083999" cy="515087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4DEB298-B7FA-4F06-8870-B2DFC8DD8CFD}"/>
              </a:ext>
            </a:extLst>
          </p:cNvPr>
          <p:cNvSpPr/>
          <p:nvPr/>
        </p:nvSpPr>
        <p:spPr>
          <a:xfrm>
            <a:off x="5664591" y="5859363"/>
            <a:ext cx="6096000" cy="8788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x-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12. Макет сайту з </a:t>
            </a:r>
            <a:r>
              <a:rPr lang="x-non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використанням</a:t>
            </a:r>
            <a:r>
              <a:rPr lang="x-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послідовності</a:t>
            </a:r>
            <a:r>
              <a:rPr lang="x-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чисел </a:t>
            </a:r>
            <a:r>
              <a:rPr lang="x-none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Фібоначчі</a:t>
            </a:r>
            <a:endParaRPr lang="uk-UA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2276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66CBFE42-DFD1-4945-A9A4-5544D38C9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64" y="-316992"/>
            <a:ext cx="4393415" cy="3002359"/>
          </a:xfrm>
        </p:spPr>
        <p:txBody>
          <a:bodyPr rtlCol="0"/>
          <a:lstStyle/>
          <a:p>
            <a:pPr rtl="0"/>
            <a:r>
              <a:rPr lang="x-none" dirty="0"/>
              <a:t>6. В</a:t>
            </a:r>
            <a:r>
              <a:rPr lang="uk-UA" dirty="0"/>
              <a:t>и</a:t>
            </a:r>
            <a:r>
              <a:rPr lang="x-none" dirty="0"/>
              <a:t>с</a:t>
            </a:r>
            <a:r>
              <a:rPr lang="uk-UA" dirty="0"/>
              <a:t>н</a:t>
            </a:r>
            <a:r>
              <a:rPr lang="x-none" dirty="0"/>
              <a:t>о</a:t>
            </a:r>
            <a:r>
              <a:rPr lang="uk-UA" dirty="0"/>
              <a:t>в</a:t>
            </a:r>
            <a:r>
              <a:rPr lang="x-none" dirty="0"/>
              <a:t>к</a:t>
            </a:r>
            <a:r>
              <a:rPr lang="uk-UA" dirty="0"/>
              <a:t>и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A6F0340-4F4D-468A-BD35-A38B0F6521A1}"/>
              </a:ext>
            </a:extLst>
          </p:cNvPr>
          <p:cNvSpPr/>
          <p:nvPr/>
        </p:nvSpPr>
        <p:spPr>
          <a:xfrm>
            <a:off x="5705856" y="2437402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x-none" sz="2800" dirty="0">
                <a:ea typeface="Calibri" panose="020F0502020204030204" pitchFamily="34" charset="0"/>
                <a:cs typeface="Times New Roman" panose="02020603050405020304" pitchFamily="18" charset="0"/>
              </a:rPr>
              <a:t>Отже, </a:t>
            </a:r>
            <a:r>
              <a:rPr lang="x-non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існує</a:t>
            </a:r>
            <a:r>
              <a:rPr lang="x-none" sz="2800" dirty="0">
                <a:ea typeface="Calibri" panose="020F0502020204030204" pitchFamily="34" charset="0"/>
                <a:cs typeface="Times New Roman" panose="02020603050405020304" pitchFamily="18" charset="0"/>
              </a:rPr>
              <a:t> багато способів </a:t>
            </a:r>
            <a:r>
              <a:rPr lang="x-none" sz="2800" err="1">
                <a:ea typeface="Calibri" panose="020F0502020204030204" pitchFamily="34" charset="0"/>
                <a:cs typeface="Times New Roman" panose="02020603050405020304" pitchFamily="18" charset="0"/>
              </a:rPr>
              <a:t>розташування</a:t>
            </a:r>
            <a:r>
              <a:rPr lang="x-none" sz="28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800" smtClean="0">
                <a:ea typeface="Calibri" panose="020F0502020204030204" pitchFamily="34" charset="0"/>
                <a:cs typeface="Times New Roman" panose="02020603050405020304" pitchFamily="18" charset="0"/>
              </a:rPr>
              <a:t>інформації</a:t>
            </a:r>
            <a:r>
              <a:rPr lang="uk-UA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2800" smtClean="0">
                <a:ea typeface="Calibri" panose="020F0502020204030204" pitchFamily="34" charset="0"/>
                <a:cs typeface="Times New Roman" panose="02020603050405020304" pitchFamily="18" charset="0"/>
              </a:rPr>
              <a:t>як </a:t>
            </a:r>
            <a:r>
              <a:rPr lang="x-none" sz="2800" dirty="0"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x-non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електронних</a:t>
            </a:r>
            <a:r>
              <a:rPr lang="x-none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носіях</a:t>
            </a:r>
            <a:r>
              <a:rPr lang="x-none" sz="2800" dirty="0">
                <a:ea typeface="Calibri" panose="020F0502020204030204" pitchFamily="34" charset="0"/>
                <a:cs typeface="Times New Roman" panose="02020603050405020304" pitchFamily="18" charset="0"/>
              </a:rPr>
              <a:t>, так і на </a:t>
            </a:r>
            <a:r>
              <a:rPr lang="x-non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друкованих</a:t>
            </a:r>
            <a:r>
              <a:rPr lang="x-none" sz="280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x-none" sz="2800" smtClean="0">
                <a:ea typeface="Calibri" panose="020F0502020204030204" pitchFamily="34" charset="0"/>
                <a:cs typeface="Times New Roman" panose="02020603050405020304" pitchFamily="18" charset="0"/>
              </a:rPr>
              <a:t>озглянуто </a:t>
            </a:r>
            <a:r>
              <a:rPr lang="x-none" sz="2800" dirty="0"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 Золотого </a:t>
            </a:r>
            <a:r>
              <a:rPr lang="x-non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перетину</a:t>
            </a:r>
            <a:r>
              <a:rPr lang="x-none" sz="2800" dirty="0">
                <a:ea typeface="Calibri" panose="020F0502020204030204" pitchFamily="34" charset="0"/>
                <a:cs typeface="Times New Roman" panose="02020603050405020304" pitchFamily="18" charset="0"/>
              </a:rPr>
              <a:t> та чисел </a:t>
            </a:r>
            <a:r>
              <a:rPr lang="x-non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Фібоначчі</a:t>
            </a:r>
            <a:r>
              <a:rPr lang="x-none" sz="2800" dirty="0"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x-non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верстці</a:t>
            </a:r>
            <a:r>
              <a:rPr lang="x-none" sz="28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80055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79C09C-6E20-48F6-AE6D-C893A0F33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5163670" cy="910492"/>
          </a:xfrm>
        </p:spPr>
        <p:txBody>
          <a:bodyPr rtlCol="0">
            <a:normAutofit fontScale="90000"/>
          </a:bodyPr>
          <a:lstStyle/>
          <a:p>
            <a:pPr rtl="0"/>
            <a:r>
              <a:rPr lang="x-none" dirty="0"/>
              <a:t>7. </a:t>
            </a:r>
            <a:r>
              <a:rPr lang="ru-RU" dirty="0"/>
              <a:t>С</a:t>
            </a:r>
            <a:r>
              <a:rPr lang="x-none" dirty="0"/>
              <a:t>п</a:t>
            </a:r>
            <a:r>
              <a:rPr lang="uk-UA" dirty="0"/>
              <a:t>и</a:t>
            </a:r>
            <a:r>
              <a:rPr lang="x-none" dirty="0"/>
              <a:t>с</a:t>
            </a:r>
            <a:r>
              <a:rPr lang="uk-UA" dirty="0"/>
              <a:t>о</a:t>
            </a:r>
            <a:r>
              <a:rPr lang="x-none" dirty="0"/>
              <a:t>к </a:t>
            </a:r>
            <a:r>
              <a:rPr lang="x-none" dirty="0" err="1"/>
              <a:t>літератури</a:t>
            </a:r>
            <a:r>
              <a:rPr lang="x-none" dirty="0"/>
              <a:t>:</a:t>
            </a:r>
            <a:endParaRPr lang="ru-RU" dirty="0"/>
          </a:p>
        </p:txBody>
      </p:sp>
      <p:pic>
        <p:nvPicPr>
          <p:cNvPr id="12" name="Місце для зображення 11">
            <a:extLst>
              <a:ext uri="{FF2B5EF4-FFF2-40B4-BE49-F238E27FC236}">
                <a16:creationId xmlns="" xmlns:a16="http://schemas.microsoft.com/office/drawing/2014/main" id="{586C905B-AEDE-494F-B195-D3ED050CD2F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" b="1027"/>
          <a:stretch>
            <a:fillRect/>
          </a:stretch>
        </p:blipFill>
        <p:spPr>
          <a:xfrm>
            <a:off x="3975319" y="-33125"/>
            <a:ext cx="8464509" cy="6858000"/>
          </a:xfrm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1F25EAE-3A37-43DE-9737-13DDF056B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027" y="1580971"/>
            <a:ext cx="7668948" cy="4529271"/>
          </a:xfrm>
        </p:spPr>
        <p:txBody>
          <a:bodyPr rtlCol="0">
            <a:normAutofit/>
          </a:bodyPr>
          <a:lstStyle/>
          <a:p>
            <a:pPr algn="just"/>
            <a:r>
              <a:rPr lang="uk-UA" sz="2400" b="1" baseline="-25000" dirty="0"/>
              <a:t>Азарова Л.Є. Структурна та фонетична побудова складних одиниць у концепції "золотої" пропорції</a:t>
            </a:r>
            <a:r>
              <a:rPr lang="uk-UA" sz="2400" baseline="-25000" dirty="0"/>
              <a:t> : </a:t>
            </a:r>
            <a:r>
              <a:rPr lang="uk-UA" sz="2400" baseline="-25000" dirty="0" err="1"/>
              <a:t>моногр</a:t>
            </a:r>
            <a:r>
              <a:rPr lang="uk-UA" sz="2400" baseline="-25000" dirty="0"/>
              <a:t>. — Вінниця, 2001. — 283 с. — </a:t>
            </a:r>
            <a:r>
              <a:rPr lang="en-US" sz="2400" baseline="-25000" dirty="0"/>
              <a:t>ISBN 966-621-072-X. </a:t>
            </a:r>
            <a:endParaRPr lang="x-none" sz="2400" baseline="-25000" dirty="0"/>
          </a:p>
          <a:p>
            <a:pPr algn="just"/>
            <a:r>
              <a:rPr lang="uk-UA" sz="2400" b="1" baseline="-25000" dirty="0"/>
              <a:t>Азарова Л.Є. Складні слова в українській мові: структура, семантика, концепція "золотої" пропорції </a:t>
            </a:r>
            <a:r>
              <a:rPr lang="uk-UA" sz="2400" baseline="-25000" dirty="0"/>
              <a:t>/ Вінницький </a:t>
            </a:r>
            <a:r>
              <a:rPr lang="uk-UA" sz="2400" baseline="-25000" dirty="0" err="1"/>
              <a:t>держ</a:t>
            </a:r>
            <a:r>
              <a:rPr lang="uk-UA" sz="2400" baseline="-25000" dirty="0"/>
              <a:t>. </a:t>
            </a:r>
            <a:r>
              <a:rPr lang="uk-UA" sz="2400" baseline="-25000" dirty="0" err="1"/>
              <a:t>техн</a:t>
            </a:r>
            <a:r>
              <a:rPr lang="uk-UA" sz="2400" baseline="-25000" dirty="0"/>
              <a:t>. ун-т. — Вінниця. : УНІВЕРСУМ—Вінниця, 2000. — 222с. — </a:t>
            </a:r>
            <a:r>
              <a:rPr lang="en-US" sz="2400" baseline="-25000" dirty="0"/>
              <a:t>ISBN 966-7199-92-4. </a:t>
            </a:r>
            <a:endParaRPr lang="uk-UA" sz="2400" baseline="-25000" dirty="0"/>
          </a:p>
          <a:p>
            <a:pPr algn="just"/>
            <a:r>
              <a:rPr lang="uk-UA" sz="2400" b="1" baseline="-25000" dirty="0" err="1"/>
              <a:t>Воробьев</a:t>
            </a:r>
            <a:r>
              <a:rPr lang="uk-UA" sz="2400" b="1" baseline="-25000" dirty="0"/>
              <a:t> Н.Н. Числа </a:t>
            </a:r>
            <a:r>
              <a:rPr lang="uk-UA" sz="2400" b="1" baseline="-25000" dirty="0" err="1"/>
              <a:t>Фибоначчи</a:t>
            </a:r>
            <a:r>
              <a:rPr lang="uk-UA" sz="2400" b="1" baseline="-25000" dirty="0"/>
              <a:t>:</a:t>
            </a:r>
            <a:r>
              <a:rPr lang="uk-UA" sz="2400" baseline="-25000" dirty="0"/>
              <a:t> 6-е </a:t>
            </a:r>
            <a:r>
              <a:rPr lang="uk-UA" sz="2400" baseline="-25000" dirty="0" err="1"/>
              <a:t>изд</a:t>
            </a:r>
            <a:r>
              <a:rPr lang="uk-UA" sz="2400" baseline="-25000" dirty="0"/>
              <a:t>., </a:t>
            </a:r>
            <a:r>
              <a:rPr lang="uk-UA" sz="2400" baseline="-25000" dirty="0" err="1"/>
              <a:t>доп</a:t>
            </a:r>
            <a:r>
              <a:rPr lang="uk-UA" sz="2400" baseline="-25000" dirty="0"/>
              <a:t>. — М.: Наука. </a:t>
            </a:r>
            <a:r>
              <a:rPr lang="uk-UA" sz="2400" baseline="-25000" dirty="0" err="1"/>
              <a:t>Гл</a:t>
            </a:r>
            <a:r>
              <a:rPr lang="uk-UA" sz="2400" baseline="-25000" dirty="0"/>
              <a:t>. ред. </a:t>
            </a:r>
            <a:r>
              <a:rPr lang="uk-UA" sz="2400" baseline="-25000" dirty="0" err="1"/>
              <a:t>физ</a:t>
            </a:r>
            <a:r>
              <a:rPr lang="uk-UA" sz="2400" baseline="-25000" dirty="0"/>
              <a:t>.-мат. </a:t>
            </a:r>
            <a:r>
              <a:rPr lang="uk-UA" sz="2400" baseline="-25000" dirty="0" err="1"/>
              <a:t>лит</a:t>
            </a:r>
            <a:r>
              <a:rPr lang="uk-UA" sz="2400" baseline="-25000" dirty="0"/>
              <a:t>., 1992. — Вып.6 — 192 с. — (</a:t>
            </a:r>
            <a:r>
              <a:rPr lang="uk-UA" sz="2400" baseline="-25000" dirty="0" err="1"/>
              <a:t>Популярные</a:t>
            </a:r>
            <a:r>
              <a:rPr lang="uk-UA" sz="2400" baseline="-25000" dirty="0"/>
              <a:t> </a:t>
            </a:r>
            <a:r>
              <a:rPr lang="uk-UA" sz="2400" baseline="-25000" dirty="0" err="1"/>
              <a:t>лекции</a:t>
            </a:r>
            <a:r>
              <a:rPr lang="uk-UA" sz="2400" baseline="-25000" dirty="0"/>
              <a:t> по </a:t>
            </a:r>
            <a:r>
              <a:rPr lang="uk-UA" sz="2400" baseline="-25000" dirty="0" err="1"/>
              <a:t>математике</a:t>
            </a:r>
            <a:r>
              <a:rPr lang="uk-UA" sz="2400" baseline="-25000" dirty="0"/>
              <a:t>.) </a:t>
            </a:r>
            <a:endParaRPr lang="x-none" sz="2400" baseline="-25000" dirty="0"/>
          </a:p>
          <a:p>
            <a:pPr algn="just"/>
            <a:r>
              <a:rPr lang="uk-UA" sz="2400" b="1" baseline="-25000" dirty="0"/>
              <a:t>Золотий переріз і неевклідова геометрія в науці та мистецтві</a:t>
            </a:r>
            <a:r>
              <a:rPr lang="uk-UA" sz="2400" baseline="-25000" dirty="0"/>
              <a:t> / О.Я. Боднар. — Л.: </a:t>
            </a:r>
            <a:r>
              <a:rPr lang="uk-UA" sz="2400" baseline="-25000" dirty="0" err="1"/>
              <a:t>Укр</a:t>
            </a:r>
            <a:r>
              <a:rPr lang="uk-UA" sz="2400" baseline="-25000" dirty="0"/>
              <a:t>. технології, 2005. — 197 с. — </a:t>
            </a:r>
            <a:r>
              <a:rPr lang="en-US" sz="2400" baseline="-25000" dirty="0"/>
              <a:t>ISBN 966-345-043-6. </a:t>
            </a:r>
            <a:endParaRPr lang="x-none" sz="2400" baseline="-25000" dirty="0"/>
          </a:p>
          <a:p>
            <a:pPr algn="just"/>
            <a:r>
              <a:rPr lang="uk-UA" sz="2400" b="1" baseline="-25000" dirty="0"/>
              <a:t>Основи графічного дизайну : </a:t>
            </a:r>
            <a:r>
              <a:rPr lang="uk-UA" sz="2400" b="1" baseline="-25000" dirty="0" err="1"/>
              <a:t>підруч</a:t>
            </a:r>
            <a:r>
              <a:rPr lang="uk-UA" sz="2400" b="1" baseline="-25000" dirty="0"/>
              <a:t>. для </a:t>
            </a:r>
            <a:r>
              <a:rPr lang="uk-UA" sz="2400" b="1" baseline="-25000" dirty="0" err="1"/>
              <a:t>студ</a:t>
            </a:r>
            <a:r>
              <a:rPr lang="uk-UA" sz="2400" b="1" baseline="-25000" dirty="0"/>
              <a:t>. </a:t>
            </a:r>
            <a:r>
              <a:rPr lang="uk-UA" sz="2400" b="1" baseline="-25000" dirty="0" err="1"/>
              <a:t>вищ</a:t>
            </a:r>
            <a:r>
              <a:rPr lang="uk-UA" sz="2400" b="1" baseline="-25000" dirty="0"/>
              <a:t>. </a:t>
            </a:r>
            <a:r>
              <a:rPr lang="uk-UA" sz="2400" b="1" baseline="-25000" dirty="0" err="1"/>
              <a:t>навч</a:t>
            </a:r>
            <a:r>
              <a:rPr lang="uk-UA" sz="2400" b="1" baseline="-25000" dirty="0"/>
              <a:t>. </a:t>
            </a:r>
            <a:r>
              <a:rPr lang="uk-UA" sz="2400" b="1" baseline="-25000" dirty="0" err="1"/>
              <a:t>закл</a:t>
            </a:r>
            <a:r>
              <a:rPr lang="uk-UA" sz="2400" b="1" baseline="-25000" dirty="0"/>
              <a:t>. </a:t>
            </a:r>
            <a:r>
              <a:rPr lang="uk-UA" sz="2400" baseline="-25000" dirty="0"/>
              <a:t>/ М.Я. </a:t>
            </a:r>
            <a:r>
              <a:rPr lang="uk-UA" sz="2400" baseline="-25000" dirty="0" err="1"/>
              <a:t>Куленко</a:t>
            </a:r>
            <a:r>
              <a:rPr lang="uk-UA" sz="2400" baseline="-25000" dirty="0"/>
              <a:t> ; Київ. </a:t>
            </a:r>
            <a:r>
              <a:rPr lang="uk-UA" sz="2400" baseline="-25000" dirty="0" err="1"/>
              <a:t>нац</a:t>
            </a:r>
            <a:r>
              <a:rPr lang="uk-UA" sz="2400" baseline="-25000" dirty="0"/>
              <a:t>. ун-т буд-ва і </a:t>
            </a:r>
            <a:r>
              <a:rPr lang="uk-UA" sz="2400" baseline="-25000" dirty="0" err="1"/>
              <a:t>архіт</a:t>
            </a:r>
            <a:r>
              <a:rPr lang="uk-UA" sz="2400" baseline="-25000" dirty="0"/>
              <a:t>. — К.: Кондор, 2006. — 489 с. — </a:t>
            </a:r>
            <a:r>
              <a:rPr lang="en-US" sz="2400" baseline="-25000" dirty="0"/>
              <a:t>ISBN 966-8251-66-0. </a:t>
            </a:r>
            <a:endParaRPr lang="x-none" sz="2400" baseline="-25000" dirty="0"/>
          </a:p>
          <a:p>
            <a:pPr algn="just"/>
            <a:r>
              <a:rPr lang="uk-UA" sz="2400" b="1" baseline="-25000" dirty="0"/>
              <a:t>Петрович Д. Теоретики </a:t>
            </a:r>
            <a:r>
              <a:rPr lang="uk-UA" sz="2400" b="1" baseline="-25000" dirty="0" err="1"/>
              <a:t>пропорций</a:t>
            </a:r>
            <a:r>
              <a:rPr lang="uk-UA" sz="2400" b="1" baseline="-25000" dirty="0"/>
              <a:t>.</a:t>
            </a:r>
            <a:r>
              <a:rPr lang="uk-UA" sz="2400" baseline="-25000" dirty="0"/>
              <a:t> : пер. с </a:t>
            </a:r>
            <a:r>
              <a:rPr lang="uk-UA" sz="2400" baseline="-25000" dirty="0" err="1"/>
              <a:t>сербскохорв</a:t>
            </a:r>
            <a:r>
              <a:rPr lang="uk-UA" sz="2400" baseline="-25000" dirty="0"/>
              <a:t>. / </a:t>
            </a:r>
            <a:r>
              <a:rPr lang="uk-UA" sz="2400" baseline="-25000" dirty="0" err="1"/>
              <a:t>под</a:t>
            </a:r>
            <a:r>
              <a:rPr lang="uk-UA" sz="2400" baseline="-25000" dirty="0"/>
              <a:t> ред. </a:t>
            </a:r>
            <a:r>
              <a:rPr lang="uk-UA" sz="2400" baseline="-25000" dirty="0" err="1"/>
              <a:t>Ю.Л.Сопоцько</a:t>
            </a:r>
            <a:r>
              <a:rPr lang="uk-UA" sz="2400" baseline="-25000" dirty="0"/>
              <a:t>. — М.: </a:t>
            </a:r>
            <a:r>
              <a:rPr lang="uk-UA" sz="2400" baseline="-25000" dirty="0" err="1"/>
              <a:t>Стройиздат</a:t>
            </a:r>
            <a:r>
              <a:rPr lang="uk-UA" sz="2400" baseline="-25000" dirty="0"/>
              <a:t>, 1979. — 192 с. </a:t>
            </a:r>
            <a:endParaRPr lang="x-none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4050992712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C7A8ED-CA98-4644-AF2D-8C0F21F7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97" y="3618641"/>
            <a:ext cx="10452849" cy="1636110"/>
          </a:xfrm>
        </p:spPr>
        <p:txBody>
          <a:bodyPr rtlCol="0">
            <a:normAutofit/>
          </a:bodyPr>
          <a:lstStyle/>
          <a:p>
            <a:pPr algn="ctr" rtl="0"/>
            <a:r>
              <a:rPr lang="x-none" sz="6000" dirty="0"/>
              <a:t>Д</a:t>
            </a:r>
            <a:r>
              <a:rPr lang="uk-UA" sz="6000" dirty="0"/>
              <a:t>я</a:t>
            </a:r>
            <a:r>
              <a:rPr lang="x-none" sz="6000" dirty="0"/>
              <a:t>кую за </a:t>
            </a:r>
            <a:r>
              <a:rPr lang="uk-UA" sz="6000" dirty="0"/>
              <a:t>у</a:t>
            </a:r>
            <a:r>
              <a:rPr lang="x-none" sz="6000" dirty="0"/>
              <a:t>в</a:t>
            </a:r>
            <a:r>
              <a:rPr lang="uk-UA" sz="6000" dirty="0"/>
              <a:t>а</a:t>
            </a:r>
            <a:r>
              <a:rPr lang="x-none" sz="6000" dirty="0"/>
              <a:t>г</a:t>
            </a:r>
            <a:r>
              <a:rPr lang="uk-UA" sz="6000" dirty="0"/>
              <a:t>у</a:t>
            </a:r>
            <a:r>
              <a:rPr lang="x-none" sz="6000" dirty="0"/>
              <a:t>!</a:t>
            </a:r>
            <a:endParaRPr lang="ru-RU" sz="60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96268FE-BE99-4CC2-9EC1-9E0A70D392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r="-474" b="55911"/>
          <a:stretch/>
        </p:blipFill>
        <p:spPr>
          <a:xfrm>
            <a:off x="464820" y="-97536"/>
            <a:ext cx="11361420" cy="302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0886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Місце для зображення 14">
            <a:extLst>
              <a:ext uri="{FF2B5EF4-FFF2-40B4-BE49-F238E27FC236}">
                <a16:creationId xmlns="" xmlns:a16="http://schemas.microsoft.com/office/drawing/2014/main" id="{6E775A76-6AEB-4022-8C4D-8920F6CDEE1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" t="21692" r="201" b="3331"/>
          <a:stretch/>
        </p:blipFill>
        <p:spPr>
          <a:xfrm flipH="1">
            <a:off x="1164147" y="520552"/>
            <a:ext cx="6063915" cy="6063915"/>
          </a:xfrm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C432662D-BA26-4EEA-927F-35EA6F956EA6}"/>
              </a:ext>
            </a:extLst>
          </p:cNvPr>
          <p:cNvSpPr/>
          <p:nvPr/>
        </p:nvSpPr>
        <p:spPr>
          <a:xfrm>
            <a:off x="7431624" y="1091184"/>
            <a:ext cx="1687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4000" b="1" dirty="0">
                <a:latin typeface="+mj-lt"/>
              </a:rPr>
              <a:t>П</a:t>
            </a:r>
            <a:r>
              <a:rPr lang="uk-UA" sz="4000" b="1" dirty="0">
                <a:latin typeface="+mj-lt"/>
              </a:rPr>
              <a:t>л</a:t>
            </a:r>
            <a:r>
              <a:rPr lang="x-none" sz="4000" b="1" dirty="0">
                <a:latin typeface="+mj-lt"/>
              </a:rPr>
              <a:t>а</a:t>
            </a:r>
            <a:r>
              <a:rPr lang="uk-UA" sz="4000" b="1" dirty="0">
                <a:latin typeface="+mj-lt"/>
              </a:rPr>
              <a:t>н</a:t>
            </a:r>
            <a:r>
              <a:rPr lang="x-none" sz="4000" b="1" dirty="0">
                <a:latin typeface="+mj-lt"/>
              </a:rPr>
              <a:t>:</a:t>
            </a:r>
            <a:endParaRPr lang="uk-UA" sz="4000" b="1" dirty="0">
              <a:latin typeface="+mj-lt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BA1CEAF5-B20F-48BB-B342-33FD5D5AC442}"/>
              </a:ext>
            </a:extLst>
          </p:cNvPr>
          <p:cNvSpPr/>
          <p:nvPr/>
        </p:nvSpPr>
        <p:spPr>
          <a:xfrm>
            <a:off x="6437377" y="2012192"/>
            <a:ext cx="544982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2800" dirty="0"/>
              <a:t>О</a:t>
            </a:r>
            <a:r>
              <a:rPr lang="x-none" sz="2800" dirty="0" err="1"/>
              <a:t>зн</a:t>
            </a:r>
            <a:r>
              <a:rPr lang="uk-UA" sz="2800" dirty="0"/>
              <a:t>а</a:t>
            </a:r>
            <a:r>
              <a:rPr lang="x-none" sz="2800" dirty="0"/>
              <a:t>ч</a:t>
            </a:r>
            <a:r>
              <a:rPr lang="uk-UA" sz="2800" dirty="0"/>
              <a:t>е</a:t>
            </a:r>
            <a:r>
              <a:rPr lang="x-none" sz="2800" dirty="0"/>
              <a:t>н</a:t>
            </a:r>
            <a:r>
              <a:rPr lang="uk-UA" sz="2800" dirty="0"/>
              <a:t>н</a:t>
            </a:r>
            <a:r>
              <a:rPr lang="x-none" sz="2800" dirty="0"/>
              <a:t>я </a:t>
            </a:r>
            <a:r>
              <a:rPr lang="uk-UA" sz="2800" dirty="0"/>
              <a:t>з</a:t>
            </a:r>
            <a:r>
              <a:rPr lang="x-none" sz="2800" dirty="0"/>
              <a:t>о</a:t>
            </a:r>
            <a:r>
              <a:rPr lang="uk-UA" sz="2800" dirty="0"/>
              <a:t>л</a:t>
            </a:r>
            <a:r>
              <a:rPr lang="x-none" sz="2800" dirty="0"/>
              <a:t>о</a:t>
            </a:r>
            <a:r>
              <a:rPr lang="uk-UA" sz="2800" dirty="0"/>
              <a:t>т</a:t>
            </a:r>
            <a:r>
              <a:rPr lang="x-none" sz="2800" dirty="0"/>
              <a:t>о</a:t>
            </a:r>
            <a:r>
              <a:rPr lang="uk-UA" sz="2800" dirty="0"/>
              <a:t>г</a:t>
            </a:r>
            <a:r>
              <a:rPr lang="x-none" sz="2800" dirty="0"/>
              <a:t>о </a:t>
            </a:r>
            <a:r>
              <a:rPr lang="uk-UA" sz="2800" dirty="0"/>
              <a:t>п</a:t>
            </a:r>
            <a:r>
              <a:rPr lang="x-none" sz="2800" dirty="0"/>
              <a:t>е</a:t>
            </a:r>
            <a:r>
              <a:rPr lang="uk-UA" sz="2800" dirty="0"/>
              <a:t>р</a:t>
            </a:r>
            <a:r>
              <a:rPr lang="x-none" sz="2800" dirty="0"/>
              <a:t>е</a:t>
            </a:r>
            <a:r>
              <a:rPr lang="uk-UA" sz="2800" dirty="0"/>
              <a:t>ти</a:t>
            </a:r>
            <a:r>
              <a:rPr lang="x-none" sz="2800" dirty="0"/>
              <a:t>н</a:t>
            </a:r>
            <a:r>
              <a:rPr lang="uk-UA" sz="2800" dirty="0"/>
              <a:t>у</a:t>
            </a:r>
            <a:endParaRPr lang="x-none" sz="2800" dirty="0"/>
          </a:p>
          <a:p>
            <a:pPr marL="514350" indent="-514350">
              <a:buFont typeface="+mj-lt"/>
              <a:buAutoNum type="arabicPeriod"/>
            </a:pPr>
            <a:r>
              <a:rPr lang="x-none" sz="2800" dirty="0"/>
              <a:t>Використання золотого </a:t>
            </a:r>
            <a:r>
              <a:rPr lang="x-none" sz="2800" dirty="0" err="1"/>
              <a:t>перетину</a:t>
            </a:r>
            <a:r>
              <a:rPr lang="x-none" sz="2800" dirty="0"/>
              <a:t> в пол</a:t>
            </a:r>
            <a:r>
              <a:rPr lang="uk-UA" sz="2800" dirty="0"/>
              <a:t>і</a:t>
            </a:r>
            <a:r>
              <a:rPr lang="x-none" sz="2800" dirty="0" err="1"/>
              <a:t>графії</a:t>
            </a:r>
            <a:endParaRPr lang="x-none" sz="2800" dirty="0"/>
          </a:p>
          <a:p>
            <a:pPr marL="514350" indent="-514350">
              <a:buFont typeface="+mj-lt"/>
              <a:buAutoNum type="arabicPeriod"/>
            </a:pPr>
            <a:r>
              <a:rPr lang="uk-UA" sz="2800" dirty="0"/>
              <a:t>В</a:t>
            </a:r>
            <a:r>
              <a:rPr lang="x-none" sz="2800" dirty="0"/>
              <a:t>и</a:t>
            </a:r>
            <a:r>
              <a:rPr lang="uk-UA" sz="2800" dirty="0"/>
              <a:t>к</a:t>
            </a:r>
            <a:r>
              <a:rPr lang="x-none" sz="2800" dirty="0"/>
              <a:t>о</a:t>
            </a:r>
            <a:r>
              <a:rPr lang="uk-UA" sz="2800" dirty="0"/>
              <a:t>р</a:t>
            </a:r>
            <a:r>
              <a:rPr lang="x-none" sz="2800" dirty="0"/>
              <a:t>и</a:t>
            </a:r>
            <a:r>
              <a:rPr lang="uk-UA" sz="2800" dirty="0"/>
              <a:t>с</a:t>
            </a:r>
            <a:r>
              <a:rPr lang="x-none" sz="2800" dirty="0"/>
              <a:t>т</a:t>
            </a:r>
            <a:r>
              <a:rPr lang="uk-UA" sz="2800" dirty="0"/>
              <a:t>а</a:t>
            </a:r>
            <a:r>
              <a:rPr lang="x-none" sz="2800" dirty="0"/>
              <a:t>н</a:t>
            </a:r>
            <a:r>
              <a:rPr lang="uk-UA" sz="2800" dirty="0"/>
              <a:t>н</a:t>
            </a:r>
            <a:r>
              <a:rPr lang="x-none" sz="2800" dirty="0"/>
              <a:t>я </a:t>
            </a:r>
            <a:r>
              <a:rPr lang="uk-UA" sz="2800" dirty="0"/>
              <a:t>з</a:t>
            </a:r>
            <a:r>
              <a:rPr lang="x-none" sz="2800" dirty="0"/>
              <a:t>о</a:t>
            </a:r>
            <a:r>
              <a:rPr lang="uk-UA" sz="2800" dirty="0"/>
              <a:t>л</a:t>
            </a:r>
            <a:r>
              <a:rPr lang="x-none" sz="2800" dirty="0"/>
              <a:t>о</a:t>
            </a:r>
            <a:r>
              <a:rPr lang="uk-UA" sz="2800" dirty="0"/>
              <a:t>т</a:t>
            </a:r>
            <a:r>
              <a:rPr lang="x-none" sz="2800" dirty="0"/>
              <a:t>о</a:t>
            </a:r>
            <a:r>
              <a:rPr lang="uk-UA" sz="2800" dirty="0"/>
              <a:t>г</a:t>
            </a:r>
            <a:r>
              <a:rPr lang="x-none" sz="2800" dirty="0"/>
              <a:t>о </a:t>
            </a:r>
            <a:r>
              <a:rPr lang="uk-UA" sz="2800" dirty="0"/>
              <a:t>п</a:t>
            </a:r>
            <a:r>
              <a:rPr lang="x-none" sz="2800" dirty="0"/>
              <a:t>е</a:t>
            </a:r>
            <a:r>
              <a:rPr lang="uk-UA" sz="2800" dirty="0"/>
              <a:t>р</a:t>
            </a:r>
            <a:r>
              <a:rPr lang="x-none" sz="2800" dirty="0"/>
              <a:t>е</a:t>
            </a:r>
            <a:r>
              <a:rPr lang="uk-UA" sz="2800" dirty="0"/>
              <a:t>т</a:t>
            </a:r>
            <a:r>
              <a:rPr lang="x-none" sz="2800" dirty="0"/>
              <a:t>и</a:t>
            </a:r>
            <a:r>
              <a:rPr lang="uk-UA" sz="2800" dirty="0"/>
              <a:t>н</a:t>
            </a:r>
            <a:r>
              <a:rPr lang="x-none" sz="2800" dirty="0"/>
              <a:t>у </a:t>
            </a:r>
            <a:r>
              <a:rPr lang="uk-UA" sz="2800" dirty="0"/>
              <a:t>в</a:t>
            </a:r>
            <a:r>
              <a:rPr lang="x-none" sz="2800" dirty="0"/>
              <a:t> </a:t>
            </a:r>
            <a:r>
              <a:rPr lang="uk-UA" sz="2800" dirty="0"/>
              <a:t>е</a:t>
            </a:r>
            <a:r>
              <a:rPr lang="x-none" sz="2800" dirty="0"/>
              <a:t>л</a:t>
            </a:r>
            <a:r>
              <a:rPr lang="uk-UA" sz="2800" dirty="0"/>
              <a:t>е</a:t>
            </a:r>
            <a:r>
              <a:rPr lang="x-none" sz="2800" dirty="0"/>
              <a:t>к</a:t>
            </a:r>
            <a:r>
              <a:rPr lang="uk-UA" sz="2800" dirty="0"/>
              <a:t>т</a:t>
            </a:r>
            <a:r>
              <a:rPr lang="x-none" sz="2800" dirty="0"/>
              <a:t>р</a:t>
            </a:r>
            <a:r>
              <a:rPr lang="uk-UA" sz="2800" dirty="0"/>
              <a:t>о</a:t>
            </a:r>
            <a:r>
              <a:rPr lang="x-none" sz="2800" dirty="0"/>
              <a:t>н</a:t>
            </a:r>
            <a:r>
              <a:rPr lang="uk-UA" sz="2800" dirty="0"/>
              <a:t>н</a:t>
            </a:r>
            <a:r>
              <a:rPr lang="x-none" sz="2800" dirty="0"/>
              <a:t>и</a:t>
            </a:r>
            <a:r>
              <a:rPr lang="uk-UA" sz="2800" dirty="0"/>
              <a:t>х</a:t>
            </a:r>
            <a:r>
              <a:rPr lang="x-none" sz="2800" dirty="0"/>
              <a:t> </a:t>
            </a:r>
            <a:r>
              <a:rPr lang="uk-UA" sz="2800" dirty="0"/>
              <a:t>в</a:t>
            </a:r>
            <a:r>
              <a:rPr lang="x-none" sz="2800" dirty="0"/>
              <a:t>и</a:t>
            </a:r>
            <a:r>
              <a:rPr lang="uk-UA" sz="2800" dirty="0"/>
              <a:t>д</a:t>
            </a:r>
            <a:r>
              <a:rPr lang="x-none" sz="2800" dirty="0"/>
              <a:t>а</a:t>
            </a:r>
            <a:r>
              <a:rPr lang="uk-UA" sz="2800" dirty="0"/>
              <a:t>н</a:t>
            </a:r>
            <a:r>
              <a:rPr lang="x-none" sz="2800" dirty="0"/>
              <a:t>н</a:t>
            </a:r>
            <a:r>
              <a:rPr lang="uk-UA" sz="2800" dirty="0"/>
              <a:t>я</a:t>
            </a:r>
            <a:r>
              <a:rPr lang="x-none" sz="2800" dirty="0"/>
              <a:t>х</a:t>
            </a:r>
          </a:p>
          <a:p>
            <a:pPr marL="514350" indent="-514350">
              <a:buFont typeface="+mj-lt"/>
              <a:buAutoNum type="arabicPeriod"/>
            </a:pPr>
            <a:r>
              <a:rPr lang="x-none" sz="2800" dirty="0"/>
              <a:t>Числа </a:t>
            </a:r>
            <a:r>
              <a:rPr lang="x-none" sz="2800" dirty="0" err="1"/>
              <a:t>Фібоначчі</a:t>
            </a:r>
            <a:endParaRPr lang="x-none" sz="2800" dirty="0"/>
          </a:p>
          <a:p>
            <a:pPr marL="514350" indent="-514350">
              <a:buFont typeface="+mj-lt"/>
              <a:buAutoNum type="arabicPeriod"/>
            </a:pPr>
            <a:r>
              <a:rPr lang="x-none" sz="2800" dirty="0"/>
              <a:t>Застосування чисел </a:t>
            </a:r>
            <a:r>
              <a:rPr lang="x-none" sz="2800" dirty="0" err="1"/>
              <a:t>Фіббоначі</a:t>
            </a:r>
            <a:endParaRPr lang="x-none" sz="2800" dirty="0"/>
          </a:p>
          <a:p>
            <a:pPr marL="514350" indent="-514350">
              <a:buFont typeface="+mj-lt"/>
              <a:buAutoNum type="arabicPeriod"/>
            </a:pPr>
            <a:r>
              <a:rPr lang="x-none" sz="2800" dirty="0" err="1"/>
              <a:t>Висновки</a:t>
            </a:r>
            <a:endParaRPr lang="x-none" sz="2800" dirty="0"/>
          </a:p>
          <a:p>
            <a:pPr marL="514350" indent="-514350">
              <a:buFont typeface="+mj-lt"/>
              <a:buAutoNum type="arabicPeriod"/>
            </a:pPr>
            <a:r>
              <a:rPr lang="x-none" sz="2800" dirty="0"/>
              <a:t>Список л</a:t>
            </a:r>
            <a:r>
              <a:rPr lang="uk-UA" sz="2800" dirty="0"/>
              <a:t>і</a:t>
            </a:r>
            <a:r>
              <a:rPr lang="x-none" sz="2800" dirty="0" err="1"/>
              <a:t>тератури</a:t>
            </a:r>
            <a:endParaRPr lang="x-non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x-non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0728595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DB43733-30CE-AC40-BAAC-BE6530B8E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8230" y="3556439"/>
            <a:ext cx="5035296" cy="2661481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+mn-lt"/>
              </a:rPr>
              <a:t> "</a:t>
            </a:r>
            <a:r>
              <a:rPr lang="ru-RU" sz="2800" b="1" dirty="0" err="1">
                <a:latin typeface="+mn-lt"/>
              </a:rPr>
              <a:t>Золотий</a:t>
            </a:r>
            <a:r>
              <a:rPr lang="ru-RU" sz="2800" b="1" dirty="0">
                <a:latin typeface="+mn-lt"/>
              </a:rPr>
              <a:t> </a:t>
            </a:r>
            <a:r>
              <a:rPr lang="ru-RU" sz="2800" b="1" dirty="0" err="1">
                <a:latin typeface="+mn-lt"/>
              </a:rPr>
              <a:t>перетин</a:t>
            </a:r>
            <a:r>
              <a:rPr lang="ru-RU" sz="2800" b="1" dirty="0">
                <a:latin typeface="+mn-lt"/>
              </a:rPr>
              <a:t>" </a:t>
            </a:r>
            <a:r>
              <a:rPr lang="ru-RU" sz="2800" dirty="0" err="1">
                <a:latin typeface="+mn-lt"/>
              </a:rPr>
              <a:t>називають</a:t>
            </a:r>
            <a:r>
              <a:rPr lang="ru-RU" sz="2800" dirty="0">
                <a:latin typeface="+mn-lt"/>
              </a:rPr>
              <a:t> "</a:t>
            </a:r>
            <a:r>
              <a:rPr lang="ru-RU" sz="2800" dirty="0" err="1">
                <a:latin typeface="+mn-lt"/>
              </a:rPr>
              <a:t>ідеальною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пропорцією</a:t>
            </a:r>
            <a:r>
              <a:rPr lang="ru-RU" sz="2800" dirty="0">
                <a:latin typeface="+mn-lt"/>
              </a:rPr>
              <a:t>", </a:t>
            </a:r>
            <a:r>
              <a:rPr lang="ru-RU" sz="2800" dirty="0" err="1">
                <a:latin typeface="+mn-lt"/>
              </a:rPr>
              <a:t>адже</a:t>
            </a:r>
            <a:r>
              <a:rPr lang="ru-RU" sz="2800" dirty="0">
                <a:latin typeface="+mn-lt"/>
              </a:rPr>
              <a:t> завдяки </a:t>
            </a:r>
            <a:r>
              <a:rPr lang="ru-RU" sz="2800" dirty="0" err="1">
                <a:latin typeface="+mn-lt"/>
              </a:rPr>
              <a:t>йому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зображення</a:t>
            </a:r>
            <a:r>
              <a:rPr lang="x-none" sz="2800" dirty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легко </a:t>
            </a:r>
            <a:r>
              <a:rPr lang="ru-RU" sz="2800" dirty="0" err="1">
                <a:latin typeface="+mn-lt"/>
              </a:rPr>
              <a:t>сприймається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людським</a:t>
            </a:r>
            <a:r>
              <a:rPr lang="ru-RU" sz="2800" dirty="0">
                <a:latin typeface="+mn-lt"/>
              </a:rPr>
              <a:t> оком та </a:t>
            </a:r>
            <a:r>
              <a:rPr lang="ru-RU" sz="2800" dirty="0" err="1">
                <a:latin typeface="+mn-lt"/>
              </a:rPr>
              <a:t>виглядає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природнім</a:t>
            </a:r>
            <a:r>
              <a:rPr lang="ru-RU" sz="2800" dirty="0" smtClean="0">
                <a:latin typeface="+mn-lt"/>
              </a:rPr>
              <a:t> </a:t>
            </a:r>
            <a:r>
              <a:rPr lang="x-none" sz="2800" smtClean="0">
                <a:latin typeface="+mn-lt"/>
              </a:rPr>
              <a:t>(ри</a:t>
            </a:r>
            <a:r>
              <a:rPr lang="uk-UA" sz="2800" dirty="0">
                <a:latin typeface="+mn-lt"/>
              </a:rPr>
              <a:t>с</a:t>
            </a:r>
            <a:r>
              <a:rPr lang="x-none" sz="2800" dirty="0">
                <a:latin typeface="+mn-lt"/>
              </a:rPr>
              <a:t>.1).</a:t>
            </a:r>
            <a:endParaRPr lang="ru-RU" sz="2800" dirty="0">
              <a:latin typeface="+mn-lt"/>
            </a:endParaRPr>
          </a:p>
        </p:txBody>
      </p:sp>
      <p:pic>
        <p:nvPicPr>
          <p:cNvPr id="30" name="Місце для зображення 29">
            <a:extLst>
              <a:ext uri="{FF2B5EF4-FFF2-40B4-BE49-F238E27FC236}">
                <a16:creationId xmlns="" xmlns:a16="http://schemas.microsoft.com/office/drawing/2014/main" id="{4107C9A3-841B-48A3-9CCC-12A67F9A09B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2" t="4761" r="12791" b="25035"/>
          <a:stretch/>
        </p:blipFill>
        <p:spPr>
          <a:xfrm>
            <a:off x="223167" y="418440"/>
            <a:ext cx="5994753" cy="6216192"/>
          </a:xfrm>
        </p:spPr>
      </p:pic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41C9B92D-2C5D-400F-A69F-675F50155804}"/>
              </a:ext>
            </a:extLst>
          </p:cNvPr>
          <p:cNvSpPr/>
          <p:nvPr/>
        </p:nvSpPr>
        <p:spPr>
          <a:xfrm>
            <a:off x="5059569" y="1224369"/>
            <a:ext cx="6909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3600" b="1" dirty="0">
                <a:latin typeface="+mj-lt"/>
              </a:rPr>
              <a:t>О</a:t>
            </a:r>
            <a:r>
              <a:rPr lang="x-none" sz="3600" b="1" dirty="0" err="1">
                <a:latin typeface="+mj-lt"/>
              </a:rPr>
              <a:t>зн</a:t>
            </a:r>
            <a:r>
              <a:rPr lang="uk-UA" sz="3600" b="1" dirty="0">
                <a:latin typeface="+mj-lt"/>
              </a:rPr>
              <a:t>а</a:t>
            </a:r>
            <a:r>
              <a:rPr lang="x-none" sz="3600" b="1" dirty="0">
                <a:latin typeface="+mj-lt"/>
              </a:rPr>
              <a:t>ч</a:t>
            </a:r>
            <a:r>
              <a:rPr lang="uk-UA" sz="3600" b="1" dirty="0">
                <a:latin typeface="+mj-lt"/>
              </a:rPr>
              <a:t>е</a:t>
            </a:r>
            <a:r>
              <a:rPr lang="x-none" sz="3600" b="1" dirty="0">
                <a:latin typeface="+mj-lt"/>
              </a:rPr>
              <a:t>н</a:t>
            </a:r>
            <a:r>
              <a:rPr lang="uk-UA" sz="3600" b="1" dirty="0">
                <a:latin typeface="+mj-lt"/>
              </a:rPr>
              <a:t>н</a:t>
            </a:r>
            <a:r>
              <a:rPr lang="x-none" sz="3600" b="1" dirty="0">
                <a:solidFill>
                  <a:schemeClr val="bg1"/>
                </a:solidFill>
                <a:latin typeface="+mj-lt"/>
              </a:rPr>
              <a:t>я </a:t>
            </a:r>
            <a:r>
              <a:rPr lang="uk-UA" sz="3600" b="1" dirty="0">
                <a:solidFill>
                  <a:schemeClr val="bg1"/>
                </a:solidFill>
                <a:latin typeface="+mj-lt"/>
              </a:rPr>
              <a:t>з</a:t>
            </a:r>
            <a:r>
              <a:rPr lang="x-none" sz="3600" b="1" dirty="0">
                <a:solidFill>
                  <a:schemeClr val="bg1"/>
                </a:solidFill>
                <a:latin typeface="+mj-lt"/>
              </a:rPr>
              <a:t>о</a:t>
            </a:r>
            <a:r>
              <a:rPr lang="uk-UA" sz="3600" b="1" dirty="0">
                <a:solidFill>
                  <a:schemeClr val="bg1"/>
                </a:solidFill>
                <a:latin typeface="+mj-lt"/>
              </a:rPr>
              <a:t>л</a:t>
            </a:r>
            <a:r>
              <a:rPr lang="x-none" sz="3600" b="1" dirty="0">
                <a:solidFill>
                  <a:schemeClr val="bg1"/>
                </a:solidFill>
                <a:latin typeface="+mj-lt"/>
              </a:rPr>
              <a:t>о</a:t>
            </a:r>
            <a:r>
              <a:rPr lang="uk-UA" sz="3600" b="1" dirty="0">
                <a:solidFill>
                  <a:schemeClr val="bg1"/>
                </a:solidFill>
                <a:latin typeface="+mj-lt"/>
              </a:rPr>
              <a:t>т</a:t>
            </a:r>
            <a:r>
              <a:rPr lang="x-none" sz="3600" b="1" dirty="0">
                <a:solidFill>
                  <a:schemeClr val="bg1"/>
                </a:solidFill>
                <a:latin typeface="+mj-lt"/>
              </a:rPr>
              <a:t>о</a:t>
            </a:r>
            <a:r>
              <a:rPr lang="uk-UA" sz="3600" b="1" dirty="0">
                <a:solidFill>
                  <a:schemeClr val="bg1"/>
                </a:solidFill>
                <a:latin typeface="+mj-lt"/>
              </a:rPr>
              <a:t>г</a:t>
            </a:r>
            <a:r>
              <a:rPr lang="x-none" sz="3600" b="1" dirty="0">
                <a:solidFill>
                  <a:schemeClr val="bg1"/>
                </a:solidFill>
                <a:latin typeface="+mj-lt"/>
              </a:rPr>
              <a:t>о </a:t>
            </a:r>
            <a:r>
              <a:rPr lang="uk-UA" sz="3600" b="1" dirty="0">
                <a:solidFill>
                  <a:schemeClr val="bg1"/>
                </a:solidFill>
                <a:latin typeface="+mj-lt"/>
              </a:rPr>
              <a:t>п</a:t>
            </a:r>
            <a:r>
              <a:rPr lang="x-none" sz="3600" b="1" dirty="0">
                <a:solidFill>
                  <a:schemeClr val="bg1"/>
                </a:solidFill>
                <a:latin typeface="+mj-lt"/>
              </a:rPr>
              <a:t>е</a:t>
            </a:r>
            <a:r>
              <a:rPr lang="uk-UA" sz="3600" b="1" dirty="0">
                <a:solidFill>
                  <a:schemeClr val="bg1"/>
                </a:solidFill>
                <a:latin typeface="+mj-lt"/>
              </a:rPr>
              <a:t>р</a:t>
            </a:r>
            <a:r>
              <a:rPr lang="x-none" sz="3600" b="1" dirty="0">
                <a:solidFill>
                  <a:schemeClr val="bg1"/>
                </a:solidFill>
                <a:latin typeface="+mj-lt"/>
              </a:rPr>
              <a:t>е</a:t>
            </a:r>
            <a:r>
              <a:rPr lang="uk-UA" sz="3600" b="1" dirty="0">
                <a:solidFill>
                  <a:schemeClr val="bg1"/>
                </a:solidFill>
                <a:latin typeface="+mj-lt"/>
              </a:rPr>
              <a:t>ти</a:t>
            </a:r>
            <a:r>
              <a:rPr lang="x-none" sz="3600" b="1" dirty="0">
                <a:solidFill>
                  <a:schemeClr val="bg1"/>
                </a:solidFill>
              </a:rPr>
              <a:t>н</a:t>
            </a:r>
            <a:r>
              <a:rPr lang="uk-UA" sz="3600" b="1" dirty="0">
                <a:solidFill>
                  <a:schemeClr val="bg1"/>
                </a:solidFill>
              </a:rPr>
              <a:t>у</a:t>
            </a:r>
            <a:endParaRPr lang="x-none" sz="20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A3B7BAD-4852-4C96-B484-1BBDAB039979}"/>
              </a:ext>
            </a:extLst>
          </p:cNvPr>
          <p:cNvSpPr txBox="1"/>
          <p:nvPr/>
        </p:nvSpPr>
        <p:spPr>
          <a:xfrm>
            <a:off x="1757503" y="4768948"/>
            <a:ext cx="292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dirty="0"/>
              <a:t>Р</a:t>
            </a:r>
            <a:r>
              <a:rPr lang="uk-UA" dirty="0"/>
              <a:t>и</a:t>
            </a:r>
            <a:r>
              <a:rPr lang="x-none" dirty="0"/>
              <a:t>с. 1.</a:t>
            </a:r>
            <a:r>
              <a:rPr lang="ru-RU" dirty="0"/>
              <a:t> </a:t>
            </a:r>
            <a:r>
              <a:rPr lang="ru-RU" dirty="0" err="1"/>
              <a:t>Палітурка</a:t>
            </a:r>
            <a:r>
              <a:rPr lang="ru-RU" dirty="0"/>
              <a:t> із </a:t>
            </a:r>
            <a:r>
              <a:rPr lang="x-none" dirty="0"/>
              <a:t>з</a:t>
            </a:r>
            <a:r>
              <a:rPr lang="ru-RU" dirty="0" err="1"/>
              <a:t>олотим</a:t>
            </a:r>
            <a:r>
              <a:rPr lang="ru-RU" dirty="0"/>
              <a:t> </a:t>
            </a:r>
            <a:r>
              <a:rPr lang="ru-RU" dirty="0" err="1"/>
              <a:t>співвідношення</a:t>
            </a:r>
            <a:r>
              <a:rPr lang="uk-UA" dirty="0"/>
              <a:t>м</a:t>
            </a:r>
          </a:p>
        </p:txBody>
      </p:sp>
    </p:spTree>
    <p:extLst>
      <p:ext uri="{BB962C8B-B14F-4D97-AF65-F5344CB8AC3E}">
        <p14:creationId xmlns:p14="http://schemas.microsoft.com/office/powerpoint/2010/main" val="1283988054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AC22A0B5-C246-44FC-9F38-7964F94CF6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7376" y="887518"/>
            <a:ext cx="4937762" cy="50829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/>
              <a:t>Найбільш </a:t>
            </a:r>
            <a:r>
              <a:rPr lang="ru-RU" sz="2800" dirty="0" err="1"/>
              <a:t>повне</a:t>
            </a:r>
            <a:r>
              <a:rPr lang="ru-RU" sz="2800" dirty="0"/>
              <a:t> </a:t>
            </a:r>
            <a:r>
              <a:rPr lang="ru-RU" sz="2800" dirty="0" err="1"/>
              <a:t>визначення</a:t>
            </a:r>
            <a:r>
              <a:rPr lang="ru-RU" sz="2800" dirty="0"/>
              <a:t> золотого </a:t>
            </a:r>
            <a:r>
              <a:rPr lang="ru-RU" sz="2800" dirty="0" err="1"/>
              <a:t>перерізу</a:t>
            </a:r>
            <a:r>
              <a:rPr lang="ru-RU" sz="2800" dirty="0"/>
              <a:t> </a:t>
            </a:r>
            <a:r>
              <a:rPr lang="ru-RU" sz="2800" dirty="0" err="1"/>
              <a:t>свідчить</a:t>
            </a:r>
            <a:r>
              <a:rPr lang="ru-RU" sz="2800" dirty="0"/>
              <a:t>, що </a:t>
            </a:r>
            <a:r>
              <a:rPr lang="ru-RU" sz="2800" dirty="0" err="1"/>
              <a:t>менша</a:t>
            </a:r>
            <a:r>
              <a:rPr lang="ru-RU" sz="2800" dirty="0"/>
              <a:t> </a:t>
            </a:r>
            <a:r>
              <a:rPr lang="ru-RU" sz="2800" dirty="0" err="1"/>
              <a:t>частина</a:t>
            </a:r>
            <a:r>
              <a:rPr lang="ru-RU" sz="2800" dirty="0"/>
              <a:t> відноситься до </a:t>
            </a:r>
            <a:r>
              <a:rPr lang="ru-RU" sz="2800" dirty="0" err="1"/>
              <a:t>більшої</a:t>
            </a:r>
            <a:r>
              <a:rPr lang="ru-RU" sz="2800" dirty="0"/>
              <a:t>, як </a:t>
            </a:r>
            <a:r>
              <a:rPr lang="ru-RU" sz="2800" dirty="0" err="1"/>
              <a:t>більша</a:t>
            </a:r>
            <a:r>
              <a:rPr lang="ru-RU" sz="2800" dirty="0"/>
              <a:t> до всього </a:t>
            </a:r>
            <a:r>
              <a:rPr lang="ru-RU" sz="2800" dirty="0" err="1"/>
              <a:t>цілого</a:t>
            </a:r>
            <a:r>
              <a:rPr lang="ru-RU" sz="2800" dirty="0"/>
              <a:t>. </a:t>
            </a:r>
            <a:r>
              <a:rPr lang="ru-RU" sz="2800" dirty="0" err="1"/>
              <a:t>Приблизна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величина – 1,6180339887. В </a:t>
            </a:r>
            <a:r>
              <a:rPr lang="ru-RU" sz="2800" dirty="0" err="1"/>
              <a:t>заокругленому</a:t>
            </a:r>
            <a:r>
              <a:rPr lang="ru-RU" sz="2800" dirty="0"/>
              <a:t> </a:t>
            </a:r>
            <a:r>
              <a:rPr lang="x-none" sz="2800" dirty="0"/>
              <a:t>в</a:t>
            </a:r>
            <a:r>
              <a:rPr lang="uk-UA" sz="2800" dirty="0"/>
              <a:t>і</a:t>
            </a:r>
            <a:r>
              <a:rPr lang="x-none" sz="2800" dirty="0" err="1"/>
              <a:t>дсо</a:t>
            </a:r>
            <a:r>
              <a:rPr lang="uk-UA" sz="2800" dirty="0"/>
              <a:t>т</a:t>
            </a:r>
            <a:r>
              <a:rPr lang="x-none" sz="2800" dirty="0"/>
              <a:t>к</a:t>
            </a:r>
            <a:r>
              <a:rPr lang="uk-UA" sz="2800" dirty="0"/>
              <a:t>о</a:t>
            </a:r>
            <a:r>
              <a:rPr lang="x-none" sz="2800" dirty="0"/>
              <a:t>в</a:t>
            </a:r>
            <a:r>
              <a:rPr lang="uk-UA" sz="2800" dirty="0"/>
              <a:t>о</a:t>
            </a:r>
            <a:r>
              <a:rPr lang="x-none" sz="2800" dirty="0"/>
              <a:t>м</a:t>
            </a:r>
            <a:r>
              <a:rPr lang="ru-RU" sz="2800" dirty="0"/>
              <a:t>у </a:t>
            </a:r>
            <a:r>
              <a:rPr lang="ru-RU" sz="2800" dirty="0" err="1"/>
              <a:t>значенні</a:t>
            </a:r>
            <a:r>
              <a:rPr lang="ru-RU" sz="2800" dirty="0"/>
              <a:t> </a:t>
            </a:r>
            <a:r>
              <a:rPr lang="ru-RU" sz="2800" dirty="0" err="1"/>
              <a:t>пропорції</a:t>
            </a:r>
            <a:r>
              <a:rPr lang="ru-RU" sz="2800" dirty="0"/>
              <a:t> </a:t>
            </a:r>
            <a:r>
              <a:rPr lang="ru-RU" sz="2800" dirty="0" err="1"/>
              <a:t>частин</a:t>
            </a:r>
            <a:r>
              <a:rPr lang="ru-RU" sz="2800" dirty="0"/>
              <a:t> </a:t>
            </a:r>
            <a:r>
              <a:rPr lang="ru-RU" sz="2800" dirty="0" err="1"/>
              <a:t>цілого</a:t>
            </a:r>
            <a:r>
              <a:rPr lang="ru-RU" sz="2800" dirty="0"/>
              <a:t> </a:t>
            </a:r>
            <a:r>
              <a:rPr lang="ru-RU" sz="2800" dirty="0" err="1"/>
              <a:t>будуть</a:t>
            </a:r>
            <a:r>
              <a:rPr lang="ru-RU" sz="2800" dirty="0"/>
              <a:t> </a:t>
            </a:r>
            <a:r>
              <a:rPr lang="ru-RU" sz="2800" dirty="0" err="1"/>
              <a:t>співвідноситися</a:t>
            </a:r>
            <a:r>
              <a:rPr lang="ru-RU" sz="2800" dirty="0"/>
              <a:t> як 62</a:t>
            </a:r>
            <a:r>
              <a:rPr lang="ru-RU" sz="2800" dirty="0" smtClean="0"/>
              <a:t>% до38</a:t>
            </a:r>
            <a:r>
              <a:rPr lang="ru-RU" sz="2800" dirty="0"/>
              <a:t>%</a:t>
            </a:r>
            <a:r>
              <a:rPr lang="x-none" sz="2800" dirty="0"/>
              <a:t> ( </a:t>
            </a:r>
            <a:r>
              <a:rPr lang="uk-UA" sz="2800" dirty="0"/>
              <a:t>р</a:t>
            </a:r>
            <a:r>
              <a:rPr lang="x-none" sz="2800" dirty="0"/>
              <a:t>и</a:t>
            </a:r>
            <a:r>
              <a:rPr lang="uk-UA" sz="2800" dirty="0"/>
              <a:t>с</a:t>
            </a:r>
            <a:r>
              <a:rPr lang="x-none" sz="2800" dirty="0"/>
              <a:t>. 2)</a:t>
            </a:r>
            <a:r>
              <a:rPr lang="ru-RU" sz="2800" dirty="0"/>
              <a:t>. </a:t>
            </a:r>
            <a:endParaRPr lang="uk-UA" sz="2800" dirty="0"/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D46DA78-86BA-48A0-92E5-2A3CE91253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86" t="-188" r="11555" b="-6044"/>
          <a:stretch/>
        </p:blipFill>
        <p:spPr>
          <a:xfrm>
            <a:off x="-1195755" y="160891"/>
            <a:ext cx="7062921" cy="5809591"/>
          </a:xfrm>
          <a:prstGeom prst="trapezoid">
            <a:avLst>
              <a:gd name="adj" fmla="val 20556"/>
            </a:avLst>
          </a:prstGeom>
        </p:spPr>
      </p:pic>
      <p:sp>
        <p:nvSpPr>
          <p:cNvPr id="23" name="Трапеция 22">
            <a:extLst>
              <a:ext uri="{FF2B5EF4-FFF2-40B4-BE49-F238E27FC236}">
                <a16:creationId xmlns="" xmlns:a16="http://schemas.microsoft.com/office/drawing/2014/main" id="{8E3F259D-77FC-49D4-80CC-5E83E9AFD278}"/>
              </a:ext>
            </a:extLst>
          </p:cNvPr>
          <p:cNvSpPr/>
          <p:nvPr/>
        </p:nvSpPr>
        <p:spPr>
          <a:xfrm>
            <a:off x="-839371" y="5627964"/>
            <a:ext cx="7062921" cy="1673168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2E4BEAE-5568-4E68-9F0E-9B98CC244BD5}"/>
              </a:ext>
            </a:extLst>
          </p:cNvPr>
          <p:cNvSpPr txBox="1"/>
          <p:nvPr/>
        </p:nvSpPr>
        <p:spPr>
          <a:xfrm>
            <a:off x="211015" y="5970482"/>
            <a:ext cx="524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dirty="0"/>
              <a:t>Р</a:t>
            </a:r>
            <a:r>
              <a:rPr lang="uk-UA" dirty="0"/>
              <a:t>и</a:t>
            </a:r>
            <a:r>
              <a:rPr lang="x-none" dirty="0"/>
              <a:t>с. 2.</a:t>
            </a:r>
            <a:r>
              <a:rPr lang="ru-RU" dirty="0"/>
              <a:t> П</a:t>
            </a:r>
            <a:r>
              <a:rPr lang="x-none" dirty="0"/>
              <a:t>р</a:t>
            </a:r>
            <a:r>
              <a:rPr lang="uk-UA" dirty="0"/>
              <a:t>о</a:t>
            </a:r>
            <a:r>
              <a:rPr lang="x-none" dirty="0"/>
              <a:t>п</a:t>
            </a:r>
            <a:r>
              <a:rPr lang="uk-UA" dirty="0"/>
              <a:t>о</a:t>
            </a:r>
            <a:r>
              <a:rPr lang="x-none" dirty="0"/>
              <a:t>р</a:t>
            </a:r>
            <a:r>
              <a:rPr lang="uk-UA" dirty="0"/>
              <a:t>ц</a:t>
            </a:r>
            <a:r>
              <a:rPr lang="x-none" dirty="0"/>
              <a:t>і</a:t>
            </a:r>
            <a:r>
              <a:rPr lang="uk-UA" dirty="0"/>
              <a:t>я</a:t>
            </a:r>
            <a:r>
              <a:rPr lang="x-none" dirty="0"/>
              <a:t> </a:t>
            </a:r>
            <a:r>
              <a:rPr lang="uk-UA" dirty="0"/>
              <a:t>з</a:t>
            </a:r>
            <a:r>
              <a:rPr lang="x-none" dirty="0"/>
              <a:t>о</a:t>
            </a:r>
            <a:r>
              <a:rPr lang="uk-UA" dirty="0"/>
              <a:t>л</a:t>
            </a:r>
            <a:r>
              <a:rPr lang="x-none" dirty="0"/>
              <a:t>о</a:t>
            </a:r>
            <a:r>
              <a:rPr lang="uk-UA" dirty="0"/>
              <a:t>т</a:t>
            </a:r>
            <a:r>
              <a:rPr lang="x-none" dirty="0"/>
              <a:t>о</a:t>
            </a:r>
            <a:r>
              <a:rPr lang="uk-UA" dirty="0"/>
              <a:t>г</a:t>
            </a:r>
            <a:r>
              <a:rPr lang="x-none" dirty="0"/>
              <a:t>о </a:t>
            </a:r>
            <a:r>
              <a:rPr lang="uk-UA" dirty="0"/>
              <a:t>с</a:t>
            </a:r>
            <a:r>
              <a:rPr lang="x-none" dirty="0"/>
              <a:t>п</a:t>
            </a:r>
            <a:r>
              <a:rPr lang="uk-UA" dirty="0"/>
              <a:t>і</a:t>
            </a:r>
            <a:r>
              <a:rPr lang="x-none" dirty="0"/>
              <a:t>в</a:t>
            </a:r>
            <a:r>
              <a:rPr lang="uk-UA" dirty="0"/>
              <a:t>в</a:t>
            </a:r>
            <a:r>
              <a:rPr lang="x-none" dirty="0"/>
              <a:t>і</a:t>
            </a:r>
            <a:r>
              <a:rPr lang="uk-UA" dirty="0"/>
              <a:t>д</a:t>
            </a:r>
            <a:r>
              <a:rPr lang="x-none" dirty="0"/>
              <a:t>н</a:t>
            </a:r>
            <a:r>
              <a:rPr lang="uk-UA" dirty="0"/>
              <a:t>о</a:t>
            </a:r>
            <a:r>
              <a:rPr lang="x-none" dirty="0"/>
              <a:t>ш</a:t>
            </a:r>
            <a:r>
              <a:rPr lang="uk-UA" dirty="0"/>
              <a:t>е</a:t>
            </a:r>
            <a:r>
              <a:rPr lang="x-none" dirty="0"/>
              <a:t>н</a:t>
            </a:r>
            <a:r>
              <a:rPr lang="uk-UA" dirty="0"/>
              <a:t>н</a:t>
            </a:r>
            <a:r>
              <a:rPr lang="x-none" dirty="0"/>
              <a:t>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77932624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1CC4EC1-EBEF-4BD7-8B93-98A75E4E83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r="23833"/>
          <a:stretch/>
        </p:blipFill>
        <p:spPr>
          <a:xfrm>
            <a:off x="806822" y="835552"/>
            <a:ext cx="5913121" cy="457729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6C0B776-C013-41DB-B583-783BDAD836DC}"/>
              </a:ext>
            </a:extLst>
          </p:cNvPr>
          <p:cNvSpPr/>
          <p:nvPr/>
        </p:nvSpPr>
        <p:spPr>
          <a:xfrm>
            <a:off x="7046976" y="682734"/>
            <a:ext cx="421843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2800" dirty="0"/>
              <a:t> У </a:t>
            </a:r>
            <a:r>
              <a:rPr lang="x-none" sz="2800" dirty="0" err="1"/>
              <a:t>світі</a:t>
            </a:r>
            <a:r>
              <a:rPr lang="x-none" sz="2800" dirty="0"/>
              <a:t> </a:t>
            </a:r>
            <a:r>
              <a:rPr lang="x-none" sz="2800" dirty="0" err="1"/>
              <a:t>мистецтва</a:t>
            </a:r>
            <a:r>
              <a:rPr lang="x-none" sz="2800" dirty="0"/>
              <a:t>, </a:t>
            </a:r>
            <a:r>
              <a:rPr lang="x-none" sz="2800" dirty="0" err="1"/>
              <a:t>архітектури</a:t>
            </a:r>
            <a:r>
              <a:rPr lang="x-none" sz="2800" dirty="0"/>
              <a:t> і дизайну </a:t>
            </a:r>
            <a:r>
              <a:rPr lang="x-none" sz="2800" dirty="0" err="1"/>
              <a:t>золотий</a:t>
            </a:r>
            <a:r>
              <a:rPr lang="x-none" sz="2800" dirty="0"/>
              <a:t> </a:t>
            </a:r>
            <a:r>
              <a:rPr lang="x-none" sz="2800" dirty="0" err="1"/>
              <a:t>перетин</a:t>
            </a:r>
            <a:r>
              <a:rPr lang="x-none" sz="2800" dirty="0"/>
              <a:t> </a:t>
            </a:r>
            <a:r>
              <a:rPr lang="x-none" sz="2800" dirty="0" err="1"/>
              <a:t>здобув</a:t>
            </a:r>
            <a:r>
              <a:rPr lang="x-none" sz="2800" dirty="0"/>
              <a:t> </a:t>
            </a:r>
            <a:r>
              <a:rPr lang="x-none" sz="2800" dirty="0" err="1"/>
              <a:t>приголомшливу</a:t>
            </a:r>
            <a:r>
              <a:rPr lang="x-none" sz="2800" dirty="0"/>
              <a:t> </a:t>
            </a:r>
            <a:r>
              <a:rPr lang="x-none" sz="2800" dirty="0" err="1"/>
              <a:t>репутацію</a:t>
            </a:r>
            <a:r>
              <a:rPr lang="x-none" sz="2800" dirty="0"/>
              <a:t>. </a:t>
            </a:r>
            <a:r>
              <a:rPr lang="x-none" sz="2800" dirty="0" err="1"/>
              <a:t>Великі</a:t>
            </a:r>
            <a:r>
              <a:rPr lang="x-none" sz="2800" dirty="0"/>
              <a:t> </a:t>
            </a:r>
            <a:r>
              <a:rPr lang="x-none" sz="2800" dirty="0" err="1"/>
              <a:t>генії</a:t>
            </a:r>
            <a:r>
              <a:rPr lang="x-none" sz="2800" dirty="0"/>
              <a:t>, </a:t>
            </a:r>
            <a:r>
              <a:rPr lang="x-none" sz="2800" dirty="0" err="1"/>
              <a:t>такі</a:t>
            </a:r>
            <a:r>
              <a:rPr lang="x-none" sz="2800" dirty="0"/>
              <a:t> як </a:t>
            </a:r>
            <a:r>
              <a:rPr lang="x-none" sz="2800" dirty="0" err="1"/>
              <a:t>Корбюзьє</a:t>
            </a:r>
            <a:r>
              <a:rPr lang="x-none" sz="2800" dirty="0"/>
              <a:t> і Сальвадора </a:t>
            </a:r>
            <a:r>
              <a:rPr lang="x-none" sz="2800" dirty="0" err="1"/>
              <a:t>Далі</a:t>
            </a:r>
            <a:r>
              <a:rPr lang="x-none" sz="2800" dirty="0"/>
              <a:t>, </a:t>
            </a:r>
            <a:r>
              <a:rPr lang="x-none" sz="2800" dirty="0" err="1"/>
              <a:t>використовували</a:t>
            </a:r>
            <a:r>
              <a:rPr lang="x-none" sz="2800" dirty="0"/>
              <a:t> </a:t>
            </a:r>
            <a:r>
              <a:rPr lang="x-none" sz="2800" dirty="0" err="1"/>
              <a:t>цю</a:t>
            </a:r>
            <a:r>
              <a:rPr lang="x-none" sz="2800" dirty="0"/>
              <a:t> </a:t>
            </a:r>
            <a:r>
              <a:rPr lang="x-none" sz="2800" dirty="0" err="1"/>
              <a:t>пропорцію</a:t>
            </a:r>
            <a:r>
              <a:rPr lang="x-none" sz="2800" dirty="0"/>
              <a:t> у </a:t>
            </a:r>
            <a:r>
              <a:rPr lang="x-none" sz="2800" dirty="0" err="1"/>
              <a:t>своїх</a:t>
            </a:r>
            <a:r>
              <a:rPr lang="x-none" sz="2800" dirty="0"/>
              <a:t> роботах. </a:t>
            </a:r>
            <a:r>
              <a:rPr lang="x-none" sz="2800" dirty="0" err="1"/>
              <a:t>Таке</a:t>
            </a:r>
            <a:r>
              <a:rPr lang="x-none" sz="2800" dirty="0"/>
              <a:t> </a:t>
            </a:r>
            <a:r>
              <a:rPr lang="x-none" sz="2800" dirty="0" err="1"/>
              <a:t>співвідношення</a:t>
            </a:r>
            <a:r>
              <a:rPr lang="x-none" sz="2800" dirty="0"/>
              <a:t> </a:t>
            </a:r>
            <a:r>
              <a:rPr lang="x-none" sz="2800" dirty="0" err="1"/>
              <a:t>сприймається</a:t>
            </a:r>
            <a:r>
              <a:rPr lang="x-none" sz="2800" dirty="0"/>
              <a:t> як найбільш </a:t>
            </a:r>
            <a:r>
              <a:rPr lang="x-none" sz="2800" dirty="0" err="1"/>
              <a:t>гармонічне</a:t>
            </a:r>
            <a:r>
              <a:rPr lang="x-none" sz="2800" dirty="0"/>
              <a:t> (</a:t>
            </a:r>
            <a:r>
              <a:rPr lang="uk-UA" sz="2800" dirty="0"/>
              <a:t>р</a:t>
            </a:r>
            <a:r>
              <a:rPr lang="x-none" sz="2800" dirty="0"/>
              <a:t>и</a:t>
            </a:r>
            <a:r>
              <a:rPr lang="uk-UA" sz="2800" dirty="0"/>
              <a:t>с</a:t>
            </a:r>
            <a:r>
              <a:rPr lang="x-none" sz="2800" dirty="0"/>
              <a:t>. 3).</a:t>
            </a:r>
            <a:r>
              <a:rPr lang="uk-UA" sz="2400" dirty="0"/>
              <a:t/>
            </a:r>
            <a:br>
              <a:rPr lang="uk-UA" sz="2400" dirty="0"/>
            </a:br>
            <a:endParaRPr lang="uk-UA" sz="24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49D9609-F1AE-4E09-B2FE-178282A4FC0D}"/>
              </a:ext>
            </a:extLst>
          </p:cNvPr>
          <p:cNvSpPr/>
          <p:nvPr/>
        </p:nvSpPr>
        <p:spPr>
          <a:xfrm>
            <a:off x="1914687" y="5559051"/>
            <a:ext cx="4339265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x-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3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</a:t>
            </a:r>
            <a:r>
              <a:rPr lang="x-non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побудови</a:t>
            </a:r>
            <a:r>
              <a:rPr lang="x-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золотого </a:t>
            </a:r>
            <a:r>
              <a:rPr lang="x-non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перетину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78790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2B81B29F-3CC4-4116-9394-5960FF9C2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6687" y="1472888"/>
            <a:ext cx="5564241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uk-UA" sz="2800" b="0" i="0" u="none" strike="noStrike" cap="none" normalizeH="0" baseline="0" dirty="0" err="1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Прагнучи</a:t>
            </a:r>
            <a:r>
              <a:rPr kumimoji="0" lang="en-US" altLang="uk-UA" sz="28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uk-UA" sz="2800" b="0" i="0" u="none" strike="noStrike" cap="none" normalizeH="0" baseline="0" dirty="0" err="1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відкрити</a:t>
            </a:r>
            <a:r>
              <a:rPr kumimoji="0" lang="en-US" altLang="uk-UA" sz="28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uk-UA" sz="2800" b="0" i="0" u="none" strike="noStrike" cap="none" normalizeH="0" baseline="0" dirty="0" err="1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таємниці</a:t>
            </a:r>
            <a:r>
              <a:rPr kumimoji="0" lang="en-US" altLang="uk-UA" sz="28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uk-UA" sz="2800" b="0" i="0" u="none" strike="noStrike" cap="none" normalizeH="0" baseline="0" dirty="0" err="1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ідеальних</a:t>
            </a:r>
            <a:r>
              <a:rPr kumimoji="0" lang="en-US" altLang="uk-UA" sz="28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uk-UA" sz="2800" b="0" i="0" u="none" strike="noStrike" cap="none" normalizeH="0" baseline="0" dirty="0" err="1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пропорцій</a:t>
            </a:r>
            <a:r>
              <a:rPr kumimoji="0" lang="en-US" altLang="uk-UA" sz="28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uk-UA" sz="2800" b="0" i="0" u="none" strike="noStrike" cap="none" normalizeH="0" baseline="0" dirty="0" err="1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математики</a:t>
            </a:r>
            <a:r>
              <a:rPr kumimoji="0" lang="en-US" altLang="uk-UA" sz="28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uk-UA" sz="2800" b="0" i="0" u="none" strike="noStrike" cap="none" normalizeH="0" baseline="0" dirty="0" err="1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вирахували</a:t>
            </a:r>
            <a:r>
              <a:rPr kumimoji="0" lang="en-US" altLang="uk-UA" sz="28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uk-UA" sz="2800" b="0" i="0" u="none" strike="noStrike" cap="none" normalizeH="0" baseline="0" dirty="0" err="1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формулу</a:t>
            </a:r>
            <a:r>
              <a:rPr kumimoji="0" lang="en-US" altLang="uk-UA" sz="28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uk-UA" sz="2800" b="0" i="0" u="none" strike="noStrike" cap="none" normalizeH="0" baseline="0" dirty="0" err="1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яка</a:t>
            </a:r>
            <a:r>
              <a:rPr kumimoji="0" lang="en-US" altLang="uk-UA" sz="28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uk-UA" sz="2800" b="0" i="0" u="none" strike="noStrike" cap="none" normalizeH="0" baseline="0" dirty="0" err="1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з'являється</a:t>
            </a:r>
            <a:r>
              <a:rPr kumimoji="0" lang="en-US" altLang="uk-UA" sz="28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kumimoji="0" lang="en-US" altLang="uk-UA" sz="2800" b="0" i="0" u="none" strike="noStrike" cap="none" normalizeH="0" baseline="0" dirty="0" err="1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більшості</a:t>
            </a:r>
            <a:r>
              <a:rPr kumimoji="0" lang="en-US" altLang="uk-UA" sz="28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випадків</a:t>
            </a:r>
            <a:r>
              <a:rPr kumimoji="0" lang="uk-UA" altLang="uk-UA" sz="2800" b="0" i="0" u="none" strike="noStrike" cap="none" normalizeH="0" dirty="0" smtClean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uk-UA" sz="2800" b="0" i="0" u="none" strike="noStrike" cap="none" normalizeH="0" baseline="0" dirty="0" err="1" smtClean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kumimoji="0" lang="en-US" altLang="uk-UA" sz="2800" b="0" i="0" u="none" strike="noStrike" cap="none" normalizeH="0" baseline="0" dirty="0" smtClean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uk-UA" sz="2800" b="0" i="0" u="none" strike="noStrike" cap="none" normalizeH="0" baseline="0" dirty="0" err="1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Землі</a:t>
            </a:r>
            <a:r>
              <a:rPr kumimoji="0" lang="en-US" altLang="uk-UA" sz="28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altLang="uk-UA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uk-UA" sz="2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Визначають</a:t>
            </a:r>
            <a:r>
              <a:rPr lang="ru-RU" altLang="uk-UA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uk-UA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довжину</a:t>
            </a:r>
            <a:r>
              <a:rPr lang="ru-RU" altLang="uk-UA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uk-UA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меншого</a:t>
            </a:r>
            <a:r>
              <a:rPr lang="ru-RU" altLang="uk-UA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uk-UA" sz="2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елемента</a:t>
            </a:r>
            <a:r>
              <a:rPr lang="ru-RU" altLang="uk-UA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яку </a:t>
            </a:r>
            <a:r>
              <a:rPr lang="ru-RU" altLang="uk-UA" sz="2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множать</a:t>
            </a:r>
            <a:r>
              <a:rPr lang="ru-RU" altLang="uk-UA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uk-UA" sz="2800" dirty="0">
                <a:ea typeface="Calibri" panose="020F0502020204030204" pitchFamily="34" charset="0"/>
                <a:cs typeface="Times New Roman" panose="02020603050405020304" pitchFamily="18" charset="0"/>
              </a:rPr>
              <a:t>на золоте </a:t>
            </a:r>
            <a:r>
              <a:rPr lang="ru-RU" altLang="uk-UA" sz="2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співвідношення</a:t>
            </a:r>
            <a:r>
              <a:rPr lang="ru-RU" altLang="uk-UA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altLang="uk-UA" sz="2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дорівнює</a:t>
            </a:r>
            <a:r>
              <a:rPr lang="ru-RU" altLang="uk-UA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1,618). </a:t>
            </a:r>
            <a:r>
              <a:rPr lang="ru-RU" altLang="uk-UA" sz="2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Тоді</a:t>
            </a:r>
            <a:r>
              <a:rPr lang="ru-RU" altLang="uk-UA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uk-UA" sz="2800" dirty="0">
                <a:ea typeface="Calibri" panose="020F0502020204030204" pitchFamily="34" charset="0"/>
                <a:cs typeface="Times New Roman" panose="02020603050405020304" pitchFamily="18" charset="0"/>
              </a:rPr>
              <a:t>результатом буде </a:t>
            </a:r>
            <a:r>
              <a:rPr lang="ru-RU" altLang="uk-UA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ідеальна</a:t>
            </a:r>
            <a:r>
              <a:rPr lang="ru-RU" altLang="uk-UA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uk-UA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довжина</a:t>
            </a:r>
            <a:r>
              <a:rPr lang="ru-RU" altLang="uk-UA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uk-UA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більшого</a:t>
            </a:r>
            <a:r>
              <a:rPr lang="ru-RU" altLang="uk-UA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uk-UA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елемента</a:t>
            </a:r>
            <a:r>
              <a:rPr lang="x-none" altLang="uk-UA" sz="2800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uk-UA" altLang="uk-UA" sz="2800" dirty="0"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x-none" altLang="uk-UA" sz="2800" dirty="0"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uk-UA" altLang="uk-UA" sz="2800" dirty="0"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altLang="uk-UA" sz="2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x-none" altLang="uk-UA" sz="2800" dirty="0">
                <a:ea typeface="Calibri" panose="020F0502020204030204" pitchFamily="34" charset="0"/>
                <a:cs typeface="Times New Roman" panose="02020603050405020304" pitchFamily="18" charset="0"/>
              </a:rPr>
              <a:t> 4).</a:t>
            </a:r>
            <a:endParaRPr kumimoji="0" lang="uk-UA" altLang="uk-UA" sz="2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3DE2806-9E3A-4CD7-8D39-7950A3263DA1}"/>
              </a:ext>
            </a:extLst>
          </p:cNvPr>
          <p:cNvSpPr/>
          <p:nvPr/>
        </p:nvSpPr>
        <p:spPr>
          <a:xfrm>
            <a:off x="979020" y="3596547"/>
            <a:ext cx="2958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</a:t>
            </a:r>
            <a:r>
              <a:rPr lang="en-US" alt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x-none" alt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lang="en-US" alt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</a:t>
            </a:r>
            <a:r>
              <a:rPr lang="en-US" alt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пропорції</a:t>
            </a:r>
            <a:r>
              <a:rPr lang="en-US" alt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alt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en-US" alt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олотого</a:t>
            </a:r>
            <a:r>
              <a:rPr lang="en-US" alt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співвідношення</a:t>
            </a:r>
            <a:endParaRPr lang="uk-UA" altLang="uk-UA" sz="1050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5C2E11B-0D99-4371-AE87-8C1FA9E694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5" t="27646" r="15915" b="25017"/>
          <a:stretch/>
        </p:blipFill>
        <p:spPr>
          <a:xfrm>
            <a:off x="-1447945" y="271272"/>
            <a:ext cx="7812169" cy="3157728"/>
          </a:xfrm>
          <a:prstGeom prst="flowChartManualOperation">
            <a:avLst/>
          </a:prstGeom>
        </p:spPr>
      </p:pic>
    </p:spTree>
    <p:extLst>
      <p:ext uri="{BB962C8B-B14F-4D97-AF65-F5344CB8AC3E}">
        <p14:creationId xmlns:p14="http://schemas.microsoft.com/office/powerpoint/2010/main" val="3740030624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7BC557-CF5F-4703-9D94-999430A22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575" y="500992"/>
            <a:ext cx="10452849" cy="910492"/>
          </a:xfrm>
        </p:spPr>
        <p:txBody>
          <a:bodyPr>
            <a:noAutofit/>
          </a:bodyPr>
          <a:lstStyle/>
          <a:p>
            <a:pPr algn="ctr"/>
            <a:r>
              <a:rPr lang="x-none" sz="3600" b="1" dirty="0"/>
              <a:t>2. Використання золотого </a:t>
            </a:r>
            <a:r>
              <a:rPr lang="x-none" sz="3600" b="1" dirty="0" err="1"/>
              <a:t>перетину</a:t>
            </a:r>
            <a:r>
              <a:rPr lang="x-none" sz="3600" b="1" dirty="0"/>
              <a:t> в пол</a:t>
            </a:r>
            <a:r>
              <a:rPr lang="uk-UA" sz="3600" b="1" dirty="0"/>
              <a:t>і</a:t>
            </a:r>
            <a:r>
              <a:rPr lang="x-none" sz="3600" b="1" dirty="0" err="1"/>
              <a:t>графії</a:t>
            </a:r>
            <a:endParaRPr lang="uk-UA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BD4EF1-5A57-4DBD-ADF2-302FAC8A6833}"/>
              </a:ext>
            </a:extLst>
          </p:cNvPr>
          <p:cNvSpPr txBox="1">
            <a:spLocks/>
          </p:cNvSpPr>
          <p:nvPr/>
        </p:nvSpPr>
        <p:spPr>
          <a:xfrm>
            <a:off x="987552" y="1411379"/>
            <a:ext cx="4598544" cy="3933150"/>
          </a:xfrm>
          <a:prstGeom prst="rect">
            <a:avLst/>
          </a:prstGeom>
        </p:spPr>
        <p:txBody>
          <a:bodyPr rtlCol="0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chemeClr val="tx1"/>
                </a:solidFill>
              </a:rPr>
              <a:t>У поліграфії </a:t>
            </a:r>
            <a:r>
              <a:rPr lang="ru-RU" sz="2800" dirty="0" err="1">
                <a:solidFill>
                  <a:schemeClr val="tx1"/>
                </a:solidFill>
              </a:rPr>
              <a:t>цей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термін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найчастіше</a:t>
            </a:r>
            <a:r>
              <a:rPr lang="ru-RU" sz="2800" dirty="0">
                <a:solidFill>
                  <a:schemeClr val="tx1"/>
                </a:solidFill>
              </a:rPr>
              <a:t> відноситься до </a:t>
            </a:r>
            <a:r>
              <a:rPr lang="ru-RU" sz="2800" dirty="0" err="1">
                <a:solidFill>
                  <a:schemeClr val="tx1"/>
                </a:solidFill>
              </a:rPr>
              <a:t>розміру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сторінок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трактується</a:t>
            </a:r>
            <a:r>
              <a:rPr lang="ru-RU" sz="2800" dirty="0">
                <a:solidFill>
                  <a:schemeClr val="tx1"/>
                </a:solidFill>
              </a:rPr>
              <a:t> для </a:t>
            </a:r>
            <a:r>
              <a:rPr lang="ru-RU" sz="2800" dirty="0" err="1">
                <a:solidFill>
                  <a:schemeClr val="tx1"/>
                </a:solidFill>
              </a:rPr>
              <a:t>встановлення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співвідношення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довжин</a:t>
            </a:r>
            <a:r>
              <a:rPr lang="ru-RU" sz="2800" dirty="0">
                <a:solidFill>
                  <a:schemeClr val="tx1"/>
                </a:solidFill>
              </a:rPr>
              <a:t> сторін 3:5, яке </a:t>
            </a:r>
            <a:r>
              <a:rPr lang="ru-RU" sz="2800" dirty="0" err="1">
                <a:solidFill>
                  <a:schemeClr val="tx1"/>
                </a:solidFill>
              </a:rPr>
              <a:t>сприймається</a:t>
            </a:r>
            <a:r>
              <a:rPr lang="ru-RU" sz="2800" dirty="0">
                <a:solidFill>
                  <a:schemeClr val="tx1"/>
                </a:solidFill>
              </a:rPr>
              <a:t> як найбільш </a:t>
            </a:r>
            <a:r>
              <a:rPr lang="x-none" sz="2800" dirty="0">
                <a:solidFill>
                  <a:schemeClr val="tx1"/>
                </a:solidFill>
              </a:rPr>
              <a:t/>
            </a:r>
            <a:br>
              <a:rPr lang="x-none" sz="2800" dirty="0">
                <a:solidFill>
                  <a:schemeClr val="tx1"/>
                </a:solidFill>
              </a:rPr>
            </a:br>
            <a:r>
              <a:rPr lang="ru-RU" sz="2800" dirty="0" err="1">
                <a:solidFill>
                  <a:schemeClr val="tx1"/>
                </a:solidFill>
              </a:rPr>
              <a:t>гармонічне</a:t>
            </a:r>
            <a:r>
              <a:rPr lang="x-none" sz="2800" dirty="0">
                <a:solidFill>
                  <a:schemeClr val="tx1"/>
                </a:solidFill>
              </a:rPr>
              <a:t> (</a:t>
            </a:r>
            <a:r>
              <a:rPr lang="uk-UA" sz="2800" dirty="0">
                <a:solidFill>
                  <a:schemeClr val="tx1"/>
                </a:solidFill>
              </a:rPr>
              <a:t>р</a:t>
            </a:r>
            <a:r>
              <a:rPr lang="x-none" sz="2800" dirty="0">
                <a:solidFill>
                  <a:schemeClr val="tx1"/>
                </a:solidFill>
              </a:rPr>
              <a:t>и</a:t>
            </a:r>
            <a:r>
              <a:rPr lang="uk-UA" sz="2800" dirty="0">
                <a:solidFill>
                  <a:schemeClr val="tx1"/>
                </a:solidFill>
              </a:rPr>
              <a:t>с</a:t>
            </a:r>
            <a:r>
              <a:rPr lang="x-none" sz="2800" dirty="0">
                <a:solidFill>
                  <a:schemeClr val="tx1"/>
                </a:solidFill>
              </a:rPr>
              <a:t>. 5).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2105160-2844-438C-B9E4-E9D2D8FC74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1" t="7305" r="9548" b="9334"/>
          <a:stretch/>
        </p:blipFill>
        <p:spPr>
          <a:xfrm>
            <a:off x="5738496" y="1494445"/>
            <a:ext cx="5583928" cy="4123384"/>
          </a:xfrm>
          <a:prstGeom prst="rect">
            <a:avLst/>
          </a:prstGeom>
        </p:spPr>
      </p:pic>
      <p:sp>
        <p:nvSpPr>
          <p:cNvPr id="12" name="Равнобедренный треугольник 18">
            <a:extLst>
              <a:ext uri="{FF2B5EF4-FFF2-40B4-BE49-F238E27FC236}">
                <a16:creationId xmlns="" xmlns:a16="http://schemas.microsoft.com/office/drawing/2014/main" id="{98B61844-578C-453E-8980-9CC32C85B3E1}"/>
              </a:ext>
            </a:extLst>
          </p:cNvPr>
          <p:cNvSpPr/>
          <p:nvPr/>
        </p:nvSpPr>
        <p:spPr>
          <a:xfrm>
            <a:off x="9628741" y="5414890"/>
            <a:ext cx="985363" cy="849450"/>
          </a:xfrm>
          <a:prstGeom prst="triangle">
            <a:avLst/>
          </a:prstGeom>
          <a:noFill/>
          <a:ln>
            <a:solidFill>
              <a:srgbClr val="C5AE76"/>
            </a:solidFill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4" name="Равнобедренный треугольник 18">
            <a:extLst>
              <a:ext uri="{FF2B5EF4-FFF2-40B4-BE49-F238E27FC236}">
                <a16:creationId xmlns="" xmlns:a16="http://schemas.microsoft.com/office/drawing/2014/main" id="{C2FDEFFF-22B7-4217-86AA-11BC6EF0748A}"/>
              </a:ext>
            </a:extLst>
          </p:cNvPr>
          <p:cNvSpPr/>
          <p:nvPr/>
        </p:nvSpPr>
        <p:spPr>
          <a:xfrm>
            <a:off x="9966181" y="5497851"/>
            <a:ext cx="1508643" cy="1300554"/>
          </a:xfrm>
          <a:prstGeom prst="triangle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AF1535A4-AAD6-4137-A1D0-728363077AAC}"/>
              </a:ext>
            </a:extLst>
          </p:cNvPr>
          <p:cNvSpPr/>
          <p:nvPr/>
        </p:nvSpPr>
        <p:spPr>
          <a:xfrm>
            <a:off x="5821407" y="5700195"/>
            <a:ext cx="5256568" cy="369332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x-none" dirty="0"/>
              <a:t>Р</a:t>
            </a:r>
            <a:r>
              <a:rPr lang="uk-UA" dirty="0"/>
              <a:t>и</a:t>
            </a:r>
            <a:r>
              <a:rPr lang="x-none" dirty="0"/>
              <a:t>с. 5.</a:t>
            </a:r>
            <a:r>
              <a:rPr lang="ru-RU" dirty="0"/>
              <a:t> </a:t>
            </a:r>
            <a:r>
              <a:rPr lang="x-none" dirty="0"/>
              <a:t>Р</a:t>
            </a:r>
            <a:r>
              <a:rPr lang="uk-UA" dirty="0"/>
              <a:t>о</a:t>
            </a:r>
            <a:r>
              <a:rPr lang="x-none" dirty="0"/>
              <a:t>з</a:t>
            </a:r>
            <a:r>
              <a:rPr lang="uk-UA" dirty="0"/>
              <a:t>м</a:t>
            </a:r>
            <a:r>
              <a:rPr lang="x-none" dirty="0"/>
              <a:t>і</a:t>
            </a:r>
            <a:r>
              <a:rPr lang="uk-UA" dirty="0"/>
              <a:t>р</a:t>
            </a:r>
            <a:r>
              <a:rPr lang="x-none" dirty="0"/>
              <a:t>и </a:t>
            </a:r>
            <a:r>
              <a:rPr lang="uk-UA" dirty="0"/>
              <a:t>с</a:t>
            </a:r>
            <a:r>
              <a:rPr lang="x-none" dirty="0"/>
              <a:t>т</a:t>
            </a:r>
            <a:r>
              <a:rPr lang="uk-UA" dirty="0"/>
              <a:t>о</a:t>
            </a:r>
            <a:r>
              <a:rPr lang="x-none" dirty="0"/>
              <a:t>р</a:t>
            </a:r>
            <a:r>
              <a:rPr lang="uk-UA" dirty="0"/>
              <a:t>і</a:t>
            </a:r>
            <a:r>
              <a:rPr lang="x-none" dirty="0"/>
              <a:t>н</a:t>
            </a:r>
            <a:r>
              <a:rPr lang="uk-UA" dirty="0"/>
              <a:t>к</a:t>
            </a:r>
            <a:r>
              <a:rPr lang="x-none" dirty="0"/>
              <a:t>и</a:t>
            </a:r>
            <a:r>
              <a:rPr lang="ru-RU" dirty="0"/>
              <a:t> із </a:t>
            </a:r>
            <a:r>
              <a:rPr lang="x-none" dirty="0"/>
              <a:t>з</a:t>
            </a:r>
            <a:r>
              <a:rPr lang="ru-RU" dirty="0" err="1"/>
              <a:t>олотим</a:t>
            </a:r>
            <a:r>
              <a:rPr lang="ru-RU" dirty="0"/>
              <a:t> </a:t>
            </a:r>
            <a:r>
              <a:rPr lang="ru-RU" dirty="0" err="1"/>
              <a:t>співвідношення</a:t>
            </a:r>
            <a:r>
              <a:rPr lang="uk-UA" dirty="0"/>
              <a:t>м</a:t>
            </a:r>
          </a:p>
        </p:txBody>
      </p:sp>
    </p:spTree>
    <p:extLst>
      <p:ext uri="{BB962C8B-B14F-4D97-AF65-F5344CB8AC3E}">
        <p14:creationId xmlns:p14="http://schemas.microsoft.com/office/powerpoint/2010/main" val="1977559296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0BD05C6E-7AC9-4B13-8D3B-ED601A0A6C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9" r="1191"/>
          <a:stretch/>
        </p:blipFill>
        <p:spPr>
          <a:xfrm flipH="1" flipV="1">
            <a:off x="7650372" y="0"/>
            <a:ext cx="4195282" cy="6335006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FDDF5302-8BAF-DD47-A375-773B74B64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49" y="901758"/>
            <a:ext cx="4654627" cy="5279586"/>
          </a:xfrm>
        </p:spPr>
        <p:txBody>
          <a:bodyPr rtlCol="0">
            <a:normAutofit/>
          </a:bodyPr>
          <a:lstStyle/>
          <a:p>
            <a:r>
              <a:rPr lang="ru-RU" sz="2800" dirty="0">
                <a:latin typeface="+mn-lt"/>
              </a:rPr>
              <a:t>Щоб </a:t>
            </a:r>
            <a:r>
              <a:rPr lang="ru-RU" sz="2800" dirty="0" err="1">
                <a:latin typeface="+mn-lt"/>
              </a:rPr>
              <a:t>об'єднати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всі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компоненти</a:t>
            </a:r>
            <a:r>
              <a:rPr lang="ru-RU" sz="2800" dirty="0">
                <a:latin typeface="+mn-lt"/>
              </a:rPr>
              <a:t> в </a:t>
            </a:r>
            <a:r>
              <a:rPr lang="ru-RU" sz="2800" dirty="0" err="1" smtClean="0">
                <a:latin typeface="+mn-lt"/>
              </a:rPr>
              <a:t>гармонійній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композиції</a:t>
            </a:r>
            <a:r>
              <a:rPr lang="ru-RU" sz="2800" dirty="0">
                <a:latin typeface="+mn-lt"/>
              </a:rPr>
              <a:t>, </a:t>
            </a:r>
            <a:r>
              <a:rPr lang="ru-RU" sz="2800" dirty="0" err="1">
                <a:latin typeface="+mn-lt"/>
              </a:rPr>
              <a:t>поділяють</a:t>
            </a:r>
            <a:r>
              <a:rPr lang="ru-RU" sz="2800" dirty="0">
                <a:latin typeface="+mn-lt"/>
              </a:rPr>
              <a:t> макет на </a:t>
            </a:r>
            <a:r>
              <a:rPr lang="ru-RU" sz="2800" dirty="0" err="1">
                <a:latin typeface="+mn-lt"/>
              </a:rPr>
              <a:t>частини</a:t>
            </a:r>
            <a:r>
              <a:rPr lang="ru-RU" sz="2800" dirty="0">
                <a:latin typeface="+mn-lt"/>
              </a:rPr>
              <a:t> в </a:t>
            </a:r>
            <a:r>
              <a:rPr lang="ru-RU" sz="2800" dirty="0" err="1">
                <a:latin typeface="+mn-lt"/>
              </a:rPr>
              <a:t>співвідношенні</a:t>
            </a:r>
            <a:r>
              <a:rPr lang="ru-RU" sz="2800" dirty="0">
                <a:latin typeface="+mn-lt"/>
              </a:rPr>
              <a:t> 1:1.618, </a:t>
            </a:r>
            <a:r>
              <a:rPr lang="ru-RU" sz="2800" dirty="0" err="1">
                <a:latin typeface="+mn-lt"/>
              </a:rPr>
              <a:t>тоді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розташовують</a:t>
            </a:r>
            <a:r>
              <a:rPr lang="ru-RU" sz="2800" dirty="0">
                <a:latin typeface="+mn-lt"/>
              </a:rPr>
              <a:t> контент в секторах відповідно до їх </a:t>
            </a:r>
            <a:r>
              <a:rPr lang="ru-RU" sz="2800" dirty="0" err="1">
                <a:latin typeface="+mn-lt"/>
              </a:rPr>
              <a:t>важливості</a:t>
            </a:r>
            <a:r>
              <a:rPr lang="x-none" sz="2800" smtClean="0">
                <a:latin typeface="+mn-lt"/>
              </a:rPr>
              <a:t>.</a:t>
            </a:r>
            <a:r>
              <a:rPr lang="uk-UA" sz="2800" dirty="0" smtClean="0">
                <a:latin typeface="+mn-lt"/>
              </a:rPr>
              <a:t/>
            </a:r>
            <a:br>
              <a:rPr lang="uk-UA" sz="2800" dirty="0" smtClean="0">
                <a:latin typeface="+mn-lt"/>
              </a:rPr>
            </a:br>
            <a:r>
              <a:rPr lang="x-none" sz="2800" smtClean="0">
                <a:latin typeface="+mn-lt"/>
              </a:rPr>
              <a:t> </a:t>
            </a:r>
            <a:r>
              <a:rPr lang="uk-UA" sz="2800" dirty="0">
                <a:latin typeface="+mn-lt"/>
              </a:rPr>
              <a:t>П</a:t>
            </a:r>
            <a:r>
              <a:rPr lang="x-none" sz="2800" dirty="0">
                <a:latin typeface="+mn-lt"/>
              </a:rPr>
              <a:t>р</a:t>
            </a:r>
            <a:r>
              <a:rPr lang="uk-UA" sz="2800" dirty="0">
                <a:latin typeface="+mn-lt"/>
              </a:rPr>
              <a:t>и</a:t>
            </a:r>
            <a:r>
              <a:rPr lang="x-none" sz="2800" dirty="0">
                <a:latin typeface="+mn-lt"/>
              </a:rPr>
              <a:t>к</a:t>
            </a:r>
            <a:r>
              <a:rPr lang="uk-UA" sz="2800" dirty="0">
                <a:latin typeface="+mn-lt"/>
              </a:rPr>
              <a:t>л</a:t>
            </a:r>
            <a:r>
              <a:rPr lang="x-none" sz="2800" dirty="0">
                <a:latin typeface="+mn-lt"/>
              </a:rPr>
              <a:t>а</a:t>
            </a:r>
            <a:r>
              <a:rPr lang="uk-UA" sz="2800" dirty="0">
                <a:latin typeface="+mn-lt"/>
              </a:rPr>
              <a:t>д</a:t>
            </a:r>
            <a:r>
              <a:rPr lang="x-none" sz="2800" dirty="0">
                <a:latin typeface="+mn-lt"/>
              </a:rPr>
              <a:t> </a:t>
            </a:r>
            <a:r>
              <a:rPr lang="uk-UA" sz="2800" dirty="0">
                <a:latin typeface="+mn-lt"/>
              </a:rPr>
              <a:t>з</a:t>
            </a:r>
            <a:r>
              <a:rPr lang="x-none" sz="2800" dirty="0">
                <a:latin typeface="+mn-lt"/>
              </a:rPr>
              <a:t>о</a:t>
            </a:r>
            <a:r>
              <a:rPr lang="uk-UA" sz="2800" dirty="0">
                <a:latin typeface="+mn-lt"/>
              </a:rPr>
              <a:t>б</a:t>
            </a:r>
            <a:r>
              <a:rPr lang="x-none" sz="2800" dirty="0">
                <a:latin typeface="+mn-lt"/>
              </a:rPr>
              <a:t>р</a:t>
            </a:r>
            <a:r>
              <a:rPr lang="uk-UA" sz="2800" dirty="0">
                <a:latin typeface="+mn-lt"/>
              </a:rPr>
              <a:t>а</a:t>
            </a:r>
            <a:r>
              <a:rPr lang="x-none" sz="2800" dirty="0">
                <a:latin typeface="+mn-lt"/>
              </a:rPr>
              <a:t>ж</a:t>
            </a:r>
            <a:r>
              <a:rPr lang="uk-UA" sz="2800" dirty="0">
                <a:latin typeface="+mn-lt"/>
              </a:rPr>
              <a:t>е</a:t>
            </a:r>
            <a:r>
              <a:rPr lang="x-none" sz="2800" dirty="0">
                <a:latin typeface="+mn-lt"/>
              </a:rPr>
              <a:t>н</a:t>
            </a:r>
            <a:r>
              <a:rPr lang="uk-UA" sz="2800" dirty="0">
                <a:latin typeface="+mn-lt"/>
              </a:rPr>
              <a:t>о</a:t>
            </a:r>
            <a:r>
              <a:rPr lang="x-none" sz="2800" dirty="0">
                <a:latin typeface="+mn-lt"/>
              </a:rPr>
              <a:t> </a:t>
            </a:r>
            <a:r>
              <a:rPr lang="uk-UA" sz="2800" dirty="0">
                <a:latin typeface="+mn-lt"/>
              </a:rPr>
              <a:t>н</a:t>
            </a:r>
            <a:r>
              <a:rPr lang="x-none" sz="2800" dirty="0">
                <a:latin typeface="+mn-lt"/>
              </a:rPr>
              <a:t>а </a:t>
            </a:r>
            <a:r>
              <a:rPr lang="uk-UA" sz="2800" dirty="0">
                <a:latin typeface="+mn-lt"/>
              </a:rPr>
              <a:t>м</a:t>
            </a:r>
            <a:r>
              <a:rPr lang="x-none" sz="2800" dirty="0">
                <a:latin typeface="+mn-lt"/>
              </a:rPr>
              <a:t>а</a:t>
            </a:r>
            <a:r>
              <a:rPr lang="uk-UA" sz="2800" dirty="0">
                <a:latin typeface="+mn-lt"/>
              </a:rPr>
              <a:t>к</a:t>
            </a:r>
            <a:r>
              <a:rPr lang="x-none" sz="2800" dirty="0">
                <a:latin typeface="+mn-lt"/>
              </a:rPr>
              <a:t>е</a:t>
            </a:r>
            <a:r>
              <a:rPr lang="uk-UA" sz="2800" dirty="0">
                <a:latin typeface="+mn-lt"/>
              </a:rPr>
              <a:t>т</a:t>
            </a:r>
            <a:r>
              <a:rPr lang="x-none" sz="2800" dirty="0">
                <a:latin typeface="+mn-lt"/>
              </a:rPr>
              <a:t>і (</a:t>
            </a:r>
            <a:r>
              <a:rPr lang="uk-UA" sz="2800" dirty="0">
                <a:latin typeface="+mn-lt"/>
              </a:rPr>
              <a:t>р</a:t>
            </a:r>
            <a:r>
              <a:rPr lang="x-none" sz="2800" dirty="0">
                <a:latin typeface="+mn-lt"/>
              </a:rPr>
              <a:t>и</a:t>
            </a:r>
            <a:r>
              <a:rPr lang="uk-UA" sz="2800" dirty="0">
                <a:latin typeface="+mn-lt"/>
              </a:rPr>
              <a:t>с</a:t>
            </a:r>
            <a:r>
              <a:rPr lang="x-none" sz="2800" dirty="0">
                <a:latin typeface="+mn-lt"/>
              </a:rPr>
              <a:t>. 6).</a:t>
            </a:r>
            <a:r>
              <a:rPr lang="x-none" sz="3200" dirty="0"/>
              <a:t/>
            </a:r>
            <a:br>
              <a:rPr lang="x-none" sz="3200" dirty="0"/>
            </a:br>
            <a:endParaRPr lang="ru-RU" sz="300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F3C3BEF4-1B52-42E5-BEAC-9C1654B426EC}"/>
              </a:ext>
            </a:extLst>
          </p:cNvPr>
          <p:cNvSpPr/>
          <p:nvPr/>
        </p:nvSpPr>
        <p:spPr>
          <a:xfrm>
            <a:off x="7304026" y="6335006"/>
            <a:ext cx="4541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dirty="0"/>
              <a:t>Р</a:t>
            </a:r>
            <a:r>
              <a:rPr lang="uk-UA" dirty="0"/>
              <a:t>и</a:t>
            </a:r>
            <a:r>
              <a:rPr lang="x-none" dirty="0"/>
              <a:t>с. 6.</a:t>
            </a:r>
            <a:r>
              <a:rPr lang="ru-RU" dirty="0"/>
              <a:t> </a:t>
            </a:r>
            <a:r>
              <a:rPr lang="ru-RU" dirty="0" err="1"/>
              <a:t>Палітурка</a:t>
            </a:r>
            <a:r>
              <a:rPr lang="ru-RU" dirty="0"/>
              <a:t> із </a:t>
            </a:r>
            <a:r>
              <a:rPr lang="x-none" dirty="0"/>
              <a:t>з</a:t>
            </a:r>
            <a:r>
              <a:rPr lang="ru-RU" dirty="0" err="1"/>
              <a:t>олотим</a:t>
            </a:r>
            <a:r>
              <a:rPr lang="ru-RU" dirty="0"/>
              <a:t> </a:t>
            </a:r>
            <a:r>
              <a:rPr lang="ru-RU" dirty="0" err="1"/>
              <a:t>співвідношення</a:t>
            </a:r>
            <a:r>
              <a:rPr lang="uk-UA" dirty="0"/>
              <a:t>м</a:t>
            </a:r>
          </a:p>
        </p:txBody>
      </p:sp>
    </p:spTree>
    <p:extLst>
      <p:ext uri="{BB962C8B-B14F-4D97-AF65-F5344CB8AC3E}">
        <p14:creationId xmlns:p14="http://schemas.microsoft.com/office/powerpoint/2010/main" val="2515330016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9CE0A9D-B06F-45D9-94FF-413316D544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128" y="130931"/>
            <a:ext cx="3767016" cy="5973586"/>
          </a:xfrm>
          <a:prstGeom prst="rect">
            <a:avLst/>
          </a:prstGeom>
        </p:spPr>
      </p:pic>
      <p:sp>
        <p:nvSpPr>
          <p:cNvPr id="11" name="Равнобедренный треугольник 10">
            <a:extLst>
              <a:ext uri="{FF2B5EF4-FFF2-40B4-BE49-F238E27FC236}">
                <a16:creationId xmlns="" xmlns:a16="http://schemas.microsoft.com/office/drawing/2014/main" id="{7F32CB55-F070-4E02-A0B1-51DA6CC5453A}"/>
              </a:ext>
            </a:extLst>
          </p:cNvPr>
          <p:cNvSpPr/>
          <p:nvPr/>
        </p:nvSpPr>
        <p:spPr>
          <a:xfrm rot="10800000">
            <a:off x="778412" y="896623"/>
            <a:ext cx="5158154" cy="44466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7FB8348-1447-4136-A641-A4D5A2FDD75A}"/>
              </a:ext>
            </a:extLst>
          </p:cNvPr>
          <p:cNvSpPr txBox="1"/>
          <p:nvPr/>
        </p:nvSpPr>
        <p:spPr>
          <a:xfrm>
            <a:off x="1481798" y="960118"/>
            <a:ext cx="46142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П</a:t>
            </a:r>
            <a:r>
              <a:rPr lang="uk-UA" sz="2800" dirty="0"/>
              <a:t>р</a:t>
            </a:r>
            <a:r>
              <a:rPr lang="x-none" sz="2800" dirty="0"/>
              <a:t>и</a:t>
            </a:r>
            <a:r>
              <a:rPr lang="uk-UA" sz="2800" dirty="0"/>
              <a:t>к</a:t>
            </a:r>
            <a:r>
              <a:rPr lang="x-none" sz="2800" dirty="0"/>
              <a:t>л</a:t>
            </a:r>
            <a:r>
              <a:rPr lang="uk-UA" sz="2800" dirty="0"/>
              <a:t>а</a:t>
            </a:r>
            <a:r>
              <a:rPr lang="x-none" sz="2800" dirty="0"/>
              <a:t>д </a:t>
            </a:r>
            <a:r>
              <a:rPr lang="uk-UA" sz="2800" dirty="0"/>
              <a:t>з</a:t>
            </a:r>
            <a:r>
              <a:rPr lang="x-none" sz="2800" dirty="0"/>
              <a:t>о</a:t>
            </a:r>
            <a:r>
              <a:rPr lang="uk-UA" sz="2800" dirty="0"/>
              <a:t>л</a:t>
            </a:r>
            <a:r>
              <a:rPr lang="x-none" sz="2800" dirty="0"/>
              <a:t>о</a:t>
            </a:r>
            <a:r>
              <a:rPr lang="uk-UA" sz="2800" dirty="0"/>
              <a:t>т</a:t>
            </a:r>
            <a:r>
              <a:rPr lang="x-none" sz="2800" dirty="0"/>
              <a:t>о</a:t>
            </a:r>
            <a:r>
              <a:rPr lang="uk-UA" sz="2800" dirty="0"/>
              <a:t>г</a:t>
            </a:r>
            <a:r>
              <a:rPr lang="x-none" sz="2800" dirty="0"/>
              <a:t>о </a:t>
            </a:r>
            <a:r>
              <a:rPr lang="uk-UA" sz="2800" dirty="0"/>
              <a:t>п</a:t>
            </a:r>
            <a:r>
              <a:rPr lang="x-none" sz="2800" dirty="0"/>
              <a:t>е</a:t>
            </a:r>
            <a:r>
              <a:rPr lang="uk-UA" sz="2800" dirty="0"/>
              <a:t>р</a:t>
            </a:r>
            <a:r>
              <a:rPr lang="x-none" sz="2800" dirty="0"/>
              <a:t>е</a:t>
            </a:r>
            <a:r>
              <a:rPr lang="uk-UA" sz="2800" dirty="0"/>
              <a:t>т</a:t>
            </a:r>
            <a:r>
              <a:rPr lang="x-none" sz="2800" dirty="0"/>
              <a:t>и</a:t>
            </a:r>
            <a:r>
              <a:rPr lang="uk-UA" sz="2800" dirty="0"/>
              <a:t>н</a:t>
            </a:r>
            <a:r>
              <a:rPr lang="x-none" sz="2800" dirty="0"/>
              <a:t>у </a:t>
            </a:r>
            <a:r>
              <a:rPr lang="uk-UA" sz="2800" dirty="0"/>
              <a:t>н</a:t>
            </a:r>
            <a:r>
              <a:rPr lang="x-none" sz="2800" dirty="0"/>
              <a:t>а</a:t>
            </a:r>
            <a:r>
              <a:rPr lang="ru-RU" sz="2800" dirty="0"/>
              <a:t> </a:t>
            </a:r>
            <a:r>
              <a:rPr lang="ru-RU" sz="2800" dirty="0" err="1" smtClean="0"/>
              <a:t>палітурці</a:t>
            </a:r>
            <a:r>
              <a:rPr lang="ru-RU" sz="2800" dirty="0" smtClean="0"/>
              <a:t> до роман</a:t>
            </a:r>
            <a:r>
              <a:rPr lang="uk-UA" sz="2800" dirty="0" smtClean="0"/>
              <a:t>у</a:t>
            </a:r>
            <a:r>
              <a:rPr lang="ru-RU" sz="2800" dirty="0"/>
              <a:t> </a:t>
            </a:r>
            <a:r>
              <a:rPr lang="ru-RU" sz="2800" dirty="0">
                <a:hlinkClick r:id="rId3" tooltip="Пауло Коельо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Паул</a:t>
            </a:r>
            <a:r>
              <a:rPr lang="x-none" sz="2800" dirty="0">
                <a:hlinkClick r:id="rId3" tooltip="Пауло Коельо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а</a:t>
            </a:r>
            <a:r>
              <a:rPr lang="ru-RU" sz="2800" dirty="0">
                <a:hlinkClick r:id="rId3" tooltip="Пауло Коельо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800" dirty="0" err="1">
                <a:hlinkClick r:id="rId3" tooltip="Пауло Коельо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Коельо</a:t>
            </a:r>
            <a:r>
              <a:rPr lang="x-none" sz="2800" dirty="0"/>
              <a:t> </a:t>
            </a:r>
            <a:r>
              <a:rPr lang="x-none" sz="2800" b="1" dirty="0"/>
              <a:t>«</a:t>
            </a:r>
            <a:r>
              <a:rPr lang="ru-RU" sz="2800" b="1" dirty="0" err="1"/>
              <a:t>Алхі́мік</a:t>
            </a:r>
            <a:r>
              <a:rPr lang="x-none" sz="2800" b="1" dirty="0"/>
              <a:t>» </a:t>
            </a:r>
            <a:r>
              <a:rPr lang="x-none" sz="2800" dirty="0"/>
              <a:t>(</a:t>
            </a:r>
            <a:r>
              <a:rPr lang="uk-UA" sz="2800" dirty="0"/>
              <a:t>р</a:t>
            </a:r>
            <a:r>
              <a:rPr lang="x-none" sz="2800" dirty="0"/>
              <a:t>и</a:t>
            </a:r>
            <a:r>
              <a:rPr lang="uk-UA" sz="2800" dirty="0"/>
              <a:t>с</a:t>
            </a:r>
            <a:r>
              <a:rPr lang="x-none" sz="2800" dirty="0"/>
              <a:t>. 7).</a:t>
            </a:r>
            <a:endParaRPr lang="uk-UA" sz="28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DD9B279B-714B-456C-87F7-D2278DD58D4C}"/>
              </a:ext>
            </a:extLst>
          </p:cNvPr>
          <p:cNvSpPr/>
          <p:nvPr/>
        </p:nvSpPr>
        <p:spPr>
          <a:xfrm>
            <a:off x="6963416" y="6245196"/>
            <a:ext cx="4764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dirty="0"/>
              <a:t>Р</a:t>
            </a:r>
            <a:r>
              <a:rPr lang="uk-UA" dirty="0"/>
              <a:t>и</a:t>
            </a:r>
            <a:r>
              <a:rPr lang="x-none" dirty="0"/>
              <a:t>с. 7.</a:t>
            </a:r>
            <a:r>
              <a:rPr lang="ru-RU" dirty="0"/>
              <a:t> </a:t>
            </a:r>
            <a:r>
              <a:rPr lang="x-none" dirty="0"/>
              <a:t>О</a:t>
            </a:r>
            <a:r>
              <a:rPr lang="uk-UA" dirty="0"/>
              <a:t>б</a:t>
            </a:r>
            <a:r>
              <a:rPr lang="x-none" dirty="0"/>
              <a:t>к</a:t>
            </a:r>
            <a:r>
              <a:rPr lang="uk-UA" dirty="0"/>
              <a:t>л</a:t>
            </a:r>
            <a:r>
              <a:rPr lang="x-none" dirty="0"/>
              <a:t>а</a:t>
            </a:r>
            <a:r>
              <a:rPr lang="uk-UA" dirty="0"/>
              <a:t>д</a:t>
            </a:r>
            <a:r>
              <a:rPr lang="x-none" dirty="0"/>
              <a:t>и</a:t>
            </a:r>
            <a:r>
              <a:rPr lang="uk-UA" dirty="0"/>
              <a:t>н</a:t>
            </a:r>
            <a:r>
              <a:rPr lang="x-none" dirty="0"/>
              <a:t>к</a:t>
            </a:r>
            <a:r>
              <a:rPr lang="uk-UA" dirty="0"/>
              <a:t>а</a:t>
            </a:r>
            <a:r>
              <a:rPr lang="ru-RU" dirty="0"/>
              <a:t> із </a:t>
            </a:r>
            <a:r>
              <a:rPr lang="x-none" dirty="0"/>
              <a:t>з</a:t>
            </a:r>
            <a:r>
              <a:rPr lang="ru-RU" dirty="0" err="1"/>
              <a:t>олотим</a:t>
            </a:r>
            <a:r>
              <a:rPr lang="ru-RU" dirty="0"/>
              <a:t> </a:t>
            </a:r>
            <a:r>
              <a:rPr lang="ru-RU" dirty="0" err="1"/>
              <a:t>співвідношення</a:t>
            </a:r>
            <a:r>
              <a:rPr lang="uk-UA" dirty="0"/>
              <a:t>м</a:t>
            </a:r>
          </a:p>
        </p:txBody>
      </p:sp>
    </p:spTree>
    <p:extLst>
      <p:ext uri="{BB962C8B-B14F-4D97-AF65-F5344CB8AC3E}">
        <p14:creationId xmlns:p14="http://schemas.microsoft.com/office/powerpoint/2010/main" val="316655881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РетроспективаVTI">
  <a:themeElements>
    <a:clrScheme name="GOLD AND SILVER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C4AE75"/>
      </a:accent1>
      <a:accent2>
        <a:srgbClr val="A9A9A9"/>
      </a:accent2>
      <a:accent3>
        <a:srgbClr val="5E5E5E"/>
      </a:accent3>
      <a:accent4>
        <a:srgbClr val="424242"/>
      </a:accent4>
      <a:accent5>
        <a:srgbClr val="212121"/>
      </a:accent5>
      <a:accent6>
        <a:srgbClr val="D5D5D5"/>
      </a:accent6>
      <a:hlink>
        <a:srgbClr val="C1AA73"/>
      </a:hlink>
      <a:folHlink>
        <a:srgbClr val="797979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42167601_TF11344857.potx" id="{76DE1DE2-F9C0-4364-B4FA-02FC73A545F7}" vid="{8A3957A4-7D6B-4125-9C8A-8A7742A1736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конференции с геометрическим оформлением</Template>
  <TotalTime>0</TotalTime>
  <Words>1093</Words>
  <Application>Microsoft Office PowerPoint</Application>
  <PresentationFormat>Довільний</PresentationFormat>
  <Paragraphs>68</Paragraphs>
  <Slides>18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19" baseType="lpstr">
      <vt:lpstr>РетроспективаVTI</vt:lpstr>
      <vt:lpstr>Презнтация для конференции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2. Використання золотого перетину в поліграфії</vt:lpstr>
      <vt:lpstr>Щоб об'єднати всі компоненти в гармонійній композиції, поділяють макет на частини в співвідношенні 1:1.618, тоді розташовують контент в секторах відповідно до їх важливості.  Приклад зображено на макеті (рис. 6). </vt:lpstr>
      <vt:lpstr>Презентація PowerPoint</vt:lpstr>
      <vt:lpstr>Презентація PowerPoint</vt:lpstr>
      <vt:lpstr>3. Золотий перетин в електронних виданнях </vt:lpstr>
      <vt:lpstr>Презентація PowerPoint</vt:lpstr>
      <vt:lpstr>Презентація PowerPoint</vt:lpstr>
      <vt:lpstr>Обирається певна ширина бази першого блоку - наприклад, 90px. Потім, при визначенні розміру контейнера, потрібно помножити базову ширину на номер блоку з ряду Фібоначчі (1,2,3,5,8...). Залежно від розрахунків отримують значення, які є шириною блоків макета (рис. 12).</vt:lpstr>
      <vt:lpstr>Презентація PowerPoint</vt:lpstr>
      <vt:lpstr>6. Висновки</vt:lpstr>
      <vt:lpstr>7. Список літератури: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2020-04-19T08:09:56Z</dcterms:created>
  <dcterms:modified xsi:type="dcterms:W3CDTF">2020-05-07T10:17:01Z</dcterms:modified>
</cp:coreProperties>
</file>