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73" r:id="rId1"/>
    <p:sldMasterId id="2147483759" r:id="rId2"/>
  </p:sldMasterIdLst>
  <p:sldIdLst>
    <p:sldId id="256" r:id="rId3"/>
    <p:sldId id="257" r:id="rId4"/>
    <p:sldId id="258" r:id="rId5"/>
    <p:sldId id="259" r:id="rId6"/>
    <p:sldId id="274" r:id="rId7"/>
    <p:sldId id="267" r:id="rId8"/>
    <p:sldId id="260" r:id="rId9"/>
    <p:sldId id="262" r:id="rId10"/>
    <p:sldId id="271" r:id="rId11"/>
    <p:sldId id="261" r:id="rId12"/>
    <p:sldId id="268" r:id="rId13"/>
    <p:sldId id="269" r:id="rId14"/>
    <p:sldId id="270" r:id="rId15"/>
    <p:sldId id="278" r:id="rId16"/>
    <p:sldId id="272" r:id="rId17"/>
    <p:sldId id="277" r:id="rId18"/>
    <p:sldId id="263" r:id="rId19"/>
    <p:sldId id="276" r:id="rId20"/>
    <p:sldId id="265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615E8-315F-209A-6EBB-C93584A815E1}" v="511" dt="2020-04-22T18:29:16.038"/>
    <p1510:client id="{5A20B17F-719B-5917-BA38-0B5AE3E8F3CA}" v="1" dt="2020-04-22T18:54:01.762"/>
    <p1510:client id="{9D039BC7-3997-5D76-057E-B285094DD561}" v="249" dt="2020-04-22T17:17:01.967"/>
    <p1510:client id="{B7C037F2-77CD-48C6-AE22-48E98FE1BDD2}" v="428" dt="2020-04-22T13:51:44.468"/>
    <p1510:client id="{C0ED13E1-AD00-9AFA-AB51-6AB2310A2E5C}" v="1381" dt="2020-04-22T20:10:04.597"/>
    <p1510:client id="{C275C3EA-51A5-37AC-881E-6A5B66381F3B}" v="1031" dt="2020-04-23T13:13:56.096"/>
    <p1510:client id="{CB4C3A1C-AB17-42A2-6F02-E1B08F54AD3A}" v="157" dt="2020-04-22T19:19:08.011"/>
    <p1510:client id="{CDBB72A0-7623-EB1B-C490-5320C9738B90}" v="1116" dt="2020-04-22T15:25:28.077"/>
    <p1510:client id="{FCF44929-8711-1BA4-4C28-FCB70FFB8AF5}" v="32" dt="2020-04-22T19:04:03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0BB39-8758-48FC-B359-D2A6FB181E5E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FEB7576A-1741-4F43-9A00-5A0944F60803}">
      <dgm:prSet/>
      <dgm:spPr/>
      <dgm:t>
        <a:bodyPr/>
        <a:lstStyle/>
        <a:p>
          <a:r>
            <a:rPr lang="uk-UA"/>
            <a:t>Вступ</a:t>
          </a:r>
          <a:endParaRPr lang="en-US"/>
        </a:p>
      </dgm:t>
    </dgm:pt>
    <dgm:pt modelId="{E3398EF4-0145-4B8F-9FFB-BAF848DB1DFE}" type="parTrans" cxnId="{5DE39D21-3639-457C-9C1A-7F745CCA5F10}">
      <dgm:prSet/>
      <dgm:spPr/>
      <dgm:t>
        <a:bodyPr/>
        <a:lstStyle/>
        <a:p>
          <a:endParaRPr lang="en-US"/>
        </a:p>
      </dgm:t>
    </dgm:pt>
    <dgm:pt modelId="{A721D71D-D510-4AE7-926B-88A1FC2D4D38}" type="sibTrans" cxnId="{5DE39D21-3639-457C-9C1A-7F745CCA5F10}">
      <dgm:prSet/>
      <dgm:spPr/>
      <dgm:t>
        <a:bodyPr/>
        <a:lstStyle/>
        <a:p>
          <a:endParaRPr lang="en-US"/>
        </a:p>
      </dgm:t>
    </dgm:pt>
    <dgm:pt modelId="{C6276871-198C-40F6-901F-A6CD0B5F874C}">
      <dgm:prSet/>
      <dgm:spPr/>
      <dgm:t>
        <a:bodyPr/>
        <a:lstStyle/>
        <a:p>
          <a:r>
            <a:rPr lang="uk-UA"/>
            <a:t>Проблематика</a:t>
          </a:r>
          <a:endParaRPr lang="en-US"/>
        </a:p>
      </dgm:t>
    </dgm:pt>
    <dgm:pt modelId="{19C98285-827E-4E9E-9187-2811020BFB5B}" type="parTrans" cxnId="{620A4AEA-3008-45C4-95BE-7548D0115CD0}">
      <dgm:prSet/>
      <dgm:spPr/>
      <dgm:t>
        <a:bodyPr/>
        <a:lstStyle/>
        <a:p>
          <a:endParaRPr lang="en-US"/>
        </a:p>
      </dgm:t>
    </dgm:pt>
    <dgm:pt modelId="{FC178D5C-2C6A-4B0C-BFC9-7506DDF8FE92}" type="sibTrans" cxnId="{620A4AEA-3008-45C4-95BE-7548D0115CD0}">
      <dgm:prSet/>
      <dgm:spPr/>
      <dgm:t>
        <a:bodyPr/>
        <a:lstStyle/>
        <a:p>
          <a:endParaRPr lang="en-US"/>
        </a:p>
      </dgm:t>
    </dgm:pt>
    <dgm:pt modelId="{BEDB33EF-EEFD-4685-9718-AFF44CEDCEAB}">
      <dgm:prSet/>
      <dgm:spPr/>
      <dgm:t>
        <a:bodyPr/>
        <a:lstStyle/>
        <a:p>
          <a:r>
            <a:rPr lang="uk-UA"/>
            <a:t>Сучасні види автомобілів</a:t>
          </a:r>
          <a:endParaRPr lang="en-US"/>
        </a:p>
      </dgm:t>
    </dgm:pt>
    <dgm:pt modelId="{EA17FDBD-2008-493A-B6A8-16377BBD0B9E}" type="parTrans" cxnId="{5FB3E976-4B7B-45AE-9A2E-E40A8CAF9FC9}">
      <dgm:prSet/>
      <dgm:spPr/>
      <dgm:t>
        <a:bodyPr/>
        <a:lstStyle/>
        <a:p>
          <a:endParaRPr lang="en-US"/>
        </a:p>
      </dgm:t>
    </dgm:pt>
    <dgm:pt modelId="{B5468EF1-EBCA-4254-B77B-76C42B2E195B}" type="sibTrans" cxnId="{5FB3E976-4B7B-45AE-9A2E-E40A8CAF9FC9}">
      <dgm:prSet/>
      <dgm:spPr/>
      <dgm:t>
        <a:bodyPr/>
        <a:lstStyle/>
        <a:p>
          <a:endParaRPr lang="en-US"/>
        </a:p>
      </dgm:t>
    </dgm:pt>
    <dgm:pt modelId="{0BB62C4E-AB8C-452A-BD7E-5DFC55301876}">
      <dgm:prSet/>
      <dgm:spPr/>
      <dgm:t>
        <a:bodyPr/>
        <a:lstStyle/>
        <a:p>
          <a:r>
            <a:rPr lang="uk-UA" err="1"/>
            <a:t>Пневмоавтомобіль</a:t>
          </a:r>
          <a:r>
            <a:rPr lang="uk-UA"/>
            <a:t>. Суть винаходу</a:t>
          </a:r>
          <a:endParaRPr lang="en-US"/>
        </a:p>
      </dgm:t>
    </dgm:pt>
    <dgm:pt modelId="{0EF85163-9A19-4855-9CB1-8468F9E9E2C8}" type="parTrans" cxnId="{BA76D298-7749-4EA6-BC80-7CF7D8DBEAD1}">
      <dgm:prSet/>
      <dgm:spPr/>
      <dgm:t>
        <a:bodyPr/>
        <a:lstStyle/>
        <a:p>
          <a:endParaRPr lang="en-US"/>
        </a:p>
      </dgm:t>
    </dgm:pt>
    <dgm:pt modelId="{5A2A6080-917F-4F45-A54B-79F8FF263FC6}" type="sibTrans" cxnId="{BA76D298-7749-4EA6-BC80-7CF7D8DBEAD1}">
      <dgm:prSet/>
      <dgm:spPr/>
      <dgm:t>
        <a:bodyPr/>
        <a:lstStyle/>
        <a:p>
          <a:endParaRPr lang="en-US"/>
        </a:p>
      </dgm:t>
    </dgm:pt>
    <dgm:pt modelId="{5ACFC829-3C53-44F4-869E-A1FA84860A28}">
      <dgm:prSet/>
      <dgm:spPr/>
      <dgm:t>
        <a:bodyPr/>
        <a:lstStyle/>
        <a:p>
          <a:pPr rtl="0"/>
          <a:r>
            <a:rPr lang="uk-UA" err="1"/>
            <a:t>Пневнодвигун</a:t>
          </a:r>
          <a:r>
            <a:rPr lang="uk-UA"/>
            <a:t>. Види</a:t>
          </a:r>
          <a:endParaRPr lang="en-US">
            <a:latin typeface="Elephant"/>
          </a:endParaRPr>
        </a:p>
      </dgm:t>
    </dgm:pt>
    <dgm:pt modelId="{04525274-4F47-41E1-947D-4B5978AB5B21}" type="parTrans" cxnId="{491C80A3-8C42-4310-917B-538A9622C7A3}">
      <dgm:prSet/>
      <dgm:spPr/>
      <dgm:t>
        <a:bodyPr/>
        <a:lstStyle/>
        <a:p>
          <a:endParaRPr lang="en-US"/>
        </a:p>
      </dgm:t>
    </dgm:pt>
    <dgm:pt modelId="{7E4C054C-9490-4513-9B58-76F3E78B24E2}" type="sibTrans" cxnId="{491C80A3-8C42-4310-917B-538A9622C7A3}">
      <dgm:prSet/>
      <dgm:spPr/>
      <dgm:t>
        <a:bodyPr/>
        <a:lstStyle/>
        <a:p>
          <a:endParaRPr lang="en-US"/>
        </a:p>
      </dgm:t>
    </dgm:pt>
    <dgm:pt modelId="{857DC868-5622-4748-ADB2-004D55891248}">
      <dgm:prSet/>
      <dgm:spPr/>
      <dgm:t>
        <a:bodyPr/>
        <a:lstStyle/>
        <a:p>
          <a:r>
            <a:rPr lang="uk-UA"/>
            <a:t>Переваги винаходу</a:t>
          </a:r>
          <a:endParaRPr lang="en-US"/>
        </a:p>
      </dgm:t>
    </dgm:pt>
    <dgm:pt modelId="{8C1C24C3-F710-4797-9F6E-54CFAB072CB9}" type="parTrans" cxnId="{878B5A1D-0A7E-444C-9210-079EE2854A88}">
      <dgm:prSet/>
      <dgm:spPr/>
      <dgm:t>
        <a:bodyPr/>
        <a:lstStyle/>
        <a:p>
          <a:endParaRPr lang="en-US"/>
        </a:p>
      </dgm:t>
    </dgm:pt>
    <dgm:pt modelId="{86C5243B-5164-4AF4-8AB0-226BE0A4FE42}" type="sibTrans" cxnId="{878B5A1D-0A7E-444C-9210-079EE2854A88}">
      <dgm:prSet/>
      <dgm:spPr/>
      <dgm:t>
        <a:bodyPr/>
        <a:lstStyle/>
        <a:p>
          <a:endParaRPr lang="en-US"/>
        </a:p>
      </dgm:t>
    </dgm:pt>
    <dgm:pt modelId="{5A01FF66-C4EC-4E4F-A7CF-81C1D01F58CA}">
      <dgm:prSet/>
      <dgm:spPr/>
      <dgm:t>
        <a:bodyPr/>
        <a:lstStyle/>
        <a:p>
          <a:r>
            <a:rPr lang="uk-UA"/>
            <a:t>Висновок</a:t>
          </a:r>
          <a:endParaRPr lang="en-US"/>
        </a:p>
      </dgm:t>
    </dgm:pt>
    <dgm:pt modelId="{EDBA3A17-D872-44EC-912A-CE02C17163AE}" type="parTrans" cxnId="{C37E76AB-D77E-4B95-9E29-35FE2A228ABF}">
      <dgm:prSet/>
      <dgm:spPr/>
      <dgm:t>
        <a:bodyPr/>
        <a:lstStyle/>
        <a:p>
          <a:endParaRPr lang="en-US"/>
        </a:p>
      </dgm:t>
    </dgm:pt>
    <dgm:pt modelId="{F54219F7-4188-4847-9A9B-8A26B850E346}" type="sibTrans" cxnId="{C37E76AB-D77E-4B95-9E29-35FE2A228ABF}">
      <dgm:prSet/>
      <dgm:spPr/>
      <dgm:t>
        <a:bodyPr/>
        <a:lstStyle/>
        <a:p>
          <a:endParaRPr lang="en-US"/>
        </a:p>
      </dgm:t>
    </dgm:pt>
    <dgm:pt modelId="{115CCF72-F134-4279-BB47-BAE8DFB58BF9}">
      <dgm:prSet/>
      <dgm:spPr/>
      <dgm:t>
        <a:bodyPr/>
        <a:lstStyle/>
        <a:p>
          <a:r>
            <a:rPr lang="uk-UA"/>
            <a:t>Література</a:t>
          </a:r>
          <a:endParaRPr lang="en-US"/>
        </a:p>
      </dgm:t>
    </dgm:pt>
    <dgm:pt modelId="{ACD7B82D-DE5E-49CF-93B8-579449DE83C6}" type="parTrans" cxnId="{43058C07-CA9E-4092-AE9A-3A74C5995271}">
      <dgm:prSet/>
      <dgm:spPr/>
      <dgm:t>
        <a:bodyPr/>
        <a:lstStyle/>
        <a:p>
          <a:endParaRPr lang="en-US"/>
        </a:p>
      </dgm:t>
    </dgm:pt>
    <dgm:pt modelId="{03306C10-589B-49F6-8B90-2825ED2850F4}" type="sibTrans" cxnId="{43058C07-CA9E-4092-AE9A-3A74C5995271}">
      <dgm:prSet/>
      <dgm:spPr/>
      <dgm:t>
        <a:bodyPr/>
        <a:lstStyle/>
        <a:p>
          <a:endParaRPr lang="en-US"/>
        </a:p>
      </dgm:t>
    </dgm:pt>
    <dgm:pt modelId="{77886ADB-CD73-42A9-89E3-A31F854FE0F3}">
      <dgm:prSet phldr="0"/>
      <dgm:spPr/>
      <dgm:t>
        <a:bodyPr/>
        <a:lstStyle/>
        <a:p>
          <a:pPr rtl="0"/>
          <a:r>
            <a:rPr lang="uk-UA"/>
            <a:t>Питання популярності</a:t>
          </a:r>
        </a:p>
      </dgm:t>
    </dgm:pt>
    <dgm:pt modelId="{EBB765E6-1129-4D40-94FD-4E873222E53E}" type="parTrans" cxnId="{97C35A68-7138-4FC0-842F-CC3DB754F2DB}">
      <dgm:prSet/>
      <dgm:spPr/>
    </dgm:pt>
    <dgm:pt modelId="{9A090A4A-5E16-4F4D-89FB-B7C06248B81C}" type="sibTrans" cxnId="{97C35A68-7138-4FC0-842F-CC3DB754F2DB}">
      <dgm:prSet/>
      <dgm:spPr/>
    </dgm:pt>
    <dgm:pt modelId="{BB076B27-C7A4-4ABB-8FDF-DC1D261D47EB}">
      <dgm:prSet phldr="0"/>
      <dgm:spPr/>
      <dgm:t>
        <a:bodyPr/>
        <a:lstStyle/>
        <a:p>
          <a:r>
            <a:rPr lang="uk-UA"/>
            <a:t>Недоліки</a:t>
          </a:r>
        </a:p>
      </dgm:t>
    </dgm:pt>
    <dgm:pt modelId="{4D7BB2D2-99F4-41D3-8F3C-4A823A9B268A}" type="parTrans" cxnId="{609EC1CA-0D8F-4A8F-8A05-3601941A8A7D}">
      <dgm:prSet/>
      <dgm:spPr/>
    </dgm:pt>
    <dgm:pt modelId="{3C7D4D4D-EAEB-4C38-B47D-1788930912B3}" type="sibTrans" cxnId="{609EC1CA-0D8F-4A8F-8A05-3601941A8A7D}">
      <dgm:prSet/>
      <dgm:spPr/>
    </dgm:pt>
    <dgm:pt modelId="{6D3CA1C7-6545-4BD3-910B-02AD0EC6D0CC}" type="pres">
      <dgm:prSet presAssocID="{75F0BB39-8758-48FC-B359-D2A6FB181E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5A9F415-9D2F-4C1F-8346-E446FCEB2110}" type="pres">
      <dgm:prSet presAssocID="{FEB7576A-1741-4F43-9A00-5A0944F60803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143A97-B8B7-4C2B-A3CA-EC67BEC6A39C}" type="pres">
      <dgm:prSet presAssocID="{A721D71D-D510-4AE7-926B-88A1FC2D4D38}" presName="spacer" presStyleCnt="0"/>
      <dgm:spPr/>
    </dgm:pt>
    <dgm:pt modelId="{45528246-F921-4FB2-B67B-5E735AE9CC0F}" type="pres">
      <dgm:prSet presAssocID="{C6276871-198C-40F6-901F-A6CD0B5F874C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F4014F-55DC-4BF7-B46D-7762BA9AE8A9}" type="pres">
      <dgm:prSet presAssocID="{FC178D5C-2C6A-4B0C-BFC9-7506DDF8FE92}" presName="spacer" presStyleCnt="0"/>
      <dgm:spPr/>
    </dgm:pt>
    <dgm:pt modelId="{96BA7F10-1070-4780-8108-7DA67C041E75}" type="pres">
      <dgm:prSet presAssocID="{BEDB33EF-EEFD-4685-9718-AFF44CEDCEAB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2DCD47-06E5-4793-A857-81573CAA117C}" type="pres">
      <dgm:prSet presAssocID="{B5468EF1-EBCA-4254-B77B-76C42B2E195B}" presName="spacer" presStyleCnt="0"/>
      <dgm:spPr/>
    </dgm:pt>
    <dgm:pt modelId="{BBC7A0FF-79EE-4BD5-A965-A61D1DBD5750}" type="pres">
      <dgm:prSet presAssocID="{0BB62C4E-AB8C-452A-BD7E-5DFC55301876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6D53EF-A4CF-4F1B-AFF3-3B4145AC1B18}" type="pres">
      <dgm:prSet presAssocID="{5A2A6080-917F-4F45-A54B-79F8FF263FC6}" presName="spacer" presStyleCnt="0"/>
      <dgm:spPr/>
    </dgm:pt>
    <dgm:pt modelId="{87F7A18D-177D-46BF-9B52-BE0F791F0CC6}" type="pres">
      <dgm:prSet presAssocID="{5ACFC829-3C53-44F4-869E-A1FA84860A28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705893-6935-4C3E-A19C-11E962DC5CE0}" type="pres">
      <dgm:prSet presAssocID="{7E4C054C-9490-4513-9B58-76F3E78B24E2}" presName="spacer" presStyleCnt="0"/>
      <dgm:spPr/>
    </dgm:pt>
    <dgm:pt modelId="{48DFF828-19D9-4F84-A88F-5D19A2B1E990}" type="pres">
      <dgm:prSet presAssocID="{857DC868-5622-4748-ADB2-004D55891248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9ADDF4-6F2B-4D2A-B26C-025EE0DE848F}" type="pres">
      <dgm:prSet presAssocID="{86C5243B-5164-4AF4-8AB0-226BE0A4FE42}" presName="spacer" presStyleCnt="0"/>
      <dgm:spPr/>
    </dgm:pt>
    <dgm:pt modelId="{FD554298-21B7-4DA6-8D50-BEECCADB9F5B}" type="pres">
      <dgm:prSet presAssocID="{BB076B27-C7A4-4ABB-8FDF-DC1D261D47EB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3755A2-F2BC-409B-A41A-F28C8A5DFFEE}" type="pres">
      <dgm:prSet presAssocID="{3C7D4D4D-EAEB-4C38-B47D-1788930912B3}" presName="spacer" presStyleCnt="0"/>
      <dgm:spPr/>
    </dgm:pt>
    <dgm:pt modelId="{F0F62906-7E04-4B33-8C63-878BE7179A3F}" type="pres">
      <dgm:prSet presAssocID="{77886ADB-CD73-42A9-89E3-A31F854FE0F3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5CAEEF-B685-4713-8AD6-2FAB7CD52D73}" type="pres">
      <dgm:prSet presAssocID="{9A090A4A-5E16-4F4D-89FB-B7C06248B81C}" presName="spacer" presStyleCnt="0"/>
      <dgm:spPr/>
    </dgm:pt>
    <dgm:pt modelId="{9E64C9D2-285A-47E0-B7E6-4C406C1F8059}" type="pres">
      <dgm:prSet presAssocID="{5A01FF66-C4EC-4E4F-A7CF-81C1D01F58CA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D13247-099A-454A-8969-5C3F0F03570C}" type="pres">
      <dgm:prSet presAssocID="{F54219F7-4188-4847-9A9B-8A26B850E346}" presName="spacer" presStyleCnt="0"/>
      <dgm:spPr/>
    </dgm:pt>
    <dgm:pt modelId="{C393100A-E39E-4C74-B624-694D916BE8A3}" type="pres">
      <dgm:prSet presAssocID="{115CCF72-F134-4279-BB47-BAE8DFB58BF9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91C80A3-8C42-4310-917B-538A9622C7A3}" srcId="{75F0BB39-8758-48FC-B359-D2A6FB181E5E}" destId="{5ACFC829-3C53-44F4-869E-A1FA84860A28}" srcOrd="4" destOrd="0" parTransId="{04525274-4F47-41E1-947D-4B5978AB5B21}" sibTransId="{7E4C054C-9490-4513-9B58-76F3E78B24E2}"/>
    <dgm:cxn modelId="{609EC1CA-0D8F-4A8F-8A05-3601941A8A7D}" srcId="{75F0BB39-8758-48FC-B359-D2A6FB181E5E}" destId="{BB076B27-C7A4-4ABB-8FDF-DC1D261D47EB}" srcOrd="6" destOrd="0" parTransId="{4D7BB2D2-99F4-41D3-8F3C-4A823A9B268A}" sibTransId="{3C7D4D4D-EAEB-4C38-B47D-1788930912B3}"/>
    <dgm:cxn modelId="{BA76D298-7749-4EA6-BC80-7CF7D8DBEAD1}" srcId="{75F0BB39-8758-48FC-B359-D2A6FB181E5E}" destId="{0BB62C4E-AB8C-452A-BD7E-5DFC55301876}" srcOrd="3" destOrd="0" parTransId="{0EF85163-9A19-4855-9CB1-8468F9E9E2C8}" sibTransId="{5A2A6080-917F-4F45-A54B-79F8FF263FC6}"/>
    <dgm:cxn modelId="{733C2FAC-33F8-42A5-9C6E-4110F71A602C}" type="presOf" srcId="{FEB7576A-1741-4F43-9A00-5A0944F60803}" destId="{A5A9F415-9D2F-4C1F-8346-E446FCEB2110}" srcOrd="0" destOrd="0" presId="urn:microsoft.com/office/officeart/2005/8/layout/vList2"/>
    <dgm:cxn modelId="{620A4AEA-3008-45C4-95BE-7548D0115CD0}" srcId="{75F0BB39-8758-48FC-B359-D2A6FB181E5E}" destId="{C6276871-198C-40F6-901F-A6CD0B5F874C}" srcOrd="1" destOrd="0" parTransId="{19C98285-827E-4E9E-9187-2811020BFB5B}" sibTransId="{FC178D5C-2C6A-4B0C-BFC9-7506DDF8FE92}"/>
    <dgm:cxn modelId="{93FEC477-06B7-43BB-9E40-A10F1D086F23}" type="presOf" srcId="{BEDB33EF-EEFD-4685-9718-AFF44CEDCEAB}" destId="{96BA7F10-1070-4780-8108-7DA67C041E75}" srcOrd="0" destOrd="0" presId="urn:microsoft.com/office/officeart/2005/8/layout/vList2"/>
    <dgm:cxn modelId="{4A86396B-8CEA-481F-8C57-0B40F8D7CC79}" type="presOf" srcId="{C6276871-198C-40F6-901F-A6CD0B5F874C}" destId="{45528246-F921-4FB2-B67B-5E735AE9CC0F}" srcOrd="0" destOrd="0" presId="urn:microsoft.com/office/officeart/2005/8/layout/vList2"/>
    <dgm:cxn modelId="{EFD4E661-6994-4696-A1BD-8EEE018A9DFC}" type="presOf" srcId="{857DC868-5622-4748-ADB2-004D55891248}" destId="{48DFF828-19D9-4F84-A88F-5D19A2B1E990}" srcOrd="0" destOrd="0" presId="urn:microsoft.com/office/officeart/2005/8/layout/vList2"/>
    <dgm:cxn modelId="{43058C07-CA9E-4092-AE9A-3A74C5995271}" srcId="{75F0BB39-8758-48FC-B359-D2A6FB181E5E}" destId="{115CCF72-F134-4279-BB47-BAE8DFB58BF9}" srcOrd="9" destOrd="0" parTransId="{ACD7B82D-DE5E-49CF-93B8-579449DE83C6}" sibTransId="{03306C10-589B-49F6-8B90-2825ED2850F4}"/>
    <dgm:cxn modelId="{5FB3E976-4B7B-45AE-9A2E-E40A8CAF9FC9}" srcId="{75F0BB39-8758-48FC-B359-D2A6FB181E5E}" destId="{BEDB33EF-EEFD-4685-9718-AFF44CEDCEAB}" srcOrd="2" destOrd="0" parTransId="{EA17FDBD-2008-493A-B6A8-16377BBD0B9E}" sibTransId="{B5468EF1-EBCA-4254-B77B-76C42B2E195B}"/>
    <dgm:cxn modelId="{C37E76AB-D77E-4B95-9E29-35FE2A228ABF}" srcId="{75F0BB39-8758-48FC-B359-D2A6FB181E5E}" destId="{5A01FF66-C4EC-4E4F-A7CF-81C1D01F58CA}" srcOrd="8" destOrd="0" parTransId="{EDBA3A17-D872-44EC-912A-CE02C17163AE}" sibTransId="{F54219F7-4188-4847-9A9B-8A26B850E346}"/>
    <dgm:cxn modelId="{5D55C7C2-094E-47EC-8372-44AAB63428C6}" type="presOf" srcId="{0BB62C4E-AB8C-452A-BD7E-5DFC55301876}" destId="{BBC7A0FF-79EE-4BD5-A965-A61D1DBD5750}" srcOrd="0" destOrd="0" presId="urn:microsoft.com/office/officeart/2005/8/layout/vList2"/>
    <dgm:cxn modelId="{B6C28EF3-AF8C-43A7-80D4-97CFF2DBEA40}" type="presOf" srcId="{75F0BB39-8758-48FC-B359-D2A6FB181E5E}" destId="{6D3CA1C7-6545-4BD3-910B-02AD0EC6D0CC}" srcOrd="0" destOrd="0" presId="urn:microsoft.com/office/officeart/2005/8/layout/vList2"/>
    <dgm:cxn modelId="{B9610D43-CB33-4985-84DB-455D33EA04D9}" type="presOf" srcId="{77886ADB-CD73-42A9-89E3-A31F854FE0F3}" destId="{F0F62906-7E04-4B33-8C63-878BE7179A3F}" srcOrd="0" destOrd="0" presId="urn:microsoft.com/office/officeart/2005/8/layout/vList2"/>
    <dgm:cxn modelId="{5DE39D21-3639-457C-9C1A-7F745CCA5F10}" srcId="{75F0BB39-8758-48FC-B359-D2A6FB181E5E}" destId="{FEB7576A-1741-4F43-9A00-5A0944F60803}" srcOrd="0" destOrd="0" parTransId="{E3398EF4-0145-4B8F-9FFB-BAF848DB1DFE}" sibTransId="{A721D71D-D510-4AE7-926B-88A1FC2D4D38}"/>
    <dgm:cxn modelId="{13FF8778-C044-4626-89B5-5FA52D788745}" type="presOf" srcId="{BB076B27-C7A4-4ABB-8FDF-DC1D261D47EB}" destId="{FD554298-21B7-4DA6-8D50-BEECCADB9F5B}" srcOrd="0" destOrd="0" presId="urn:microsoft.com/office/officeart/2005/8/layout/vList2"/>
    <dgm:cxn modelId="{97C35A68-7138-4FC0-842F-CC3DB754F2DB}" srcId="{75F0BB39-8758-48FC-B359-D2A6FB181E5E}" destId="{77886ADB-CD73-42A9-89E3-A31F854FE0F3}" srcOrd="7" destOrd="0" parTransId="{EBB765E6-1129-4D40-94FD-4E873222E53E}" sibTransId="{9A090A4A-5E16-4F4D-89FB-B7C06248B81C}"/>
    <dgm:cxn modelId="{878B5A1D-0A7E-444C-9210-079EE2854A88}" srcId="{75F0BB39-8758-48FC-B359-D2A6FB181E5E}" destId="{857DC868-5622-4748-ADB2-004D55891248}" srcOrd="5" destOrd="0" parTransId="{8C1C24C3-F710-4797-9F6E-54CFAB072CB9}" sibTransId="{86C5243B-5164-4AF4-8AB0-226BE0A4FE42}"/>
    <dgm:cxn modelId="{C48BBDE9-847B-4E29-AA23-B711852E3855}" type="presOf" srcId="{115CCF72-F134-4279-BB47-BAE8DFB58BF9}" destId="{C393100A-E39E-4C74-B624-694D916BE8A3}" srcOrd="0" destOrd="0" presId="urn:microsoft.com/office/officeart/2005/8/layout/vList2"/>
    <dgm:cxn modelId="{4F2348DE-82D1-4AE4-B82F-0C955327AF16}" type="presOf" srcId="{5ACFC829-3C53-44F4-869E-A1FA84860A28}" destId="{87F7A18D-177D-46BF-9B52-BE0F791F0CC6}" srcOrd="0" destOrd="0" presId="urn:microsoft.com/office/officeart/2005/8/layout/vList2"/>
    <dgm:cxn modelId="{5282D365-EE7B-4FCB-AC73-9F048FF2275F}" type="presOf" srcId="{5A01FF66-C4EC-4E4F-A7CF-81C1D01F58CA}" destId="{9E64C9D2-285A-47E0-B7E6-4C406C1F8059}" srcOrd="0" destOrd="0" presId="urn:microsoft.com/office/officeart/2005/8/layout/vList2"/>
    <dgm:cxn modelId="{DB5E40FF-7D8A-4D74-A777-A71A6A6853B7}" type="presParOf" srcId="{6D3CA1C7-6545-4BD3-910B-02AD0EC6D0CC}" destId="{A5A9F415-9D2F-4C1F-8346-E446FCEB2110}" srcOrd="0" destOrd="0" presId="urn:microsoft.com/office/officeart/2005/8/layout/vList2"/>
    <dgm:cxn modelId="{9565555E-7A06-4D4F-930D-E25F4454AA29}" type="presParOf" srcId="{6D3CA1C7-6545-4BD3-910B-02AD0EC6D0CC}" destId="{36143A97-B8B7-4C2B-A3CA-EC67BEC6A39C}" srcOrd="1" destOrd="0" presId="urn:microsoft.com/office/officeart/2005/8/layout/vList2"/>
    <dgm:cxn modelId="{0751CE3F-DE0C-4C8B-BF3D-CA9A790019DC}" type="presParOf" srcId="{6D3CA1C7-6545-4BD3-910B-02AD0EC6D0CC}" destId="{45528246-F921-4FB2-B67B-5E735AE9CC0F}" srcOrd="2" destOrd="0" presId="urn:microsoft.com/office/officeart/2005/8/layout/vList2"/>
    <dgm:cxn modelId="{01A54058-9CF9-417A-BBE7-FDBB0638D109}" type="presParOf" srcId="{6D3CA1C7-6545-4BD3-910B-02AD0EC6D0CC}" destId="{B7F4014F-55DC-4BF7-B46D-7762BA9AE8A9}" srcOrd="3" destOrd="0" presId="urn:microsoft.com/office/officeart/2005/8/layout/vList2"/>
    <dgm:cxn modelId="{27B4CE7B-EBBB-46A4-93AB-EF756426924D}" type="presParOf" srcId="{6D3CA1C7-6545-4BD3-910B-02AD0EC6D0CC}" destId="{96BA7F10-1070-4780-8108-7DA67C041E75}" srcOrd="4" destOrd="0" presId="urn:microsoft.com/office/officeart/2005/8/layout/vList2"/>
    <dgm:cxn modelId="{F9AE44B4-4F7A-43AB-A60E-FD6A62AACF08}" type="presParOf" srcId="{6D3CA1C7-6545-4BD3-910B-02AD0EC6D0CC}" destId="{E82DCD47-06E5-4793-A857-81573CAA117C}" srcOrd="5" destOrd="0" presId="urn:microsoft.com/office/officeart/2005/8/layout/vList2"/>
    <dgm:cxn modelId="{2A4E3701-68F3-41F2-8C0F-21A1F9B2A2C4}" type="presParOf" srcId="{6D3CA1C7-6545-4BD3-910B-02AD0EC6D0CC}" destId="{BBC7A0FF-79EE-4BD5-A965-A61D1DBD5750}" srcOrd="6" destOrd="0" presId="urn:microsoft.com/office/officeart/2005/8/layout/vList2"/>
    <dgm:cxn modelId="{411D298E-7CAB-4222-90E2-7EB6FD1AAD6F}" type="presParOf" srcId="{6D3CA1C7-6545-4BD3-910B-02AD0EC6D0CC}" destId="{9E6D53EF-A4CF-4F1B-AFF3-3B4145AC1B18}" srcOrd="7" destOrd="0" presId="urn:microsoft.com/office/officeart/2005/8/layout/vList2"/>
    <dgm:cxn modelId="{AA00AA55-C9F6-4275-B93E-35F03058ECCF}" type="presParOf" srcId="{6D3CA1C7-6545-4BD3-910B-02AD0EC6D0CC}" destId="{87F7A18D-177D-46BF-9B52-BE0F791F0CC6}" srcOrd="8" destOrd="0" presId="urn:microsoft.com/office/officeart/2005/8/layout/vList2"/>
    <dgm:cxn modelId="{45D59B86-D085-4CAA-A2D9-414F01E93B99}" type="presParOf" srcId="{6D3CA1C7-6545-4BD3-910B-02AD0EC6D0CC}" destId="{25705893-6935-4C3E-A19C-11E962DC5CE0}" srcOrd="9" destOrd="0" presId="urn:microsoft.com/office/officeart/2005/8/layout/vList2"/>
    <dgm:cxn modelId="{A22EF27D-A3EE-4DEF-884A-940C2A2BC9FB}" type="presParOf" srcId="{6D3CA1C7-6545-4BD3-910B-02AD0EC6D0CC}" destId="{48DFF828-19D9-4F84-A88F-5D19A2B1E990}" srcOrd="10" destOrd="0" presId="urn:microsoft.com/office/officeart/2005/8/layout/vList2"/>
    <dgm:cxn modelId="{B4321456-2B74-4EA4-BC87-9B2DC8F0557F}" type="presParOf" srcId="{6D3CA1C7-6545-4BD3-910B-02AD0EC6D0CC}" destId="{AC9ADDF4-6F2B-4D2A-B26C-025EE0DE848F}" srcOrd="11" destOrd="0" presId="urn:microsoft.com/office/officeart/2005/8/layout/vList2"/>
    <dgm:cxn modelId="{BA5247DE-9E34-4501-95E8-B0AE95149FC5}" type="presParOf" srcId="{6D3CA1C7-6545-4BD3-910B-02AD0EC6D0CC}" destId="{FD554298-21B7-4DA6-8D50-BEECCADB9F5B}" srcOrd="12" destOrd="0" presId="urn:microsoft.com/office/officeart/2005/8/layout/vList2"/>
    <dgm:cxn modelId="{345E5773-0BEC-4946-98CB-FDA3BC78AE7D}" type="presParOf" srcId="{6D3CA1C7-6545-4BD3-910B-02AD0EC6D0CC}" destId="{7B3755A2-F2BC-409B-A41A-F28C8A5DFFEE}" srcOrd="13" destOrd="0" presId="urn:microsoft.com/office/officeart/2005/8/layout/vList2"/>
    <dgm:cxn modelId="{47A82F0C-1723-4E48-99C5-08213F247E1A}" type="presParOf" srcId="{6D3CA1C7-6545-4BD3-910B-02AD0EC6D0CC}" destId="{F0F62906-7E04-4B33-8C63-878BE7179A3F}" srcOrd="14" destOrd="0" presId="urn:microsoft.com/office/officeart/2005/8/layout/vList2"/>
    <dgm:cxn modelId="{4D03BF89-AF38-45D3-9C63-5026B8D29D38}" type="presParOf" srcId="{6D3CA1C7-6545-4BD3-910B-02AD0EC6D0CC}" destId="{255CAEEF-B685-4713-8AD6-2FAB7CD52D73}" srcOrd="15" destOrd="0" presId="urn:microsoft.com/office/officeart/2005/8/layout/vList2"/>
    <dgm:cxn modelId="{2AED99A5-EC1F-43D1-A5BB-29A5566E8749}" type="presParOf" srcId="{6D3CA1C7-6545-4BD3-910B-02AD0EC6D0CC}" destId="{9E64C9D2-285A-47E0-B7E6-4C406C1F8059}" srcOrd="16" destOrd="0" presId="urn:microsoft.com/office/officeart/2005/8/layout/vList2"/>
    <dgm:cxn modelId="{C48AFD3D-DB34-4205-BA89-DE0C3C01E8A1}" type="presParOf" srcId="{6D3CA1C7-6545-4BD3-910B-02AD0EC6D0CC}" destId="{50D13247-099A-454A-8969-5C3F0F03570C}" srcOrd="17" destOrd="0" presId="urn:microsoft.com/office/officeart/2005/8/layout/vList2"/>
    <dgm:cxn modelId="{B82335EB-0914-4196-A44B-007FAA7163A4}" type="presParOf" srcId="{6D3CA1C7-6545-4BD3-910B-02AD0EC6D0CC}" destId="{C393100A-E39E-4C74-B624-694D916BE8A3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29C78E-5C7F-41F4-BB3D-E825C902F57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65B490A-7E7A-4E42-BC3B-0D76B357FE69}">
      <dgm:prSet/>
      <dgm:spPr/>
      <dgm:t>
        <a:bodyPr/>
        <a:lstStyle/>
        <a:p>
          <a:r>
            <a:rPr lang="uk-UA" b="1"/>
            <a:t>Електро</a:t>
          </a:r>
          <a:r>
            <a:rPr lang="uk-UA"/>
            <a:t>  працюють на постійному або змінному струмі, в якості палива використовується електрика, максимальний крутний момент вже доступний на низьких оборотах двигуна.</a:t>
          </a:r>
          <a:endParaRPr lang="en-US"/>
        </a:p>
      </dgm:t>
    </dgm:pt>
    <dgm:pt modelId="{A6153680-DCC5-4832-9060-9AF352925EB6}" type="parTrans" cxnId="{B938C654-954C-4494-83AB-8A2595CFDB1E}">
      <dgm:prSet/>
      <dgm:spPr/>
      <dgm:t>
        <a:bodyPr/>
        <a:lstStyle/>
        <a:p>
          <a:endParaRPr lang="en-US"/>
        </a:p>
      </dgm:t>
    </dgm:pt>
    <dgm:pt modelId="{5CC58ABB-6125-4258-8680-31DFC8A0D897}" type="sibTrans" cxnId="{B938C654-954C-4494-83AB-8A2595CFDB1E}">
      <dgm:prSet/>
      <dgm:spPr/>
      <dgm:t>
        <a:bodyPr/>
        <a:lstStyle/>
        <a:p>
          <a:endParaRPr lang="en-US"/>
        </a:p>
      </dgm:t>
    </dgm:pt>
    <dgm:pt modelId="{7BD3C384-9542-433E-98D9-C697F2E314C6}">
      <dgm:prSet/>
      <dgm:spPr/>
      <dgm:t>
        <a:bodyPr/>
        <a:lstStyle/>
        <a:p>
          <a:r>
            <a:rPr lang="uk-UA" b="1"/>
            <a:t>Водень </a:t>
          </a:r>
          <a:r>
            <a:rPr lang="uk-UA"/>
            <a:t> використовується паливний елемент для виробництва електроенергії з газоподібного водню і кисню.</a:t>
          </a:r>
          <a:endParaRPr lang="en-US"/>
        </a:p>
      </dgm:t>
    </dgm:pt>
    <dgm:pt modelId="{6A7B808C-37D2-4B80-9953-6599E24A739C}" type="parTrans" cxnId="{529DBA52-D38B-4317-8A92-C12F42AF413E}">
      <dgm:prSet/>
      <dgm:spPr/>
      <dgm:t>
        <a:bodyPr/>
        <a:lstStyle/>
        <a:p>
          <a:endParaRPr lang="en-US"/>
        </a:p>
      </dgm:t>
    </dgm:pt>
    <dgm:pt modelId="{3604CDA4-6A83-4EF4-84D4-C9BC5F774282}" type="sibTrans" cxnId="{529DBA52-D38B-4317-8A92-C12F42AF413E}">
      <dgm:prSet/>
      <dgm:spPr/>
      <dgm:t>
        <a:bodyPr/>
        <a:lstStyle/>
        <a:p>
          <a:endParaRPr lang="en-US"/>
        </a:p>
      </dgm:t>
    </dgm:pt>
    <dgm:pt modelId="{35140BC6-51A3-4A6D-AAB1-9165001F0D52}">
      <dgm:prSet/>
      <dgm:spPr/>
      <dgm:t>
        <a:bodyPr/>
        <a:lstStyle/>
        <a:p>
          <a:pPr rtl="0"/>
          <a:r>
            <a:rPr lang="uk-UA" b="1"/>
            <a:t>Гібрид </a:t>
          </a:r>
          <a:r>
            <a:rPr lang="uk-UA"/>
            <a:t> (двигун внутрішнього згоряння, так і електромотор) У таких моделях акумулятор зазвичай заряджається під час руху від двигуна внутрішнього згоряння або від відновлення енергії гальмування</a:t>
          </a:r>
          <a:endParaRPr lang="en-US"/>
        </a:p>
      </dgm:t>
    </dgm:pt>
    <dgm:pt modelId="{715FBD37-2B06-4698-B4A2-3309A18D6358}" type="parTrans" cxnId="{D5A13755-0C95-4C33-803E-D49E2D077AC3}">
      <dgm:prSet/>
      <dgm:spPr/>
      <dgm:t>
        <a:bodyPr/>
        <a:lstStyle/>
        <a:p>
          <a:endParaRPr lang="en-US"/>
        </a:p>
      </dgm:t>
    </dgm:pt>
    <dgm:pt modelId="{3DF1B4D5-F050-4296-B397-2B3916001016}" type="sibTrans" cxnId="{D5A13755-0C95-4C33-803E-D49E2D077AC3}">
      <dgm:prSet/>
      <dgm:spPr/>
      <dgm:t>
        <a:bodyPr/>
        <a:lstStyle/>
        <a:p>
          <a:endParaRPr lang="en-US"/>
        </a:p>
      </dgm:t>
    </dgm:pt>
    <dgm:pt modelId="{333516FC-91AF-44E6-85FC-EA4CBC874743}">
      <dgm:prSet/>
      <dgm:spPr/>
      <dgm:t>
        <a:bodyPr/>
        <a:lstStyle/>
        <a:p>
          <a:pPr rtl="0"/>
          <a:r>
            <a:rPr lang="uk-UA" b="1"/>
            <a:t>Газ</a:t>
          </a:r>
          <a:r>
            <a:rPr lang="uk-UA"/>
            <a:t> (спалюється природній  газ і так )</a:t>
          </a:r>
          <a:endParaRPr lang="en-US"/>
        </a:p>
      </dgm:t>
    </dgm:pt>
    <dgm:pt modelId="{E18CB444-2885-4311-9F21-DC408FA00C53}" type="parTrans" cxnId="{8FD2CFFB-3C62-4442-8B9E-8D281D352BC5}">
      <dgm:prSet/>
      <dgm:spPr/>
      <dgm:t>
        <a:bodyPr/>
        <a:lstStyle/>
        <a:p>
          <a:endParaRPr lang="en-US"/>
        </a:p>
      </dgm:t>
    </dgm:pt>
    <dgm:pt modelId="{6C7BB0EC-3338-43C8-ACB9-305620A3AF46}" type="sibTrans" cxnId="{8FD2CFFB-3C62-4442-8B9E-8D281D352BC5}">
      <dgm:prSet/>
      <dgm:spPr/>
      <dgm:t>
        <a:bodyPr/>
        <a:lstStyle/>
        <a:p>
          <a:endParaRPr lang="en-US"/>
        </a:p>
      </dgm:t>
    </dgm:pt>
    <dgm:pt modelId="{84F54C60-1817-4FA9-AEA7-6EBCD16FB02E}">
      <dgm:prSet/>
      <dgm:spPr/>
      <dgm:t>
        <a:bodyPr/>
        <a:lstStyle/>
        <a:p>
          <a:pPr rtl="0"/>
          <a:r>
            <a:rPr lang="uk-UA" b="1"/>
            <a:t>Дизель </a:t>
          </a:r>
          <a:r>
            <a:rPr lang="uk-UA"/>
            <a:t>повітря всмоктується в камеру циліндра, де змішується з дизельним паливом. Дизельно-повітряна суміш запалюється самостійно. При цьому тиск стиснення 30-50 бар, а температура на 700-900 градусів Цельсія вище, ніж у бензинового двигуна.</a:t>
          </a:r>
          <a:endParaRPr lang="en-US"/>
        </a:p>
      </dgm:t>
    </dgm:pt>
    <dgm:pt modelId="{3F583A54-E569-4F6F-A72A-CC16A6017A1A}" type="parTrans" cxnId="{A7FD8C2E-E1C6-4229-AD93-AC81210BE886}">
      <dgm:prSet/>
      <dgm:spPr/>
      <dgm:t>
        <a:bodyPr/>
        <a:lstStyle/>
        <a:p>
          <a:endParaRPr lang="en-US"/>
        </a:p>
      </dgm:t>
    </dgm:pt>
    <dgm:pt modelId="{B05814C1-AD7F-45EA-BEAD-143542F99898}" type="sibTrans" cxnId="{A7FD8C2E-E1C6-4229-AD93-AC81210BE886}">
      <dgm:prSet/>
      <dgm:spPr/>
      <dgm:t>
        <a:bodyPr/>
        <a:lstStyle/>
        <a:p>
          <a:endParaRPr lang="en-US"/>
        </a:p>
      </dgm:t>
    </dgm:pt>
    <dgm:pt modelId="{66FC2FE3-0D7F-49A6-A14F-DA85D916D827}">
      <dgm:prSet/>
      <dgm:spPr/>
      <dgm:t>
        <a:bodyPr/>
        <a:lstStyle/>
        <a:p>
          <a:r>
            <a:rPr lang="uk-UA" b="1"/>
            <a:t>Бензин </a:t>
          </a:r>
          <a:r>
            <a:rPr lang="uk-UA"/>
            <a:t>має найменший ККД серед двигунів – 25%. </a:t>
          </a:r>
          <a:endParaRPr lang="en-US"/>
        </a:p>
      </dgm:t>
    </dgm:pt>
    <dgm:pt modelId="{43C8696A-D0B6-4129-95BD-B3B31939298E}" type="parTrans" cxnId="{FF1C5960-49DD-404A-9031-1EA03CD959B6}">
      <dgm:prSet/>
      <dgm:spPr/>
      <dgm:t>
        <a:bodyPr/>
        <a:lstStyle/>
        <a:p>
          <a:endParaRPr lang="en-US"/>
        </a:p>
      </dgm:t>
    </dgm:pt>
    <dgm:pt modelId="{A8D130E3-8F85-4883-BE04-AC331D3D4015}" type="sibTrans" cxnId="{FF1C5960-49DD-404A-9031-1EA03CD959B6}">
      <dgm:prSet/>
      <dgm:spPr/>
      <dgm:t>
        <a:bodyPr/>
        <a:lstStyle/>
        <a:p>
          <a:endParaRPr lang="en-US"/>
        </a:p>
      </dgm:t>
    </dgm:pt>
    <dgm:pt modelId="{1965FEE0-12FE-4793-BEC6-4ED1E131101F}" type="pres">
      <dgm:prSet presAssocID="{AB29C78E-5C7F-41F4-BB3D-E825C902F5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AF495B0-C0E7-4650-A9C6-F302AE9B8149}" type="pres">
      <dgm:prSet presAssocID="{F65B490A-7E7A-4E42-BC3B-0D76B357FE6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5AEA88-D950-4B8B-9553-40E30E87AE6B}" type="pres">
      <dgm:prSet presAssocID="{5CC58ABB-6125-4258-8680-31DFC8A0D897}" presName="sibTrans" presStyleCnt="0"/>
      <dgm:spPr/>
    </dgm:pt>
    <dgm:pt modelId="{064210F8-CC48-41D5-8011-3CB0B018DBDF}" type="pres">
      <dgm:prSet presAssocID="{7BD3C384-9542-433E-98D9-C697F2E314C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F72824-48D2-4C5A-893B-7D552E32DDD3}" type="pres">
      <dgm:prSet presAssocID="{3604CDA4-6A83-4EF4-84D4-C9BC5F774282}" presName="sibTrans" presStyleCnt="0"/>
      <dgm:spPr/>
    </dgm:pt>
    <dgm:pt modelId="{3DBCB47E-A729-475C-9F13-E917842ED397}" type="pres">
      <dgm:prSet presAssocID="{35140BC6-51A3-4A6D-AAB1-9165001F0D5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5DA4EE-3AAF-4C08-AC57-15D637028A6D}" type="pres">
      <dgm:prSet presAssocID="{3DF1B4D5-F050-4296-B397-2B3916001016}" presName="sibTrans" presStyleCnt="0"/>
      <dgm:spPr/>
    </dgm:pt>
    <dgm:pt modelId="{EFC4FF2F-F9DE-41B0-85C5-7D2A9CA58B36}" type="pres">
      <dgm:prSet presAssocID="{333516FC-91AF-44E6-85FC-EA4CBC87474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651622-E756-42FF-9BE8-E19B6B7D9221}" type="pres">
      <dgm:prSet presAssocID="{6C7BB0EC-3338-43C8-ACB9-305620A3AF46}" presName="sibTrans" presStyleCnt="0"/>
      <dgm:spPr/>
    </dgm:pt>
    <dgm:pt modelId="{13B6FD5C-4B52-4F28-8103-FEFC8EDB165A}" type="pres">
      <dgm:prSet presAssocID="{84F54C60-1817-4FA9-AEA7-6EBCD16FB02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62275D-F51E-481F-BC48-C74C515C9C76}" type="pres">
      <dgm:prSet presAssocID="{B05814C1-AD7F-45EA-BEAD-143542F99898}" presName="sibTrans" presStyleCnt="0"/>
      <dgm:spPr/>
    </dgm:pt>
    <dgm:pt modelId="{F631536E-1E07-44FB-A647-BEF9E02555C3}" type="pres">
      <dgm:prSet presAssocID="{66FC2FE3-0D7F-49A6-A14F-DA85D916D82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7FD8C2E-E1C6-4229-AD93-AC81210BE886}" srcId="{AB29C78E-5C7F-41F4-BB3D-E825C902F574}" destId="{84F54C60-1817-4FA9-AEA7-6EBCD16FB02E}" srcOrd="4" destOrd="0" parTransId="{3F583A54-E569-4F6F-A72A-CC16A6017A1A}" sibTransId="{B05814C1-AD7F-45EA-BEAD-143542F99898}"/>
    <dgm:cxn modelId="{8FD2CFFB-3C62-4442-8B9E-8D281D352BC5}" srcId="{AB29C78E-5C7F-41F4-BB3D-E825C902F574}" destId="{333516FC-91AF-44E6-85FC-EA4CBC874743}" srcOrd="3" destOrd="0" parTransId="{E18CB444-2885-4311-9F21-DC408FA00C53}" sibTransId="{6C7BB0EC-3338-43C8-ACB9-305620A3AF46}"/>
    <dgm:cxn modelId="{10C3A7D1-89AB-4BD5-B86A-BEB66FE496F9}" type="presOf" srcId="{333516FC-91AF-44E6-85FC-EA4CBC874743}" destId="{EFC4FF2F-F9DE-41B0-85C5-7D2A9CA58B36}" srcOrd="0" destOrd="0" presId="urn:microsoft.com/office/officeart/2005/8/layout/default"/>
    <dgm:cxn modelId="{FF1C5960-49DD-404A-9031-1EA03CD959B6}" srcId="{AB29C78E-5C7F-41F4-BB3D-E825C902F574}" destId="{66FC2FE3-0D7F-49A6-A14F-DA85D916D827}" srcOrd="5" destOrd="0" parTransId="{43C8696A-D0B6-4129-95BD-B3B31939298E}" sibTransId="{A8D130E3-8F85-4883-BE04-AC331D3D4015}"/>
    <dgm:cxn modelId="{A2CFE551-9E3F-48BE-A946-91A6C1A1D55F}" type="presOf" srcId="{AB29C78E-5C7F-41F4-BB3D-E825C902F574}" destId="{1965FEE0-12FE-4793-BEC6-4ED1E131101F}" srcOrd="0" destOrd="0" presId="urn:microsoft.com/office/officeart/2005/8/layout/default"/>
    <dgm:cxn modelId="{99C65DF6-64CE-4408-AFB1-CDCEB3D1C9D1}" type="presOf" srcId="{F65B490A-7E7A-4E42-BC3B-0D76B357FE69}" destId="{EAF495B0-C0E7-4650-A9C6-F302AE9B8149}" srcOrd="0" destOrd="0" presId="urn:microsoft.com/office/officeart/2005/8/layout/default"/>
    <dgm:cxn modelId="{2B78D65D-7FEE-4DA2-BCAA-162698EB3EAA}" type="presOf" srcId="{35140BC6-51A3-4A6D-AAB1-9165001F0D52}" destId="{3DBCB47E-A729-475C-9F13-E917842ED397}" srcOrd="0" destOrd="0" presId="urn:microsoft.com/office/officeart/2005/8/layout/default"/>
    <dgm:cxn modelId="{1CF3848B-4C11-460B-BDEF-43D48B669EF9}" type="presOf" srcId="{84F54C60-1817-4FA9-AEA7-6EBCD16FB02E}" destId="{13B6FD5C-4B52-4F28-8103-FEFC8EDB165A}" srcOrd="0" destOrd="0" presId="urn:microsoft.com/office/officeart/2005/8/layout/default"/>
    <dgm:cxn modelId="{B938C654-954C-4494-83AB-8A2595CFDB1E}" srcId="{AB29C78E-5C7F-41F4-BB3D-E825C902F574}" destId="{F65B490A-7E7A-4E42-BC3B-0D76B357FE69}" srcOrd="0" destOrd="0" parTransId="{A6153680-DCC5-4832-9060-9AF352925EB6}" sibTransId="{5CC58ABB-6125-4258-8680-31DFC8A0D897}"/>
    <dgm:cxn modelId="{529DBA52-D38B-4317-8A92-C12F42AF413E}" srcId="{AB29C78E-5C7F-41F4-BB3D-E825C902F574}" destId="{7BD3C384-9542-433E-98D9-C697F2E314C6}" srcOrd="1" destOrd="0" parTransId="{6A7B808C-37D2-4B80-9953-6599E24A739C}" sibTransId="{3604CDA4-6A83-4EF4-84D4-C9BC5F774282}"/>
    <dgm:cxn modelId="{D3F1FBE1-8BFD-4F9D-9601-86A9AE1F8809}" type="presOf" srcId="{66FC2FE3-0D7F-49A6-A14F-DA85D916D827}" destId="{F631536E-1E07-44FB-A647-BEF9E02555C3}" srcOrd="0" destOrd="0" presId="urn:microsoft.com/office/officeart/2005/8/layout/default"/>
    <dgm:cxn modelId="{D5A13755-0C95-4C33-803E-D49E2D077AC3}" srcId="{AB29C78E-5C7F-41F4-BB3D-E825C902F574}" destId="{35140BC6-51A3-4A6D-AAB1-9165001F0D52}" srcOrd="2" destOrd="0" parTransId="{715FBD37-2B06-4698-B4A2-3309A18D6358}" sibTransId="{3DF1B4D5-F050-4296-B397-2B3916001016}"/>
    <dgm:cxn modelId="{5373B6AB-3351-43CD-9DB3-32898405A29F}" type="presOf" srcId="{7BD3C384-9542-433E-98D9-C697F2E314C6}" destId="{064210F8-CC48-41D5-8011-3CB0B018DBDF}" srcOrd="0" destOrd="0" presId="urn:microsoft.com/office/officeart/2005/8/layout/default"/>
    <dgm:cxn modelId="{A808C034-A398-4CB6-8894-89289779D3FA}" type="presParOf" srcId="{1965FEE0-12FE-4793-BEC6-4ED1E131101F}" destId="{EAF495B0-C0E7-4650-A9C6-F302AE9B8149}" srcOrd="0" destOrd="0" presId="urn:microsoft.com/office/officeart/2005/8/layout/default"/>
    <dgm:cxn modelId="{1040AE82-3F5A-4955-A84C-5EF8A7756472}" type="presParOf" srcId="{1965FEE0-12FE-4793-BEC6-4ED1E131101F}" destId="{265AEA88-D950-4B8B-9553-40E30E87AE6B}" srcOrd="1" destOrd="0" presId="urn:microsoft.com/office/officeart/2005/8/layout/default"/>
    <dgm:cxn modelId="{F82C036C-7FBB-4A37-AC7D-3522EE46DB82}" type="presParOf" srcId="{1965FEE0-12FE-4793-BEC6-4ED1E131101F}" destId="{064210F8-CC48-41D5-8011-3CB0B018DBDF}" srcOrd="2" destOrd="0" presId="urn:microsoft.com/office/officeart/2005/8/layout/default"/>
    <dgm:cxn modelId="{4C9EC733-3714-43AD-BBC9-83A5285B195E}" type="presParOf" srcId="{1965FEE0-12FE-4793-BEC6-4ED1E131101F}" destId="{03F72824-48D2-4C5A-893B-7D552E32DDD3}" srcOrd="3" destOrd="0" presId="urn:microsoft.com/office/officeart/2005/8/layout/default"/>
    <dgm:cxn modelId="{31328CB3-5118-4684-BC67-8845CCA235DE}" type="presParOf" srcId="{1965FEE0-12FE-4793-BEC6-4ED1E131101F}" destId="{3DBCB47E-A729-475C-9F13-E917842ED397}" srcOrd="4" destOrd="0" presId="urn:microsoft.com/office/officeart/2005/8/layout/default"/>
    <dgm:cxn modelId="{3DBAB6D8-4679-4A2B-A46D-A472671ECE4C}" type="presParOf" srcId="{1965FEE0-12FE-4793-BEC6-4ED1E131101F}" destId="{6F5DA4EE-3AAF-4C08-AC57-15D637028A6D}" srcOrd="5" destOrd="0" presId="urn:microsoft.com/office/officeart/2005/8/layout/default"/>
    <dgm:cxn modelId="{18EFE158-DA03-467E-88E5-49E5AE3CDBBB}" type="presParOf" srcId="{1965FEE0-12FE-4793-BEC6-4ED1E131101F}" destId="{EFC4FF2F-F9DE-41B0-85C5-7D2A9CA58B36}" srcOrd="6" destOrd="0" presId="urn:microsoft.com/office/officeart/2005/8/layout/default"/>
    <dgm:cxn modelId="{29AAE0BA-1088-444C-9BE0-07942A70CF31}" type="presParOf" srcId="{1965FEE0-12FE-4793-BEC6-4ED1E131101F}" destId="{9A651622-E756-42FF-9BE8-E19B6B7D9221}" srcOrd="7" destOrd="0" presId="urn:microsoft.com/office/officeart/2005/8/layout/default"/>
    <dgm:cxn modelId="{81DAD58A-C849-4F5B-8FBF-8EF15F999682}" type="presParOf" srcId="{1965FEE0-12FE-4793-BEC6-4ED1E131101F}" destId="{13B6FD5C-4B52-4F28-8103-FEFC8EDB165A}" srcOrd="8" destOrd="0" presId="urn:microsoft.com/office/officeart/2005/8/layout/default"/>
    <dgm:cxn modelId="{382F7A40-7ABC-41ED-AA6F-10626117B181}" type="presParOf" srcId="{1965FEE0-12FE-4793-BEC6-4ED1E131101F}" destId="{5F62275D-F51E-481F-BC48-C74C515C9C76}" srcOrd="9" destOrd="0" presId="urn:microsoft.com/office/officeart/2005/8/layout/default"/>
    <dgm:cxn modelId="{740E8433-BEE8-4577-8C01-E05D22C28187}" type="presParOf" srcId="{1965FEE0-12FE-4793-BEC6-4ED1E131101F}" destId="{F631536E-1E07-44FB-A647-BEF9E02555C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EDA2AA-55EF-491E-BF5C-778FB89742E2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lang="en-US"/>
        </a:p>
      </dgm:t>
    </dgm:pt>
    <dgm:pt modelId="{E7EC3B47-30EF-4F07-A768-F2F0A875ACDC}">
      <dgm:prSet/>
      <dgm:spPr/>
      <dgm:t>
        <a:bodyPr/>
        <a:lstStyle/>
        <a:p>
          <a:pPr rtl="0"/>
          <a:r>
            <a:rPr lang="uk-UA"/>
            <a:t>Рішення: </a:t>
          </a:r>
          <a:endParaRPr lang="en-US"/>
        </a:p>
      </dgm:t>
    </dgm:pt>
    <dgm:pt modelId="{7875E916-A82B-45B2-AC68-9F98F7DE8BEC}" type="parTrans" cxnId="{2ADA4274-0F1F-4811-92B2-666EC951CBCE}">
      <dgm:prSet/>
      <dgm:spPr/>
      <dgm:t>
        <a:bodyPr/>
        <a:lstStyle/>
        <a:p>
          <a:endParaRPr lang="en-US"/>
        </a:p>
      </dgm:t>
    </dgm:pt>
    <dgm:pt modelId="{5B14FD7C-B08E-4315-A213-C34C5FE169CF}" type="sibTrans" cxnId="{2ADA4274-0F1F-4811-92B2-666EC951CBCE}">
      <dgm:prSet/>
      <dgm:spPr/>
      <dgm:t>
        <a:bodyPr/>
        <a:lstStyle/>
        <a:p>
          <a:endParaRPr lang="en-US"/>
        </a:p>
      </dgm:t>
    </dgm:pt>
    <dgm:pt modelId="{D5EBEC15-22C2-4029-AE67-87753232E553}">
      <dgm:prSet/>
      <dgm:spPr/>
      <dgm:t>
        <a:bodyPr/>
        <a:lstStyle/>
        <a:p>
          <a:r>
            <a:rPr lang="uk-UA">
              <a:solidFill>
                <a:schemeClr val="tx1"/>
              </a:solidFill>
            </a:rPr>
            <a:t>використання стисненого повітря для транспортних засобів замість звичного палива.</a:t>
          </a:r>
          <a:endParaRPr lang="en-US">
            <a:solidFill>
              <a:schemeClr val="tx1"/>
            </a:solidFill>
          </a:endParaRPr>
        </a:p>
      </dgm:t>
    </dgm:pt>
    <dgm:pt modelId="{94B4CE96-365A-4E67-8D77-BD50AA08872C}" type="parTrans" cxnId="{F080C78D-CC3F-4C85-81FC-00B3931CDB6B}">
      <dgm:prSet/>
      <dgm:spPr/>
      <dgm:t>
        <a:bodyPr/>
        <a:lstStyle/>
        <a:p>
          <a:endParaRPr lang="en-US"/>
        </a:p>
      </dgm:t>
    </dgm:pt>
    <dgm:pt modelId="{19E9B8CF-7725-4D21-8B08-7B580FB492D6}" type="sibTrans" cxnId="{F080C78D-CC3F-4C85-81FC-00B3931CDB6B}">
      <dgm:prSet/>
      <dgm:spPr/>
      <dgm:t>
        <a:bodyPr/>
        <a:lstStyle/>
        <a:p>
          <a:endParaRPr lang="en-US"/>
        </a:p>
      </dgm:t>
    </dgm:pt>
    <dgm:pt modelId="{D0ACCC6D-7FE3-43B9-BBF8-8417C50EB47A}" type="pres">
      <dgm:prSet presAssocID="{66EDA2AA-55EF-491E-BF5C-778FB89742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85AF965-44A5-4F3A-BD8B-9E4C3F7158F2}" type="pres">
      <dgm:prSet presAssocID="{E7EC3B47-30EF-4F07-A768-F2F0A875ACDC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35D3E2-02E9-4263-9B2E-8CB9CDD84A09}" type="pres">
      <dgm:prSet presAssocID="{5B14FD7C-B08E-4315-A213-C34C5FE169CF}" presName="parTxOnlySpace" presStyleCnt="0"/>
      <dgm:spPr/>
    </dgm:pt>
    <dgm:pt modelId="{400AE201-A72B-45F4-A4FB-9AD6CB033A5A}" type="pres">
      <dgm:prSet presAssocID="{D5EBEC15-22C2-4029-AE67-87753232E553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68AA3A7-C5DD-4140-B550-847DDC064827}" type="presOf" srcId="{E7EC3B47-30EF-4F07-A768-F2F0A875ACDC}" destId="{B85AF965-44A5-4F3A-BD8B-9E4C3F7158F2}" srcOrd="0" destOrd="0" presId="urn:microsoft.com/office/officeart/2005/8/layout/chevron1"/>
    <dgm:cxn modelId="{C293ABAF-8FEF-4FE6-ABE3-B170480C0873}" type="presOf" srcId="{66EDA2AA-55EF-491E-BF5C-778FB89742E2}" destId="{D0ACCC6D-7FE3-43B9-BBF8-8417C50EB47A}" srcOrd="0" destOrd="0" presId="urn:microsoft.com/office/officeart/2005/8/layout/chevron1"/>
    <dgm:cxn modelId="{2ADA4274-0F1F-4811-92B2-666EC951CBCE}" srcId="{66EDA2AA-55EF-491E-BF5C-778FB89742E2}" destId="{E7EC3B47-30EF-4F07-A768-F2F0A875ACDC}" srcOrd="0" destOrd="0" parTransId="{7875E916-A82B-45B2-AC68-9F98F7DE8BEC}" sibTransId="{5B14FD7C-B08E-4315-A213-C34C5FE169CF}"/>
    <dgm:cxn modelId="{F080C78D-CC3F-4C85-81FC-00B3931CDB6B}" srcId="{66EDA2AA-55EF-491E-BF5C-778FB89742E2}" destId="{D5EBEC15-22C2-4029-AE67-87753232E553}" srcOrd="1" destOrd="0" parTransId="{94B4CE96-365A-4E67-8D77-BD50AA08872C}" sibTransId="{19E9B8CF-7725-4D21-8B08-7B580FB492D6}"/>
    <dgm:cxn modelId="{F11B77EB-4C6E-46C7-8F1E-718FEDA90110}" type="presOf" srcId="{D5EBEC15-22C2-4029-AE67-87753232E553}" destId="{400AE201-A72B-45F4-A4FB-9AD6CB033A5A}" srcOrd="0" destOrd="0" presId="urn:microsoft.com/office/officeart/2005/8/layout/chevron1"/>
    <dgm:cxn modelId="{2A7B85BF-6178-40B0-9E8D-3BDB3465A78F}" type="presParOf" srcId="{D0ACCC6D-7FE3-43B9-BBF8-8417C50EB47A}" destId="{B85AF965-44A5-4F3A-BD8B-9E4C3F7158F2}" srcOrd="0" destOrd="0" presId="urn:microsoft.com/office/officeart/2005/8/layout/chevron1"/>
    <dgm:cxn modelId="{740F4392-6A8D-4535-A9A9-37C16BFAF71A}" type="presParOf" srcId="{D0ACCC6D-7FE3-43B9-BBF8-8417C50EB47A}" destId="{4535D3E2-02E9-4263-9B2E-8CB9CDD84A09}" srcOrd="1" destOrd="0" presId="urn:microsoft.com/office/officeart/2005/8/layout/chevron1"/>
    <dgm:cxn modelId="{170D7444-C166-418F-B429-A04D70B0C57E}" type="presParOf" srcId="{D0ACCC6D-7FE3-43B9-BBF8-8417C50EB47A}" destId="{400AE201-A72B-45F4-A4FB-9AD6CB033A5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4FCFC6-4292-4B8C-B65D-409212D003A5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uk-UA"/>
        </a:p>
      </dgm:t>
    </dgm:pt>
    <dgm:pt modelId="{8EAAE408-D5AE-4027-92D8-11AC258B1575}">
      <dgm:prSet/>
      <dgm:spPr/>
      <dgm:t>
        <a:bodyPr/>
        <a:lstStyle/>
        <a:p>
          <a:r>
            <a:rPr lang="ru-RU" b="0"/>
            <a:t>В </a:t>
          </a:r>
          <a:r>
            <a:rPr lang="ru-RU" b="0" err="1"/>
            <a:t>об'ємних</a:t>
          </a:r>
          <a:r>
            <a:rPr lang="ru-RU" b="0"/>
            <a:t> </a:t>
          </a:r>
          <a:r>
            <a:rPr lang="ru-RU" b="0" err="1"/>
            <a:t>пневмодвигунах</a:t>
          </a:r>
          <a:r>
            <a:rPr lang="ru-RU" b="0"/>
            <a:t> </a:t>
          </a:r>
          <a:r>
            <a:rPr lang="ru-RU" b="0" err="1"/>
            <a:t>механічна</a:t>
          </a:r>
          <a:r>
            <a:rPr lang="ru-RU" b="0"/>
            <a:t> робота </a:t>
          </a:r>
          <a:r>
            <a:rPr lang="ru-RU" b="0" err="1"/>
            <a:t>досягається</a:t>
          </a:r>
          <a:r>
            <a:rPr lang="ru-RU" b="0"/>
            <a:t> в </a:t>
          </a:r>
          <a:r>
            <a:rPr lang="ru-RU" b="0" err="1"/>
            <a:t>результаті</a:t>
          </a:r>
          <a:r>
            <a:rPr lang="ru-RU" b="0"/>
            <a:t> </a:t>
          </a:r>
          <a:r>
            <a:rPr lang="ru-RU" b="0" err="1"/>
            <a:t>розширення</a:t>
          </a:r>
          <a:r>
            <a:rPr lang="ru-RU" b="0"/>
            <a:t> </a:t>
          </a:r>
          <a:r>
            <a:rPr lang="ru-RU" b="0" err="1"/>
            <a:t>стисненого</a:t>
          </a:r>
          <a:r>
            <a:rPr lang="ru-RU" b="0"/>
            <a:t> </a:t>
          </a:r>
          <a:r>
            <a:rPr lang="ru-RU" b="0" err="1"/>
            <a:t>повітря</a:t>
          </a:r>
          <a:r>
            <a:rPr lang="ru-RU" b="0"/>
            <a:t> в </a:t>
          </a:r>
          <a:r>
            <a:rPr lang="ru-RU" b="0" err="1"/>
            <a:t>циліндрах</a:t>
          </a:r>
          <a:r>
            <a:rPr lang="ru-RU" b="0"/>
            <a:t> з передачею </a:t>
          </a:r>
          <a:r>
            <a:rPr lang="ru-RU" b="0" err="1"/>
            <a:t>енергії</a:t>
          </a:r>
          <a:r>
            <a:rPr lang="ru-RU" b="0"/>
            <a:t> на </a:t>
          </a:r>
          <a:r>
            <a:rPr lang="ru-RU" b="0" err="1"/>
            <a:t>рухомий</a:t>
          </a:r>
          <a:r>
            <a:rPr lang="ru-RU" b="0"/>
            <a:t> поршень, в </a:t>
          </a:r>
          <a:r>
            <a:rPr lang="ru-RU" b="0" err="1"/>
            <a:t>турбінних</a:t>
          </a:r>
          <a:r>
            <a:rPr lang="ru-RU" b="0"/>
            <a:t> — в </a:t>
          </a:r>
          <a:r>
            <a:rPr lang="ru-RU" b="0" err="1"/>
            <a:t>результаті</a:t>
          </a:r>
          <a:r>
            <a:rPr lang="ru-RU" b="0"/>
            <a:t> </a:t>
          </a:r>
          <a:r>
            <a:rPr lang="ru-RU" b="0" err="1"/>
            <a:t>дії</a:t>
          </a:r>
          <a:r>
            <a:rPr lang="ru-RU" b="0"/>
            <a:t> потоку </a:t>
          </a:r>
          <a:r>
            <a:rPr lang="ru-RU" b="0" err="1"/>
            <a:t>повітря</a:t>
          </a:r>
          <a:r>
            <a:rPr lang="ru-RU" b="0"/>
            <a:t> на лопатки </a:t>
          </a:r>
          <a:r>
            <a:rPr lang="ru-RU" b="0" err="1"/>
            <a:t>турбіни</a:t>
          </a:r>
          <a:r>
            <a:rPr lang="ru-RU" b="0"/>
            <a:t>. У </a:t>
          </a:r>
          <a:r>
            <a:rPr lang="ru-RU" b="0" err="1"/>
            <a:t>першому</a:t>
          </a:r>
          <a:r>
            <a:rPr lang="ru-RU" b="0"/>
            <a:t> </a:t>
          </a:r>
          <a:r>
            <a:rPr lang="ru-RU" b="0" err="1"/>
            <a:t>випадку</a:t>
          </a:r>
          <a:r>
            <a:rPr lang="ru-RU" b="0"/>
            <a:t> </a:t>
          </a:r>
          <a:r>
            <a:rPr lang="ru-RU" b="0" err="1"/>
            <a:t>використовується</a:t>
          </a:r>
          <a:r>
            <a:rPr lang="ru-RU" b="0"/>
            <a:t> </a:t>
          </a:r>
          <a:r>
            <a:rPr lang="ru-RU" b="0" err="1"/>
            <a:t>потенційна</a:t>
          </a:r>
          <a:r>
            <a:rPr lang="ru-RU" b="0"/>
            <a:t> </a:t>
          </a:r>
          <a:r>
            <a:rPr lang="ru-RU" b="0" err="1"/>
            <a:t>енергія</a:t>
          </a:r>
          <a:r>
            <a:rPr lang="ru-RU" b="0"/>
            <a:t> </a:t>
          </a:r>
          <a:r>
            <a:rPr lang="ru-RU" b="0" err="1"/>
            <a:t>стисненого</a:t>
          </a:r>
          <a:r>
            <a:rPr lang="ru-RU" b="0"/>
            <a:t> </a:t>
          </a:r>
          <a:r>
            <a:rPr lang="ru-RU" b="0" err="1"/>
            <a:t>повітря</a:t>
          </a:r>
          <a:r>
            <a:rPr lang="ru-RU" b="0"/>
            <a:t>, у другому — </a:t>
          </a:r>
          <a:r>
            <a:rPr lang="ru-RU" b="0" err="1"/>
            <a:t>кінетична</a:t>
          </a:r>
          <a:r>
            <a:rPr lang="ru-RU" b="0"/>
            <a:t> </a:t>
          </a:r>
          <a:r>
            <a:rPr lang="ru-RU" b="0" err="1"/>
            <a:t>енергія</a:t>
          </a:r>
          <a:r>
            <a:rPr lang="ru-RU" b="0"/>
            <a:t>.</a:t>
          </a:r>
          <a:r>
            <a:rPr lang="en-US" b="0"/>
            <a:t/>
          </a:r>
          <a:br>
            <a:rPr lang="en-US" b="0"/>
          </a:br>
          <a:r>
            <a:rPr lang="ru-RU" b="0" err="1"/>
            <a:t>Найбільшого</a:t>
          </a:r>
          <a:r>
            <a:rPr lang="ru-RU" b="0"/>
            <a:t> </a:t>
          </a:r>
          <a:r>
            <a:rPr lang="ru-RU" b="0" err="1"/>
            <a:t>поширення</a:t>
          </a:r>
          <a:r>
            <a:rPr lang="ru-RU" b="0"/>
            <a:t> </a:t>
          </a:r>
          <a:r>
            <a:rPr lang="ru-RU" b="0" err="1"/>
            <a:t>набули</a:t>
          </a:r>
          <a:r>
            <a:rPr lang="ru-RU" b="0"/>
            <a:t> </a:t>
          </a:r>
          <a:r>
            <a:rPr lang="ru-RU" b="0" err="1"/>
            <a:t>об'ємні</a:t>
          </a:r>
          <a:r>
            <a:rPr lang="ru-RU" b="0"/>
            <a:t> </a:t>
          </a:r>
          <a:r>
            <a:rPr lang="ru-RU" b="0" err="1"/>
            <a:t>пневмодвигуни</a:t>
          </a:r>
          <a:r>
            <a:rPr lang="ru-RU" b="0"/>
            <a:t> (</a:t>
          </a:r>
          <a:r>
            <a:rPr lang="ru-RU" b="0" err="1"/>
            <a:t>поршневі</a:t>
          </a:r>
          <a:r>
            <a:rPr lang="ru-RU" b="0"/>
            <a:t>, </a:t>
          </a:r>
          <a:r>
            <a:rPr lang="ru-RU" b="0" err="1"/>
            <a:t>ротаційні</a:t>
          </a:r>
          <a:r>
            <a:rPr lang="ru-RU" b="0"/>
            <a:t> і </a:t>
          </a:r>
          <a:r>
            <a:rPr lang="ru-RU" b="0" err="1"/>
            <a:t>камерні</a:t>
          </a:r>
          <a:r>
            <a:rPr lang="ru-RU" b="0"/>
            <a:t>).</a:t>
          </a:r>
        </a:p>
      </dgm:t>
    </dgm:pt>
    <dgm:pt modelId="{5117BC88-4D21-4048-8960-ADCFB7B2D240}" type="parTrans" cxnId="{930516EB-34BF-4343-869E-8D17F52B4747}">
      <dgm:prSet/>
      <dgm:spPr/>
      <dgm:t>
        <a:bodyPr/>
        <a:lstStyle/>
        <a:p>
          <a:endParaRPr lang="uk-UA"/>
        </a:p>
      </dgm:t>
    </dgm:pt>
    <dgm:pt modelId="{8DE6CFF3-DC36-4E51-BAA5-4988EFD66CA0}" type="sibTrans" cxnId="{930516EB-34BF-4343-869E-8D17F52B4747}">
      <dgm:prSet/>
      <dgm:spPr/>
      <dgm:t>
        <a:bodyPr/>
        <a:lstStyle/>
        <a:p>
          <a:endParaRPr lang="uk-UA"/>
        </a:p>
      </dgm:t>
    </dgm:pt>
    <dgm:pt modelId="{50F5C980-B7DC-407A-9262-9CFA6E379F76}">
      <dgm:prSet phldr="0"/>
      <dgm:spPr/>
      <dgm:t>
        <a:bodyPr/>
        <a:lstStyle/>
        <a:p>
          <a:pPr rtl="0"/>
          <a:r>
            <a:rPr lang="ru-RU" b="0"/>
            <a:t> За напрямком руху:</a:t>
          </a:r>
          <a:br>
            <a:rPr lang="ru-RU" b="0"/>
          </a:br>
          <a:r>
            <a:rPr lang="ru-RU" b="0"/>
            <a:t>1. Лінійні (поршневі, балонні, мембранні та інші)</a:t>
          </a:r>
          <a:br>
            <a:rPr lang="ru-RU" b="0"/>
          </a:br>
          <a:r>
            <a:rPr lang="ru-RU" b="0"/>
            <a:t>2. Поворотні (поршневі і лопатеві).</a:t>
          </a:r>
          <a:br>
            <a:rPr lang="ru-RU" b="0"/>
          </a:br>
          <a:r>
            <a:rPr lang="ru-RU" b="0"/>
            <a:t/>
          </a:r>
          <a:br>
            <a:rPr lang="ru-RU" b="0"/>
          </a:br>
          <a:r>
            <a:rPr lang="ru-RU" b="0"/>
            <a:t>За принципом дії:  </a:t>
          </a:r>
          <a:br>
            <a:rPr lang="ru-RU" b="0"/>
          </a:br>
          <a:r>
            <a:rPr lang="ru-RU" b="0"/>
            <a:t>1. Об'ємні </a:t>
          </a:r>
          <a:br>
            <a:rPr lang="ru-RU" b="0"/>
          </a:br>
          <a:r>
            <a:rPr lang="ru-RU" b="0"/>
            <a:t>2. Турбінні</a:t>
          </a:r>
          <a:endParaRPr lang="ru-RU" b="0" i="0" u="none" strike="noStrike" cap="none" baseline="0" noProof="0"/>
        </a:p>
      </dgm:t>
    </dgm:pt>
    <dgm:pt modelId="{2883AB3D-1AE7-408F-A228-6510338D74F9}" type="parTrans" cxnId="{F212054E-A778-4669-9B09-65DDDE46A2BD}">
      <dgm:prSet/>
      <dgm:spPr/>
    </dgm:pt>
    <dgm:pt modelId="{792AEAA1-8CC3-4FE1-87E6-8EC5070079B8}" type="sibTrans" cxnId="{F212054E-A778-4669-9B09-65DDDE46A2BD}">
      <dgm:prSet/>
      <dgm:spPr/>
    </dgm:pt>
    <dgm:pt modelId="{1932FDBB-1279-4FF5-B297-BE9B954B60BE}" type="pres">
      <dgm:prSet presAssocID="{194FCFC6-4292-4B8C-B65D-409212D003A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F3E12966-3A79-426C-BFCF-AF93DF6C900E}" type="pres">
      <dgm:prSet presAssocID="{50F5C980-B7DC-407A-9262-9CFA6E379F76}" presName="thickLine" presStyleLbl="alignNode1" presStyleIdx="0" presStyleCnt="2"/>
      <dgm:spPr/>
    </dgm:pt>
    <dgm:pt modelId="{55CE3B81-469C-4C5C-BC20-83A70DB3D256}" type="pres">
      <dgm:prSet presAssocID="{50F5C980-B7DC-407A-9262-9CFA6E379F76}" presName="horz1" presStyleCnt="0"/>
      <dgm:spPr/>
    </dgm:pt>
    <dgm:pt modelId="{A5127D73-F397-4F67-A5D1-DC63048CDEBE}" type="pres">
      <dgm:prSet presAssocID="{50F5C980-B7DC-407A-9262-9CFA6E379F76}" presName="tx1" presStyleLbl="revTx" presStyleIdx="0" presStyleCnt="2"/>
      <dgm:spPr/>
      <dgm:t>
        <a:bodyPr/>
        <a:lstStyle/>
        <a:p>
          <a:endParaRPr lang="uk-UA"/>
        </a:p>
      </dgm:t>
    </dgm:pt>
    <dgm:pt modelId="{DD0BC741-4C5F-4495-A64B-A934D39A98D5}" type="pres">
      <dgm:prSet presAssocID="{50F5C980-B7DC-407A-9262-9CFA6E379F76}" presName="vert1" presStyleCnt="0"/>
      <dgm:spPr/>
    </dgm:pt>
    <dgm:pt modelId="{4787BBC8-A0E2-4767-987A-7096DEAB4C66}" type="pres">
      <dgm:prSet presAssocID="{8EAAE408-D5AE-4027-92D8-11AC258B1575}" presName="thickLine" presStyleLbl="alignNode1" presStyleIdx="1" presStyleCnt="2"/>
      <dgm:spPr/>
    </dgm:pt>
    <dgm:pt modelId="{21FE17C5-397D-4A5C-890F-91479CEE10A0}" type="pres">
      <dgm:prSet presAssocID="{8EAAE408-D5AE-4027-92D8-11AC258B1575}" presName="horz1" presStyleCnt="0"/>
      <dgm:spPr/>
    </dgm:pt>
    <dgm:pt modelId="{BB92AE65-B002-4410-ADE4-7C196F487790}" type="pres">
      <dgm:prSet presAssocID="{8EAAE408-D5AE-4027-92D8-11AC258B1575}" presName="tx1" presStyleLbl="revTx" presStyleIdx="1" presStyleCnt="2"/>
      <dgm:spPr/>
      <dgm:t>
        <a:bodyPr/>
        <a:lstStyle/>
        <a:p>
          <a:endParaRPr lang="uk-UA"/>
        </a:p>
      </dgm:t>
    </dgm:pt>
    <dgm:pt modelId="{819DF160-192E-42C7-8250-0128D68A2E2F}" type="pres">
      <dgm:prSet presAssocID="{8EAAE408-D5AE-4027-92D8-11AC258B1575}" presName="vert1" presStyleCnt="0"/>
      <dgm:spPr/>
    </dgm:pt>
  </dgm:ptLst>
  <dgm:cxnLst>
    <dgm:cxn modelId="{930516EB-34BF-4343-869E-8D17F52B4747}" srcId="{194FCFC6-4292-4B8C-B65D-409212D003A5}" destId="{8EAAE408-D5AE-4027-92D8-11AC258B1575}" srcOrd="1" destOrd="0" parTransId="{5117BC88-4D21-4048-8960-ADCFB7B2D240}" sibTransId="{8DE6CFF3-DC36-4E51-BAA5-4988EFD66CA0}"/>
    <dgm:cxn modelId="{29B17527-E645-47AE-AF73-5BC3E7844D4C}" type="presOf" srcId="{50F5C980-B7DC-407A-9262-9CFA6E379F76}" destId="{A5127D73-F397-4F67-A5D1-DC63048CDEBE}" srcOrd="0" destOrd="0" presId="urn:microsoft.com/office/officeart/2008/layout/LinedList"/>
    <dgm:cxn modelId="{F212054E-A778-4669-9B09-65DDDE46A2BD}" srcId="{194FCFC6-4292-4B8C-B65D-409212D003A5}" destId="{50F5C980-B7DC-407A-9262-9CFA6E379F76}" srcOrd="0" destOrd="0" parTransId="{2883AB3D-1AE7-408F-A228-6510338D74F9}" sibTransId="{792AEAA1-8CC3-4FE1-87E6-8EC5070079B8}"/>
    <dgm:cxn modelId="{240C01E2-95C7-4257-8603-C419F9AAB602}" type="presOf" srcId="{8EAAE408-D5AE-4027-92D8-11AC258B1575}" destId="{BB92AE65-B002-4410-ADE4-7C196F487790}" srcOrd="0" destOrd="0" presId="urn:microsoft.com/office/officeart/2008/layout/LinedList"/>
    <dgm:cxn modelId="{5B905033-9AA7-4DD2-80C7-9F2375D970D7}" type="presOf" srcId="{194FCFC6-4292-4B8C-B65D-409212D003A5}" destId="{1932FDBB-1279-4FF5-B297-BE9B954B60BE}" srcOrd="0" destOrd="0" presId="urn:microsoft.com/office/officeart/2008/layout/LinedList"/>
    <dgm:cxn modelId="{C9D66F29-6DC7-4705-97BB-768C76D42481}" type="presParOf" srcId="{1932FDBB-1279-4FF5-B297-BE9B954B60BE}" destId="{F3E12966-3A79-426C-BFCF-AF93DF6C900E}" srcOrd="0" destOrd="0" presId="urn:microsoft.com/office/officeart/2008/layout/LinedList"/>
    <dgm:cxn modelId="{0288F4BC-8B19-4F1D-814F-6B559CAB78F8}" type="presParOf" srcId="{1932FDBB-1279-4FF5-B297-BE9B954B60BE}" destId="{55CE3B81-469C-4C5C-BC20-83A70DB3D256}" srcOrd="1" destOrd="0" presId="urn:microsoft.com/office/officeart/2008/layout/LinedList"/>
    <dgm:cxn modelId="{309CB738-A654-42CC-A573-EB784B3EC119}" type="presParOf" srcId="{55CE3B81-469C-4C5C-BC20-83A70DB3D256}" destId="{A5127D73-F397-4F67-A5D1-DC63048CDEBE}" srcOrd="0" destOrd="0" presId="urn:microsoft.com/office/officeart/2008/layout/LinedList"/>
    <dgm:cxn modelId="{7BD31E0D-0D85-4865-BD25-B83A2198A0E7}" type="presParOf" srcId="{55CE3B81-469C-4C5C-BC20-83A70DB3D256}" destId="{DD0BC741-4C5F-4495-A64B-A934D39A98D5}" srcOrd="1" destOrd="0" presId="urn:microsoft.com/office/officeart/2008/layout/LinedList"/>
    <dgm:cxn modelId="{80F2295C-59CF-4FED-BE2F-32520C5957CB}" type="presParOf" srcId="{1932FDBB-1279-4FF5-B297-BE9B954B60BE}" destId="{4787BBC8-A0E2-4767-987A-7096DEAB4C66}" srcOrd="2" destOrd="0" presId="urn:microsoft.com/office/officeart/2008/layout/LinedList"/>
    <dgm:cxn modelId="{5DF5C657-7671-4059-8DD2-644F426C7E61}" type="presParOf" srcId="{1932FDBB-1279-4FF5-B297-BE9B954B60BE}" destId="{21FE17C5-397D-4A5C-890F-91479CEE10A0}" srcOrd="3" destOrd="0" presId="urn:microsoft.com/office/officeart/2008/layout/LinedList"/>
    <dgm:cxn modelId="{AA4514E7-16F9-47DA-9C3F-FB92AFEF2CAD}" type="presParOf" srcId="{21FE17C5-397D-4A5C-890F-91479CEE10A0}" destId="{BB92AE65-B002-4410-ADE4-7C196F487790}" srcOrd="0" destOrd="0" presId="urn:microsoft.com/office/officeart/2008/layout/LinedList"/>
    <dgm:cxn modelId="{140C7109-7A3B-4D2E-B96B-6A81FD10C973}" type="presParOf" srcId="{21FE17C5-397D-4A5C-890F-91479CEE10A0}" destId="{819DF160-192E-42C7-8250-0128D68A2E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9F415-9D2F-4C1F-8346-E446FCEB2110}">
      <dsp:nvSpPr>
        <dsp:cNvPr id="0" name=""/>
        <dsp:cNvSpPr/>
      </dsp:nvSpPr>
      <dsp:spPr>
        <a:xfrm>
          <a:off x="0" y="139353"/>
          <a:ext cx="5531877" cy="509681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/>
            <a:t>Вступ</a:t>
          </a:r>
          <a:endParaRPr lang="en-US" sz="2000" kern="1200"/>
        </a:p>
      </dsp:txBody>
      <dsp:txXfrm>
        <a:off x="24881" y="164234"/>
        <a:ext cx="5482115" cy="459919"/>
      </dsp:txXfrm>
    </dsp:sp>
    <dsp:sp modelId="{45528246-F921-4FB2-B67B-5E735AE9CC0F}">
      <dsp:nvSpPr>
        <dsp:cNvPr id="0" name=""/>
        <dsp:cNvSpPr/>
      </dsp:nvSpPr>
      <dsp:spPr>
        <a:xfrm>
          <a:off x="0" y="706634"/>
          <a:ext cx="5531877" cy="509681"/>
        </a:xfrm>
        <a:prstGeom prst="roundRect">
          <a:avLst/>
        </a:prstGeom>
        <a:solidFill>
          <a:schemeClr val="accent6">
            <a:shade val="50000"/>
            <a:hueOff val="113145"/>
            <a:satOff val="-5771"/>
            <a:lumOff val="95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/>
            <a:t>Проблематика</a:t>
          </a:r>
          <a:endParaRPr lang="en-US" sz="2000" kern="1200"/>
        </a:p>
      </dsp:txBody>
      <dsp:txXfrm>
        <a:off x="24881" y="731515"/>
        <a:ext cx="5482115" cy="459919"/>
      </dsp:txXfrm>
    </dsp:sp>
    <dsp:sp modelId="{96BA7F10-1070-4780-8108-7DA67C041E75}">
      <dsp:nvSpPr>
        <dsp:cNvPr id="0" name=""/>
        <dsp:cNvSpPr/>
      </dsp:nvSpPr>
      <dsp:spPr>
        <a:xfrm>
          <a:off x="0" y="1273916"/>
          <a:ext cx="5531877" cy="509681"/>
        </a:xfrm>
        <a:prstGeom prst="roundRect">
          <a:avLst/>
        </a:prstGeom>
        <a:solidFill>
          <a:schemeClr val="accent6">
            <a:shade val="50000"/>
            <a:hueOff val="226290"/>
            <a:satOff val="-11541"/>
            <a:lumOff val="190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/>
            <a:t>Сучасні види автомобілів</a:t>
          </a:r>
          <a:endParaRPr lang="en-US" sz="2000" kern="1200"/>
        </a:p>
      </dsp:txBody>
      <dsp:txXfrm>
        <a:off x="24881" y="1298797"/>
        <a:ext cx="5482115" cy="459919"/>
      </dsp:txXfrm>
    </dsp:sp>
    <dsp:sp modelId="{BBC7A0FF-79EE-4BD5-A965-A61D1DBD5750}">
      <dsp:nvSpPr>
        <dsp:cNvPr id="0" name=""/>
        <dsp:cNvSpPr/>
      </dsp:nvSpPr>
      <dsp:spPr>
        <a:xfrm>
          <a:off x="0" y="1841197"/>
          <a:ext cx="5531877" cy="509681"/>
        </a:xfrm>
        <a:prstGeom prst="roundRect">
          <a:avLst/>
        </a:prstGeom>
        <a:solidFill>
          <a:schemeClr val="accent6">
            <a:shade val="50000"/>
            <a:hueOff val="339435"/>
            <a:satOff val="-17312"/>
            <a:lumOff val="285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err="1"/>
            <a:t>Пневмоавтомобіль</a:t>
          </a:r>
          <a:r>
            <a:rPr lang="uk-UA" sz="2000" kern="1200"/>
            <a:t>. Суть винаходу</a:t>
          </a:r>
          <a:endParaRPr lang="en-US" sz="2000" kern="1200"/>
        </a:p>
      </dsp:txBody>
      <dsp:txXfrm>
        <a:off x="24881" y="1866078"/>
        <a:ext cx="5482115" cy="459919"/>
      </dsp:txXfrm>
    </dsp:sp>
    <dsp:sp modelId="{87F7A18D-177D-46BF-9B52-BE0F791F0CC6}">
      <dsp:nvSpPr>
        <dsp:cNvPr id="0" name=""/>
        <dsp:cNvSpPr/>
      </dsp:nvSpPr>
      <dsp:spPr>
        <a:xfrm>
          <a:off x="0" y="2408478"/>
          <a:ext cx="5531877" cy="509681"/>
        </a:xfrm>
        <a:prstGeom prst="roundRect">
          <a:avLst/>
        </a:prstGeom>
        <a:solidFill>
          <a:schemeClr val="accent6">
            <a:shade val="50000"/>
            <a:hueOff val="452580"/>
            <a:satOff val="-23082"/>
            <a:lumOff val="38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err="1"/>
            <a:t>Пневнодвигун</a:t>
          </a:r>
          <a:r>
            <a:rPr lang="uk-UA" sz="2000" kern="1200"/>
            <a:t>. Види</a:t>
          </a:r>
          <a:endParaRPr lang="en-US" sz="2000" kern="1200">
            <a:latin typeface="Elephant"/>
          </a:endParaRPr>
        </a:p>
      </dsp:txBody>
      <dsp:txXfrm>
        <a:off x="24881" y="2433359"/>
        <a:ext cx="5482115" cy="459919"/>
      </dsp:txXfrm>
    </dsp:sp>
    <dsp:sp modelId="{48DFF828-19D9-4F84-A88F-5D19A2B1E990}">
      <dsp:nvSpPr>
        <dsp:cNvPr id="0" name=""/>
        <dsp:cNvSpPr/>
      </dsp:nvSpPr>
      <dsp:spPr>
        <a:xfrm>
          <a:off x="0" y="2975760"/>
          <a:ext cx="5531877" cy="509681"/>
        </a:xfrm>
        <a:prstGeom prst="roundRect">
          <a:avLst/>
        </a:prstGeom>
        <a:solidFill>
          <a:schemeClr val="accent6">
            <a:shade val="50000"/>
            <a:hueOff val="565725"/>
            <a:satOff val="-28853"/>
            <a:lumOff val="476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/>
            <a:t>Переваги винаходу</a:t>
          </a:r>
          <a:endParaRPr lang="en-US" sz="2000" kern="1200"/>
        </a:p>
      </dsp:txBody>
      <dsp:txXfrm>
        <a:off x="24881" y="3000641"/>
        <a:ext cx="5482115" cy="459919"/>
      </dsp:txXfrm>
    </dsp:sp>
    <dsp:sp modelId="{FD554298-21B7-4DA6-8D50-BEECCADB9F5B}">
      <dsp:nvSpPr>
        <dsp:cNvPr id="0" name=""/>
        <dsp:cNvSpPr/>
      </dsp:nvSpPr>
      <dsp:spPr>
        <a:xfrm>
          <a:off x="0" y="3543041"/>
          <a:ext cx="5531877" cy="509681"/>
        </a:xfrm>
        <a:prstGeom prst="roundRect">
          <a:avLst/>
        </a:prstGeom>
        <a:solidFill>
          <a:schemeClr val="accent6">
            <a:shade val="50000"/>
            <a:hueOff val="452580"/>
            <a:satOff val="-23082"/>
            <a:lumOff val="38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/>
            <a:t>Недоліки</a:t>
          </a:r>
        </a:p>
      </dsp:txBody>
      <dsp:txXfrm>
        <a:off x="24881" y="3567922"/>
        <a:ext cx="5482115" cy="459919"/>
      </dsp:txXfrm>
    </dsp:sp>
    <dsp:sp modelId="{F0F62906-7E04-4B33-8C63-878BE7179A3F}">
      <dsp:nvSpPr>
        <dsp:cNvPr id="0" name=""/>
        <dsp:cNvSpPr/>
      </dsp:nvSpPr>
      <dsp:spPr>
        <a:xfrm>
          <a:off x="0" y="4110322"/>
          <a:ext cx="5531877" cy="509681"/>
        </a:xfrm>
        <a:prstGeom prst="roundRect">
          <a:avLst/>
        </a:prstGeom>
        <a:solidFill>
          <a:schemeClr val="accent6">
            <a:shade val="50000"/>
            <a:hueOff val="339435"/>
            <a:satOff val="-17312"/>
            <a:lumOff val="285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/>
            <a:t>Питання популярності</a:t>
          </a:r>
        </a:p>
      </dsp:txBody>
      <dsp:txXfrm>
        <a:off x="24881" y="4135203"/>
        <a:ext cx="5482115" cy="459919"/>
      </dsp:txXfrm>
    </dsp:sp>
    <dsp:sp modelId="{9E64C9D2-285A-47E0-B7E6-4C406C1F8059}">
      <dsp:nvSpPr>
        <dsp:cNvPr id="0" name=""/>
        <dsp:cNvSpPr/>
      </dsp:nvSpPr>
      <dsp:spPr>
        <a:xfrm>
          <a:off x="0" y="4677603"/>
          <a:ext cx="5531877" cy="509681"/>
        </a:xfrm>
        <a:prstGeom prst="roundRect">
          <a:avLst/>
        </a:prstGeom>
        <a:solidFill>
          <a:schemeClr val="accent6">
            <a:shade val="50000"/>
            <a:hueOff val="226290"/>
            <a:satOff val="-11541"/>
            <a:lumOff val="190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/>
            <a:t>Висновок</a:t>
          </a:r>
          <a:endParaRPr lang="en-US" sz="2000" kern="1200"/>
        </a:p>
      </dsp:txBody>
      <dsp:txXfrm>
        <a:off x="24881" y="4702484"/>
        <a:ext cx="5482115" cy="459919"/>
      </dsp:txXfrm>
    </dsp:sp>
    <dsp:sp modelId="{C393100A-E39E-4C74-B624-694D916BE8A3}">
      <dsp:nvSpPr>
        <dsp:cNvPr id="0" name=""/>
        <dsp:cNvSpPr/>
      </dsp:nvSpPr>
      <dsp:spPr>
        <a:xfrm>
          <a:off x="0" y="5244885"/>
          <a:ext cx="5531877" cy="509681"/>
        </a:xfrm>
        <a:prstGeom prst="roundRect">
          <a:avLst/>
        </a:prstGeom>
        <a:solidFill>
          <a:schemeClr val="accent6">
            <a:shade val="50000"/>
            <a:hueOff val="113145"/>
            <a:satOff val="-5771"/>
            <a:lumOff val="95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/>
            <a:t>Література</a:t>
          </a:r>
          <a:endParaRPr lang="en-US" sz="2000" kern="1200"/>
        </a:p>
      </dsp:txBody>
      <dsp:txXfrm>
        <a:off x="24881" y="5269766"/>
        <a:ext cx="5482115" cy="459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495B0-C0E7-4650-A9C6-F302AE9B8149}">
      <dsp:nvSpPr>
        <dsp:cNvPr id="0" name=""/>
        <dsp:cNvSpPr/>
      </dsp:nvSpPr>
      <dsp:spPr>
        <a:xfrm>
          <a:off x="0" y="59434"/>
          <a:ext cx="3309356" cy="19856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/>
            <a:t>Електро</a:t>
          </a:r>
          <a:r>
            <a:rPr lang="uk-UA" sz="1400" kern="1200"/>
            <a:t>  працюють на постійному або змінному струмі, в якості палива використовується електрика, максимальний крутний момент вже доступний на низьких оборотах двигуна.</a:t>
          </a:r>
          <a:endParaRPr lang="en-US" sz="1400" kern="1200"/>
        </a:p>
      </dsp:txBody>
      <dsp:txXfrm>
        <a:off x="0" y="59434"/>
        <a:ext cx="3309356" cy="1985613"/>
      </dsp:txXfrm>
    </dsp:sp>
    <dsp:sp modelId="{064210F8-CC48-41D5-8011-3CB0B018DBDF}">
      <dsp:nvSpPr>
        <dsp:cNvPr id="0" name=""/>
        <dsp:cNvSpPr/>
      </dsp:nvSpPr>
      <dsp:spPr>
        <a:xfrm>
          <a:off x="3640292" y="59434"/>
          <a:ext cx="3309356" cy="1985613"/>
        </a:xfrm>
        <a:prstGeom prst="rect">
          <a:avLst/>
        </a:prstGeom>
        <a:solidFill>
          <a:schemeClr val="accent5">
            <a:hueOff val="-1573578"/>
            <a:satOff val="4247"/>
            <a:lumOff val="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/>
            <a:t>Водень </a:t>
          </a:r>
          <a:r>
            <a:rPr lang="uk-UA" sz="1400" kern="1200"/>
            <a:t> використовується паливний елемент для виробництва електроенергії з газоподібного водню і кисню.</a:t>
          </a:r>
          <a:endParaRPr lang="en-US" sz="1400" kern="1200"/>
        </a:p>
      </dsp:txBody>
      <dsp:txXfrm>
        <a:off x="3640292" y="59434"/>
        <a:ext cx="3309356" cy="1985613"/>
      </dsp:txXfrm>
    </dsp:sp>
    <dsp:sp modelId="{3DBCB47E-A729-475C-9F13-E917842ED397}">
      <dsp:nvSpPr>
        <dsp:cNvPr id="0" name=""/>
        <dsp:cNvSpPr/>
      </dsp:nvSpPr>
      <dsp:spPr>
        <a:xfrm>
          <a:off x="7280584" y="59434"/>
          <a:ext cx="3309356" cy="1985613"/>
        </a:xfrm>
        <a:prstGeom prst="rect">
          <a:avLst/>
        </a:prstGeom>
        <a:solidFill>
          <a:schemeClr val="accent5">
            <a:hueOff val="-3147156"/>
            <a:satOff val="8494"/>
            <a:lumOff val="1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/>
            <a:t>Гібрид </a:t>
          </a:r>
          <a:r>
            <a:rPr lang="uk-UA" sz="1400" kern="1200"/>
            <a:t> (двигун внутрішнього згоряння, так і електромотор) У таких моделях акумулятор зазвичай заряджається під час руху від двигуна внутрішнього згоряння або від відновлення енергії гальмування</a:t>
          </a:r>
          <a:endParaRPr lang="en-US" sz="1400" kern="1200"/>
        </a:p>
      </dsp:txBody>
      <dsp:txXfrm>
        <a:off x="7280584" y="59434"/>
        <a:ext cx="3309356" cy="1985613"/>
      </dsp:txXfrm>
    </dsp:sp>
    <dsp:sp modelId="{EFC4FF2F-F9DE-41B0-85C5-7D2A9CA58B36}">
      <dsp:nvSpPr>
        <dsp:cNvPr id="0" name=""/>
        <dsp:cNvSpPr/>
      </dsp:nvSpPr>
      <dsp:spPr>
        <a:xfrm>
          <a:off x="0" y="2375983"/>
          <a:ext cx="3309356" cy="1985613"/>
        </a:xfrm>
        <a:prstGeom prst="rect">
          <a:avLst/>
        </a:prstGeom>
        <a:solidFill>
          <a:schemeClr val="accent5">
            <a:hueOff val="-4720735"/>
            <a:satOff val="12742"/>
            <a:lumOff val="1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/>
            <a:t>Газ</a:t>
          </a:r>
          <a:r>
            <a:rPr lang="uk-UA" sz="1400" kern="1200"/>
            <a:t> (спалюється природній  газ і так )</a:t>
          </a:r>
          <a:endParaRPr lang="en-US" sz="1400" kern="1200"/>
        </a:p>
      </dsp:txBody>
      <dsp:txXfrm>
        <a:off x="0" y="2375983"/>
        <a:ext cx="3309356" cy="1985613"/>
      </dsp:txXfrm>
    </dsp:sp>
    <dsp:sp modelId="{13B6FD5C-4B52-4F28-8103-FEFC8EDB165A}">
      <dsp:nvSpPr>
        <dsp:cNvPr id="0" name=""/>
        <dsp:cNvSpPr/>
      </dsp:nvSpPr>
      <dsp:spPr>
        <a:xfrm>
          <a:off x="3640292" y="2375983"/>
          <a:ext cx="3309356" cy="1985613"/>
        </a:xfrm>
        <a:prstGeom prst="rect">
          <a:avLst/>
        </a:prstGeom>
        <a:solidFill>
          <a:schemeClr val="accent5">
            <a:hueOff val="-6294313"/>
            <a:satOff val="16989"/>
            <a:lumOff val="2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/>
            <a:t>Дизель </a:t>
          </a:r>
          <a:r>
            <a:rPr lang="uk-UA" sz="1400" kern="1200"/>
            <a:t>повітря всмоктується в камеру циліндра, де змішується з дизельним паливом. Дизельно-повітряна суміш запалюється самостійно. При цьому тиск стиснення 30-50 бар, а температура на 700-900 градусів Цельсія вище, ніж у бензинового двигуна.</a:t>
          </a:r>
          <a:endParaRPr lang="en-US" sz="1400" kern="1200"/>
        </a:p>
      </dsp:txBody>
      <dsp:txXfrm>
        <a:off x="3640292" y="2375983"/>
        <a:ext cx="3309356" cy="1985613"/>
      </dsp:txXfrm>
    </dsp:sp>
    <dsp:sp modelId="{F631536E-1E07-44FB-A647-BEF9E02555C3}">
      <dsp:nvSpPr>
        <dsp:cNvPr id="0" name=""/>
        <dsp:cNvSpPr/>
      </dsp:nvSpPr>
      <dsp:spPr>
        <a:xfrm>
          <a:off x="7280584" y="2375983"/>
          <a:ext cx="3309356" cy="1985613"/>
        </a:xfrm>
        <a:prstGeom prst="rect">
          <a:avLst/>
        </a:prstGeom>
        <a:solidFill>
          <a:schemeClr val="accent5">
            <a:hueOff val="-7867891"/>
            <a:satOff val="21236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/>
            <a:t>Бензин </a:t>
          </a:r>
          <a:r>
            <a:rPr lang="uk-UA" sz="1400" kern="1200"/>
            <a:t>має найменший ККД серед двигунів – 25%. </a:t>
          </a:r>
          <a:endParaRPr lang="en-US" sz="1400" kern="1200"/>
        </a:p>
      </dsp:txBody>
      <dsp:txXfrm>
        <a:off x="7280584" y="2375983"/>
        <a:ext cx="3309356" cy="1985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AF965-44A5-4F3A-BD8B-9E4C3F7158F2}">
      <dsp:nvSpPr>
        <dsp:cNvPr id="0" name=""/>
        <dsp:cNvSpPr/>
      </dsp:nvSpPr>
      <dsp:spPr>
        <a:xfrm>
          <a:off x="9242" y="969109"/>
          <a:ext cx="5524797" cy="2209919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/>
            <a:t>Рішення: </a:t>
          </a:r>
          <a:endParaRPr lang="en-US" sz="2600" kern="1200"/>
        </a:p>
      </dsp:txBody>
      <dsp:txXfrm>
        <a:off x="1114202" y="969109"/>
        <a:ext cx="3314878" cy="2209919"/>
      </dsp:txXfrm>
    </dsp:sp>
    <dsp:sp modelId="{400AE201-A72B-45F4-A4FB-9AD6CB033A5A}">
      <dsp:nvSpPr>
        <dsp:cNvPr id="0" name=""/>
        <dsp:cNvSpPr/>
      </dsp:nvSpPr>
      <dsp:spPr>
        <a:xfrm>
          <a:off x="4981560" y="969109"/>
          <a:ext cx="5524797" cy="2209919"/>
        </a:xfrm>
        <a:prstGeom prst="chevron">
          <a:avLst/>
        </a:prstGeom>
        <a:solidFill>
          <a:schemeClr val="accent6">
            <a:shade val="50000"/>
            <a:hueOff val="257151"/>
            <a:satOff val="19454"/>
            <a:lumOff val="370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>
              <a:solidFill>
                <a:schemeClr val="tx1"/>
              </a:solidFill>
            </a:rPr>
            <a:t>використання стисненого повітря для транспортних засобів замість звичного палива.</a:t>
          </a:r>
          <a:endParaRPr lang="en-US" sz="2600" kern="1200">
            <a:solidFill>
              <a:schemeClr val="tx1"/>
            </a:solidFill>
          </a:endParaRPr>
        </a:p>
      </dsp:txBody>
      <dsp:txXfrm>
        <a:off x="6086520" y="969109"/>
        <a:ext cx="3314878" cy="22099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12966-3A79-426C-BFCF-AF93DF6C900E}">
      <dsp:nvSpPr>
        <dsp:cNvPr id="0" name=""/>
        <dsp:cNvSpPr/>
      </dsp:nvSpPr>
      <dsp:spPr>
        <a:xfrm>
          <a:off x="0" y="0"/>
          <a:ext cx="665125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27D73-F397-4F67-A5D1-DC63048CDEBE}">
      <dsp:nvSpPr>
        <dsp:cNvPr id="0" name=""/>
        <dsp:cNvSpPr/>
      </dsp:nvSpPr>
      <dsp:spPr>
        <a:xfrm>
          <a:off x="0" y="0"/>
          <a:ext cx="6651253" cy="2669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/>
            <a:t> За напрямком руху:</a:t>
          </a:r>
          <a:br>
            <a:rPr lang="ru-RU" sz="1800" b="0" kern="1200"/>
          </a:br>
          <a:r>
            <a:rPr lang="ru-RU" sz="1800" b="0" kern="1200"/>
            <a:t>1. Лінійні (поршневі, балонні, мембранні та інші)</a:t>
          </a:r>
          <a:br>
            <a:rPr lang="ru-RU" sz="1800" b="0" kern="1200"/>
          </a:br>
          <a:r>
            <a:rPr lang="ru-RU" sz="1800" b="0" kern="1200"/>
            <a:t>2. Поворотні (поршневі і лопатеві).</a:t>
          </a:r>
          <a:br>
            <a:rPr lang="ru-RU" sz="1800" b="0" kern="1200"/>
          </a:br>
          <a:r>
            <a:rPr lang="ru-RU" sz="1800" b="0" kern="1200"/>
            <a:t/>
          </a:r>
          <a:br>
            <a:rPr lang="ru-RU" sz="1800" b="0" kern="1200"/>
          </a:br>
          <a:r>
            <a:rPr lang="ru-RU" sz="1800" b="0" kern="1200"/>
            <a:t>За принципом дії:  </a:t>
          </a:r>
          <a:br>
            <a:rPr lang="ru-RU" sz="1800" b="0" kern="1200"/>
          </a:br>
          <a:r>
            <a:rPr lang="ru-RU" sz="1800" b="0" kern="1200"/>
            <a:t>1. Об'ємні </a:t>
          </a:r>
          <a:br>
            <a:rPr lang="ru-RU" sz="1800" b="0" kern="1200"/>
          </a:br>
          <a:r>
            <a:rPr lang="ru-RU" sz="1800" b="0" kern="1200"/>
            <a:t>2. Турбінні</a:t>
          </a:r>
          <a:endParaRPr lang="ru-RU" sz="1800" b="0" i="0" u="none" strike="noStrike" kern="1200" cap="none" baseline="0" noProof="0"/>
        </a:p>
      </dsp:txBody>
      <dsp:txXfrm>
        <a:off x="0" y="0"/>
        <a:ext cx="6651253" cy="2669382"/>
      </dsp:txXfrm>
    </dsp:sp>
    <dsp:sp modelId="{4787BBC8-A0E2-4767-987A-7096DEAB4C66}">
      <dsp:nvSpPr>
        <dsp:cNvPr id="0" name=""/>
        <dsp:cNvSpPr/>
      </dsp:nvSpPr>
      <dsp:spPr>
        <a:xfrm>
          <a:off x="0" y="2669382"/>
          <a:ext cx="665125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2AE65-B002-4410-ADE4-7C196F487790}">
      <dsp:nvSpPr>
        <dsp:cNvPr id="0" name=""/>
        <dsp:cNvSpPr/>
      </dsp:nvSpPr>
      <dsp:spPr>
        <a:xfrm>
          <a:off x="0" y="2669382"/>
          <a:ext cx="6651253" cy="2669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/>
            <a:t>В </a:t>
          </a:r>
          <a:r>
            <a:rPr lang="ru-RU" sz="1800" b="0" kern="1200" err="1"/>
            <a:t>об'ємних</a:t>
          </a:r>
          <a:r>
            <a:rPr lang="ru-RU" sz="1800" b="0" kern="1200"/>
            <a:t> </a:t>
          </a:r>
          <a:r>
            <a:rPr lang="ru-RU" sz="1800" b="0" kern="1200" err="1"/>
            <a:t>пневмодвигунах</a:t>
          </a:r>
          <a:r>
            <a:rPr lang="ru-RU" sz="1800" b="0" kern="1200"/>
            <a:t> </a:t>
          </a:r>
          <a:r>
            <a:rPr lang="ru-RU" sz="1800" b="0" kern="1200" err="1"/>
            <a:t>механічна</a:t>
          </a:r>
          <a:r>
            <a:rPr lang="ru-RU" sz="1800" b="0" kern="1200"/>
            <a:t> робота </a:t>
          </a:r>
          <a:r>
            <a:rPr lang="ru-RU" sz="1800" b="0" kern="1200" err="1"/>
            <a:t>досягається</a:t>
          </a:r>
          <a:r>
            <a:rPr lang="ru-RU" sz="1800" b="0" kern="1200"/>
            <a:t> в </a:t>
          </a:r>
          <a:r>
            <a:rPr lang="ru-RU" sz="1800" b="0" kern="1200" err="1"/>
            <a:t>результаті</a:t>
          </a:r>
          <a:r>
            <a:rPr lang="ru-RU" sz="1800" b="0" kern="1200"/>
            <a:t> </a:t>
          </a:r>
          <a:r>
            <a:rPr lang="ru-RU" sz="1800" b="0" kern="1200" err="1"/>
            <a:t>розширення</a:t>
          </a:r>
          <a:r>
            <a:rPr lang="ru-RU" sz="1800" b="0" kern="1200"/>
            <a:t> </a:t>
          </a:r>
          <a:r>
            <a:rPr lang="ru-RU" sz="1800" b="0" kern="1200" err="1"/>
            <a:t>стисненого</a:t>
          </a:r>
          <a:r>
            <a:rPr lang="ru-RU" sz="1800" b="0" kern="1200"/>
            <a:t> </a:t>
          </a:r>
          <a:r>
            <a:rPr lang="ru-RU" sz="1800" b="0" kern="1200" err="1"/>
            <a:t>повітря</a:t>
          </a:r>
          <a:r>
            <a:rPr lang="ru-RU" sz="1800" b="0" kern="1200"/>
            <a:t> в </a:t>
          </a:r>
          <a:r>
            <a:rPr lang="ru-RU" sz="1800" b="0" kern="1200" err="1"/>
            <a:t>циліндрах</a:t>
          </a:r>
          <a:r>
            <a:rPr lang="ru-RU" sz="1800" b="0" kern="1200"/>
            <a:t> з передачею </a:t>
          </a:r>
          <a:r>
            <a:rPr lang="ru-RU" sz="1800" b="0" kern="1200" err="1"/>
            <a:t>енергії</a:t>
          </a:r>
          <a:r>
            <a:rPr lang="ru-RU" sz="1800" b="0" kern="1200"/>
            <a:t> на </a:t>
          </a:r>
          <a:r>
            <a:rPr lang="ru-RU" sz="1800" b="0" kern="1200" err="1"/>
            <a:t>рухомий</a:t>
          </a:r>
          <a:r>
            <a:rPr lang="ru-RU" sz="1800" b="0" kern="1200"/>
            <a:t> поршень, в </a:t>
          </a:r>
          <a:r>
            <a:rPr lang="ru-RU" sz="1800" b="0" kern="1200" err="1"/>
            <a:t>турбінних</a:t>
          </a:r>
          <a:r>
            <a:rPr lang="ru-RU" sz="1800" b="0" kern="1200"/>
            <a:t> — в </a:t>
          </a:r>
          <a:r>
            <a:rPr lang="ru-RU" sz="1800" b="0" kern="1200" err="1"/>
            <a:t>результаті</a:t>
          </a:r>
          <a:r>
            <a:rPr lang="ru-RU" sz="1800" b="0" kern="1200"/>
            <a:t> </a:t>
          </a:r>
          <a:r>
            <a:rPr lang="ru-RU" sz="1800" b="0" kern="1200" err="1"/>
            <a:t>дії</a:t>
          </a:r>
          <a:r>
            <a:rPr lang="ru-RU" sz="1800" b="0" kern="1200"/>
            <a:t> потоку </a:t>
          </a:r>
          <a:r>
            <a:rPr lang="ru-RU" sz="1800" b="0" kern="1200" err="1"/>
            <a:t>повітря</a:t>
          </a:r>
          <a:r>
            <a:rPr lang="ru-RU" sz="1800" b="0" kern="1200"/>
            <a:t> на лопатки </a:t>
          </a:r>
          <a:r>
            <a:rPr lang="ru-RU" sz="1800" b="0" kern="1200" err="1"/>
            <a:t>турбіни</a:t>
          </a:r>
          <a:r>
            <a:rPr lang="ru-RU" sz="1800" b="0" kern="1200"/>
            <a:t>. У </a:t>
          </a:r>
          <a:r>
            <a:rPr lang="ru-RU" sz="1800" b="0" kern="1200" err="1"/>
            <a:t>першому</a:t>
          </a:r>
          <a:r>
            <a:rPr lang="ru-RU" sz="1800" b="0" kern="1200"/>
            <a:t> </a:t>
          </a:r>
          <a:r>
            <a:rPr lang="ru-RU" sz="1800" b="0" kern="1200" err="1"/>
            <a:t>випадку</a:t>
          </a:r>
          <a:r>
            <a:rPr lang="ru-RU" sz="1800" b="0" kern="1200"/>
            <a:t> </a:t>
          </a:r>
          <a:r>
            <a:rPr lang="ru-RU" sz="1800" b="0" kern="1200" err="1"/>
            <a:t>використовується</a:t>
          </a:r>
          <a:r>
            <a:rPr lang="ru-RU" sz="1800" b="0" kern="1200"/>
            <a:t> </a:t>
          </a:r>
          <a:r>
            <a:rPr lang="ru-RU" sz="1800" b="0" kern="1200" err="1"/>
            <a:t>потенційна</a:t>
          </a:r>
          <a:r>
            <a:rPr lang="ru-RU" sz="1800" b="0" kern="1200"/>
            <a:t> </a:t>
          </a:r>
          <a:r>
            <a:rPr lang="ru-RU" sz="1800" b="0" kern="1200" err="1"/>
            <a:t>енергія</a:t>
          </a:r>
          <a:r>
            <a:rPr lang="ru-RU" sz="1800" b="0" kern="1200"/>
            <a:t> </a:t>
          </a:r>
          <a:r>
            <a:rPr lang="ru-RU" sz="1800" b="0" kern="1200" err="1"/>
            <a:t>стисненого</a:t>
          </a:r>
          <a:r>
            <a:rPr lang="ru-RU" sz="1800" b="0" kern="1200"/>
            <a:t> </a:t>
          </a:r>
          <a:r>
            <a:rPr lang="ru-RU" sz="1800" b="0" kern="1200" err="1"/>
            <a:t>повітря</a:t>
          </a:r>
          <a:r>
            <a:rPr lang="ru-RU" sz="1800" b="0" kern="1200"/>
            <a:t>, у другому — </a:t>
          </a:r>
          <a:r>
            <a:rPr lang="ru-RU" sz="1800" b="0" kern="1200" err="1"/>
            <a:t>кінетична</a:t>
          </a:r>
          <a:r>
            <a:rPr lang="ru-RU" sz="1800" b="0" kern="1200"/>
            <a:t> </a:t>
          </a:r>
          <a:r>
            <a:rPr lang="ru-RU" sz="1800" b="0" kern="1200" err="1"/>
            <a:t>енергія</a:t>
          </a:r>
          <a:r>
            <a:rPr lang="ru-RU" sz="1800" b="0" kern="1200"/>
            <a:t>.</a:t>
          </a:r>
          <a:r>
            <a:rPr lang="en-US" sz="1800" b="0" kern="1200"/>
            <a:t/>
          </a:r>
          <a:br>
            <a:rPr lang="en-US" sz="1800" b="0" kern="1200"/>
          </a:br>
          <a:r>
            <a:rPr lang="ru-RU" sz="1800" b="0" kern="1200" err="1"/>
            <a:t>Найбільшого</a:t>
          </a:r>
          <a:r>
            <a:rPr lang="ru-RU" sz="1800" b="0" kern="1200"/>
            <a:t> </a:t>
          </a:r>
          <a:r>
            <a:rPr lang="ru-RU" sz="1800" b="0" kern="1200" err="1"/>
            <a:t>поширення</a:t>
          </a:r>
          <a:r>
            <a:rPr lang="ru-RU" sz="1800" b="0" kern="1200"/>
            <a:t> </a:t>
          </a:r>
          <a:r>
            <a:rPr lang="ru-RU" sz="1800" b="0" kern="1200" err="1"/>
            <a:t>набули</a:t>
          </a:r>
          <a:r>
            <a:rPr lang="ru-RU" sz="1800" b="0" kern="1200"/>
            <a:t> </a:t>
          </a:r>
          <a:r>
            <a:rPr lang="ru-RU" sz="1800" b="0" kern="1200" err="1"/>
            <a:t>об'ємні</a:t>
          </a:r>
          <a:r>
            <a:rPr lang="ru-RU" sz="1800" b="0" kern="1200"/>
            <a:t> </a:t>
          </a:r>
          <a:r>
            <a:rPr lang="ru-RU" sz="1800" b="0" kern="1200" err="1"/>
            <a:t>пневмодвигуни</a:t>
          </a:r>
          <a:r>
            <a:rPr lang="ru-RU" sz="1800" b="0" kern="1200"/>
            <a:t> (</a:t>
          </a:r>
          <a:r>
            <a:rPr lang="ru-RU" sz="1800" b="0" kern="1200" err="1"/>
            <a:t>поршневі</a:t>
          </a:r>
          <a:r>
            <a:rPr lang="ru-RU" sz="1800" b="0" kern="1200"/>
            <a:t>, </a:t>
          </a:r>
          <a:r>
            <a:rPr lang="ru-RU" sz="1800" b="0" kern="1200" err="1"/>
            <a:t>ротаційні</a:t>
          </a:r>
          <a:r>
            <a:rPr lang="ru-RU" sz="1800" b="0" kern="1200"/>
            <a:t> і </a:t>
          </a:r>
          <a:r>
            <a:rPr lang="ru-RU" sz="1800" b="0" kern="1200" err="1"/>
            <a:t>камерні</a:t>
          </a:r>
          <a:r>
            <a:rPr lang="ru-RU" sz="1800" b="0" kern="1200"/>
            <a:t>).</a:t>
          </a:r>
        </a:p>
      </dsp:txBody>
      <dsp:txXfrm>
        <a:off x="0" y="2669382"/>
        <a:ext cx="6651253" cy="2669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2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9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44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6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64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43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01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6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94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18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0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48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19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19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8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43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8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3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7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8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0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9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8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66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8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3488F6DB-AE81-4C8D-B1F2-045AB0C89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  <a:p>
            <a:pPr algn="ctr"/>
            <a:r>
              <a:rPr lang="en-US" dirty="0" err="1">
                <a:ea typeface="+mn-lt"/>
                <a:cs typeface="+mn-lt"/>
              </a:rPr>
              <a:t>Національний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технічний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університет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України</a:t>
            </a:r>
            <a:r>
              <a:rPr lang="en-US" dirty="0">
                <a:ea typeface="+mn-lt"/>
                <a:cs typeface="+mn-lt"/>
              </a:rPr>
              <a:t/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"</a:t>
            </a:r>
            <a:r>
              <a:rPr lang="en-US" dirty="0" err="1">
                <a:ea typeface="+mn-lt"/>
                <a:cs typeface="+mn-lt"/>
              </a:rPr>
              <a:t>Київський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політехнічний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інститут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імені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Ігоря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Сікорського</a:t>
            </a:r>
            <a:r>
              <a:rPr lang="en-US" dirty="0">
                <a:ea typeface="+mn-lt"/>
                <a:cs typeface="+mn-lt"/>
              </a:rPr>
              <a:t>"</a:t>
            </a:r>
            <a:endParaRPr lang="en-US">
              <a:ea typeface="+mn-lt"/>
              <a:cs typeface="+mn-lt"/>
            </a:endParaRPr>
          </a:p>
          <a:p>
            <a:pPr algn="ctr"/>
            <a:endParaRPr lang="en-US" dirty="0"/>
          </a:p>
        </p:txBody>
      </p:sp>
      <p:pic>
        <p:nvPicPr>
          <p:cNvPr id="5" name="Рисунок 5" descr="Зображення, що містить надворі, хмари, хмарний, плоский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A5D1A128-F523-4E31-A88E-01A551421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10" r="1387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5" name="Graphic 1">
            <a:extLst>
              <a:ext uri="{FF2B5EF4-FFF2-40B4-BE49-F238E27FC236}">
                <a16:creationId xmlns:a16="http://schemas.microsoft.com/office/drawing/2014/main" xmlns="" id="{721F817A-BF7E-440D-B296-66D86EDB06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4376" y="1720078"/>
            <a:ext cx="5861106" cy="1439331"/>
          </a:xfrm>
        </p:spPr>
        <p:txBody>
          <a:bodyPr vert="horz" lIns="91440" tIns="45720" rIns="91440" bIns="45720" rtlCol="0" anchor="b">
            <a:noAutofit/>
          </a:bodyPr>
          <a:lstStyle/>
          <a:p>
            <a:endParaRPr lang="en-US" sz="4000" spc="0"/>
          </a:p>
          <a:p>
            <a:r>
              <a:rPr lang="en-US" sz="4400" b="1" spc="0" err="1"/>
              <a:t>Автомобіль</a:t>
            </a:r>
            <a:r>
              <a:rPr lang="en-US" sz="4400" b="1" spc="0"/>
              <a:t> </a:t>
            </a:r>
            <a:r>
              <a:rPr lang="en-US" sz="4400" b="1" spc="0" err="1"/>
              <a:t>на</a:t>
            </a:r>
            <a:r>
              <a:rPr lang="en-US" sz="4400" b="1" spc="0"/>
              <a:t> </a:t>
            </a:r>
            <a:r>
              <a:rPr lang="en-US" sz="4400" b="1" spc="0" err="1"/>
              <a:t>стисненому</a:t>
            </a:r>
            <a:r>
              <a:rPr lang="en-US" sz="4400" b="1" spc="0"/>
              <a:t> </a:t>
            </a:r>
            <a:r>
              <a:rPr lang="en-US" sz="4400" b="1" spc="0" err="1"/>
              <a:t>повітрі</a:t>
            </a:r>
            <a:endParaRPr lang="en-US" sz="4400" spc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145DD6-857F-4CE1-9604-6482EC46F286}"/>
              </a:ext>
            </a:extLst>
          </p:cNvPr>
          <p:cNvSpPr txBox="1"/>
          <p:nvPr/>
        </p:nvSpPr>
        <p:spPr>
          <a:xfrm>
            <a:off x="2781300" y="3855841"/>
            <a:ext cx="7441061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u="sng" dirty="0" smtClean="0"/>
              <a:t>Підготували</a:t>
            </a:r>
            <a:r>
              <a:rPr lang="uk-UA" dirty="0" smtClean="0"/>
              <a:t>: Кравцова </a:t>
            </a:r>
            <a:r>
              <a:rPr lang="uk-UA" dirty="0"/>
              <a:t>Катерина Григорівна</a:t>
            </a:r>
          </a:p>
          <a:p>
            <a:r>
              <a:rPr lang="uk-UA" dirty="0"/>
              <a:t>Федорів Ольга Михайлівна</a:t>
            </a:r>
          </a:p>
          <a:p>
            <a:r>
              <a:rPr lang="uk-UA" dirty="0">
                <a:latin typeface="Century Gothic"/>
                <a:cs typeface="Arial"/>
              </a:rPr>
              <a:t>Факультет прикладної математики</a:t>
            </a:r>
          </a:p>
          <a:p>
            <a:r>
              <a:rPr lang="uk-UA" dirty="0">
                <a:latin typeface="Century Gothic"/>
                <a:cs typeface="Arial"/>
              </a:rPr>
              <a:t>КМ-83</a:t>
            </a:r>
          </a:p>
          <a:p>
            <a:endParaRPr lang="uk-UA" dirty="0">
              <a:latin typeface="Century Gothic"/>
              <a:cs typeface="Arial"/>
            </a:endParaRPr>
          </a:p>
          <a:p>
            <a:r>
              <a:rPr lang="uk-UA" u="sng" dirty="0">
                <a:latin typeface="Century Gothic"/>
                <a:cs typeface="Arial"/>
              </a:rPr>
              <a:t>Керівник: </a:t>
            </a:r>
            <a:r>
              <a:rPr lang="uk-UA" dirty="0" err="1">
                <a:latin typeface="Century Gothic"/>
                <a:cs typeface="Arial"/>
              </a:rPr>
              <a:t>Климук</a:t>
            </a:r>
            <a:r>
              <a:rPr lang="uk-UA" dirty="0">
                <a:latin typeface="Century Gothic"/>
                <a:cs typeface="Arial"/>
              </a:rPr>
              <a:t> Олена Сергіївна</a:t>
            </a:r>
          </a:p>
          <a:p>
            <a:r>
              <a:rPr lang="uk-UA" dirty="0" smtClean="0">
                <a:latin typeface="Century Gothic"/>
                <a:cs typeface="Arial"/>
              </a:rPr>
              <a:t>Доцент каф. З та ТФ ФМФ, канд. </a:t>
            </a:r>
            <a:r>
              <a:rPr lang="uk-UA" dirty="0" err="1">
                <a:latin typeface="Century Gothic"/>
                <a:cs typeface="Arial"/>
              </a:rPr>
              <a:t>фіз</a:t>
            </a:r>
            <a:r>
              <a:rPr lang="uk-UA" dirty="0">
                <a:latin typeface="Century Gothic"/>
                <a:cs typeface="Arial"/>
              </a:rPr>
              <a:t>-мат наук</a:t>
            </a:r>
          </a:p>
          <a:p>
            <a:endParaRPr lang="uk-UA" dirty="0">
              <a:latin typeface="Century Gothic"/>
              <a:cs typeface="Arial"/>
            </a:endParaRPr>
          </a:p>
          <a:p>
            <a:endParaRPr lang="uk-UA" dirty="0">
              <a:latin typeface="Century Gothic"/>
              <a:cs typeface="Arial"/>
            </a:endParaRPr>
          </a:p>
          <a:p>
            <a:pPr algn="ctr"/>
            <a:r>
              <a:rPr lang="uk-UA" dirty="0" smtClean="0">
                <a:latin typeface="Century Gothic"/>
                <a:cs typeface="Arial"/>
              </a:rPr>
              <a:t>КПІ </a:t>
            </a:r>
            <a:r>
              <a:rPr lang="uk-UA" dirty="0">
                <a:latin typeface="Century Gothic"/>
                <a:cs typeface="Arial"/>
              </a:rPr>
              <a:t>ім. Ігоря </a:t>
            </a:r>
            <a:r>
              <a:rPr lang="uk-UA" dirty="0" smtClean="0">
                <a:latin typeface="Century Gothic"/>
                <a:cs typeface="Arial"/>
              </a:rPr>
              <a:t>Сікорського</a:t>
            </a:r>
            <a:endParaRPr lang="uk-UA" dirty="0">
              <a:latin typeface="Century Gothic"/>
              <a:cs typeface="Arial"/>
            </a:endParaRPr>
          </a:p>
          <a:p>
            <a:pPr algn="ctr"/>
            <a:r>
              <a:rPr lang="uk-UA" dirty="0">
                <a:latin typeface="Century Gothic"/>
                <a:cs typeface="Arial"/>
              </a:rPr>
              <a:t>2020р.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1E672A-1319-42AA-A4D2-D71688BB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6520"/>
            <a:ext cx="10515600" cy="664205"/>
          </a:xfrm>
        </p:spPr>
        <p:txBody>
          <a:bodyPr anchor="b">
            <a:normAutofit fontScale="90000"/>
          </a:bodyPr>
          <a:lstStyle/>
          <a:p>
            <a:r>
              <a:rPr lang="uk-UA" sz="3600" b="1" i="0">
                <a:ea typeface="+mj-lt"/>
                <a:cs typeface="+mj-lt"/>
              </a:rPr>
              <a:t>Принцип дії</a:t>
            </a:r>
            <a:endParaRPr lang="uk-UA" sz="3600"/>
          </a:p>
          <a:p>
            <a:r>
              <a:rPr lang="en-US" sz="3100"/>
              <a:t/>
            </a:r>
            <a:br>
              <a:rPr lang="en-US" sz="3100"/>
            </a:br>
            <a:endParaRPr lang="en-US" sz="310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273C2D1-4D6E-4290-8236-E260F6777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1974" y="1681001"/>
            <a:ext cx="10918741" cy="4160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uk-UA" sz="2200">
                <a:ea typeface="+mn-lt"/>
                <a:cs typeface="+mn-lt"/>
              </a:rPr>
              <a:t>Транспорт приводяться в рух </a:t>
            </a:r>
            <a:r>
              <a:rPr lang="uk-UA" sz="2200" err="1">
                <a:ea typeface="+mn-lt"/>
                <a:cs typeface="+mn-lt"/>
              </a:rPr>
              <a:t>пневмодвигунами</a:t>
            </a:r>
            <a:r>
              <a:rPr lang="uk-UA" sz="2200">
                <a:ea typeface="+mn-lt"/>
                <a:cs typeface="+mn-lt"/>
              </a:rPr>
              <a:t>, що використовують як «пальне» потенціальну енергію стисненого повітря, запасеного в балонах. </a:t>
            </a:r>
            <a:endParaRPr lang="uk-UA" sz="2200"/>
          </a:p>
          <a:p>
            <a:pPr marL="0" indent="0" algn="ctr">
              <a:lnSpc>
                <a:spcPct val="90000"/>
              </a:lnSpc>
              <a:buNone/>
            </a:pPr>
            <a:r>
              <a:rPr lang="uk-UA" sz="2200">
                <a:ea typeface="+mn-lt"/>
                <a:cs typeface="+mn-lt"/>
              </a:rPr>
              <a:t>Таким чином у 2009 році харків’янин Олег </a:t>
            </a:r>
            <a:r>
              <a:rPr lang="uk-UA" sz="2200" err="1">
                <a:ea typeface="+mn-lt"/>
                <a:cs typeface="+mn-lt"/>
              </a:rPr>
              <a:t>Збарський</a:t>
            </a:r>
            <a:r>
              <a:rPr lang="uk-UA" sz="2200">
                <a:ea typeface="+mn-lt"/>
                <a:cs typeface="+mn-lt"/>
              </a:rPr>
              <a:t> власноруч переробив свій автомобіль, замінивши двигун внутрішнього згоряння на </a:t>
            </a:r>
            <a:r>
              <a:rPr lang="uk-UA" sz="2200" err="1">
                <a:ea typeface="+mn-lt"/>
                <a:cs typeface="+mn-lt"/>
              </a:rPr>
              <a:t>пневмодвигун</a:t>
            </a:r>
            <a:r>
              <a:rPr lang="uk-UA" sz="2200">
                <a:ea typeface="+mn-lt"/>
                <a:cs typeface="+mn-lt"/>
              </a:rPr>
              <a:t>.</a:t>
            </a:r>
            <a:endParaRPr lang="uk-UA" sz="2200"/>
          </a:p>
          <a:p>
            <a:pPr marL="0" indent="0">
              <a:lnSpc>
                <a:spcPct val="90000"/>
              </a:lnSpc>
              <a:buNone/>
            </a:pPr>
            <a:r>
              <a:rPr lang="en-US" sz="2200" b="1"/>
              <a:t>                                            </a:t>
            </a:r>
            <a:r>
              <a:rPr lang="en-US" sz="2200"/>
              <a:t/>
            </a:r>
            <a:br>
              <a:rPr lang="en-US" sz="2200"/>
            </a:br>
            <a:endParaRPr lang="en-US" sz="2200"/>
          </a:p>
        </p:txBody>
      </p:sp>
      <p:pic>
        <p:nvPicPr>
          <p:cNvPr id="4" name="Рисунок 4" descr="Изображение выглядит как автомобиль, транспорт, старый, грузов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C8FEE9F-5405-4987-A093-18B9A214C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371" y="3369269"/>
            <a:ext cx="4798363" cy="31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9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BB3F6F06-A72D-4442-A031-E1D2004CB3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76E9F6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9062D6-02F9-42C6-B1CF-C5C52C1AE0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1094" y="750667"/>
            <a:ext cx="5602705" cy="26783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Пневмодвигун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F6CFAC1-E901-4125-9CEE-A3912E54CD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51094" y="3572613"/>
            <a:ext cx="5602705" cy="8504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cap="all"/>
              <a:t>Мембранний пневмоцилиндр: 1-Диск мембрани; 2-Робоча камера; 3-Корпус; 4-Шток; 5-Пружина</a:t>
            </a:r>
          </a:p>
        </p:txBody>
      </p:sp>
      <p:pic>
        <p:nvPicPr>
          <p:cNvPr id="4" name="Рисунок 4" descr="Изображение выглядит как объект, часы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653B6AE-1F4A-4B9D-903F-8668625E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64" y="3350277"/>
            <a:ext cx="4410736" cy="243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0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5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92070828-E616-4355-9C8A-A1065032B2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9">
            <a:extLst>
              <a:ext uri="{FF2B5EF4-FFF2-40B4-BE49-F238E27FC236}">
                <a16:creationId xmlns:a16="http://schemas.microsoft.com/office/drawing/2014/main" xmlns="" id="{355161C6-1218-4EAF-A9E9-A319CFD760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5747" y="2116753"/>
            <a:ext cx="4088106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F5419C-D400-40C5-BAAF-72AA7A47C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err="1"/>
              <a:t>Класифікація</a:t>
            </a:r>
            <a:r>
              <a:rPr lang="en-US" sz="3600"/>
              <a:t> </a:t>
            </a:r>
          </a:p>
        </p:txBody>
      </p:sp>
      <p:graphicFrame>
        <p:nvGraphicFramePr>
          <p:cNvPr id="7" name="Схема 7">
            <a:extLst>
              <a:ext uri="{FF2B5EF4-FFF2-40B4-BE49-F238E27FC236}">
                <a16:creationId xmlns:a16="http://schemas.microsoft.com/office/drawing/2014/main" xmlns="" id="{3454E2A1-8E09-48B8-9FB1-AAAF803D4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652341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654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1">
            <a:extLst>
              <a:ext uri="{FF2B5EF4-FFF2-40B4-BE49-F238E27FC236}">
                <a16:creationId xmlns:a16="http://schemas.microsoft.com/office/drawing/2014/main" xmlns="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F5000F-5F44-42D9-8699-D67D7C146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ru-RU" sz="3100"/>
              <a:t>Переваги використання пневмоавтомобілів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2568C5-7C60-4A3A-9C63-3EE02C853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03" y="2279636"/>
            <a:ext cx="4213194" cy="389732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buFont typeface="Wingdings" panose="020B0604020202020204" pitchFamily="34" charset="0"/>
              <a:buChar char="§"/>
            </a:pPr>
            <a:r>
              <a:rPr lang="ru-RU" sz="1800" err="1">
                <a:latin typeface="Arial"/>
                <a:ea typeface="+mn-lt"/>
                <a:cs typeface="+mn-lt"/>
              </a:rPr>
              <a:t>відсутність</a:t>
            </a:r>
            <a:r>
              <a:rPr lang="ru-RU" sz="1800">
                <a:latin typeface="Arial"/>
                <a:ea typeface="+mn-lt"/>
                <a:cs typeface="+mn-lt"/>
              </a:rPr>
              <a:t> </a:t>
            </a:r>
            <a:r>
              <a:rPr lang="ru-RU" sz="1800" err="1">
                <a:latin typeface="Arial"/>
                <a:ea typeface="+mn-lt"/>
                <a:cs typeface="+mn-lt"/>
              </a:rPr>
              <a:t>шкідливих</a:t>
            </a:r>
            <a:r>
              <a:rPr lang="ru-RU" sz="1800">
                <a:latin typeface="Arial"/>
                <a:ea typeface="+mn-lt"/>
                <a:cs typeface="+mn-lt"/>
              </a:rPr>
              <a:t> </a:t>
            </a:r>
            <a:r>
              <a:rPr lang="ru-RU" sz="1800" err="1">
                <a:latin typeface="Arial"/>
                <a:ea typeface="+mn-lt"/>
                <a:cs typeface="+mn-lt"/>
              </a:rPr>
              <a:t>викидів</a:t>
            </a:r>
            <a:r>
              <a:rPr lang="ru-RU" sz="1800">
                <a:latin typeface="Arial"/>
                <a:ea typeface="+mn-lt"/>
                <a:cs typeface="+mn-lt"/>
              </a:rPr>
              <a:t> у </a:t>
            </a:r>
            <a:r>
              <a:rPr lang="ru-RU" sz="1800" err="1">
                <a:latin typeface="Arial"/>
                <a:ea typeface="+mn-lt"/>
                <a:cs typeface="+mn-lt"/>
              </a:rPr>
              <a:t>повітря</a:t>
            </a:r>
            <a:endParaRPr lang="ru-RU" sz="1800"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§"/>
            </a:pPr>
            <a:r>
              <a:rPr lang="ru-RU" sz="1800" err="1">
                <a:latin typeface="Arial"/>
                <a:ea typeface="+mn-lt"/>
                <a:cs typeface="+mn-lt"/>
              </a:rPr>
              <a:t>економія</a:t>
            </a:r>
            <a:r>
              <a:rPr lang="ru-RU" sz="1800">
                <a:latin typeface="Arial"/>
                <a:ea typeface="+mn-lt"/>
                <a:cs typeface="+mn-lt"/>
              </a:rPr>
              <a:t> </a:t>
            </a:r>
            <a:r>
              <a:rPr lang="ru-RU" sz="1800" err="1">
                <a:latin typeface="Arial"/>
                <a:ea typeface="+mn-lt"/>
                <a:cs typeface="+mn-lt"/>
              </a:rPr>
              <a:t>природних</a:t>
            </a:r>
            <a:r>
              <a:rPr lang="ru-RU" sz="1800">
                <a:latin typeface="Arial"/>
                <a:ea typeface="+mn-lt"/>
                <a:cs typeface="+mn-lt"/>
              </a:rPr>
              <a:t> </a:t>
            </a:r>
            <a:r>
              <a:rPr lang="ru-RU" sz="1800" err="1">
                <a:latin typeface="Arial"/>
                <a:ea typeface="+mn-lt"/>
                <a:cs typeface="+mn-lt"/>
              </a:rPr>
              <a:t>ресурсів</a:t>
            </a:r>
            <a:r>
              <a:rPr lang="ru-RU" sz="1800">
                <a:latin typeface="Arial"/>
                <a:ea typeface="+mn-lt"/>
                <a:cs typeface="+mn-lt"/>
              </a:rPr>
              <a:t>, </a:t>
            </a:r>
            <a:endParaRPr lang="ru-RU" sz="1800"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§"/>
            </a:pPr>
            <a:r>
              <a:rPr lang="ru-RU" sz="1800" err="1">
                <a:latin typeface="Arial"/>
                <a:ea typeface="+mn-lt"/>
                <a:cs typeface="+mn-lt"/>
              </a:rPr>
              <a:t>можливість</a:t>
            </a:r>
            <a:r>
              <a:rPr lang="ru-RU" sz="1800">
                <a:latin typeface="Arial"/>
                <a:ea typeface="+mn-lt"/>
                <a:cs typeface="+mn-lt"/>
              </a:rPr>
              <a:t> </a:t>
            </a:r>
            <a:r>
              <a:rPr lang="ru-RU" sz="1800" err="1">
                <a:latin typeface="Arial"/>
                <a:ea typeface="+mn-lt"/>
                <a:cs typeface="+mn-lt"/>
              </a:rPr>
              <a:t>багаторазово</a:t>
            </a:r>
            <a:r>
              <a:rPr lang="ru-RU" sz="1800">
                <a:latin typeface="Arial"/>
                <a:ea typeface="+mn-lt"/>
                <a:cs typeface="+mn-lt"/>
              </a:rPr>
              <a:t> </a:t>
            </a:r>
            <a:r>
              <a:rPr lang="ru-RU" sz="1800" err="1">
                <a:latin typeface="Arial"/>
                <a:ea typeface="+mn-lt"/>
                <a:cs typeface="+mn-lt"/>
              </a:rPr>
              <a:t>перезаправляти</a:t>
            </a:r>
            <a:r>
              <a:rPr lang="ru-RU" sz="1800">
                <a:latin typeface="Arial"/>
                <a:ea typeface="+mn-lt"/>
                <a:cs typeface="+mn-lt"/>
              </a:rPr>
              <a:t> </a:t>
            </a:r>
            <a:r>
              <a:rPr lang="ru-RU" sz="1800" err="1">
                <a:latin typeface="Arial"/>
                <a:ea typeface="+mn-lt"/>
                <a:cs typeface="+mn-lt"/>
              </a:rPr>
              <a:t>балони</a:t>
            </a:r>
            <a:r>
              <a:rPr lang="ru-RU" sz="1800">
                <a:latin typeface="Arial"/>
                <a:ea typeface="+mn-lt"/>
                <a:cs typeface="+mn-lt"/>
              </a:rPr>
              <a:t>, повторно </a:t>
            </a:r>
            <a:r>
              <a:rPr lang="ru-RU" sz="1800" err="1">
                <a:latin typeface="Arial"/>
                <a:ea typeface="+mn-lt"/>
                <a:cs typeface="+mn-lt"/>
              </a:rPr>
              <a:t>використовувати</a:t>
            </a:r>
            <a:r>
              <a:rPr lang="ru-RU" sz="1800">
                <a:latin typeface="Arial"/>
                <a:ea typeface="+mn-lt"/>
                <a:cs typeface="+mn-lt"/>
              </a:rPr>
              <a:t> </a:t>
            </a:r>
            <a:r>
              <a:rPr lang="ru-RU" sz="1800" err="1">
                <a:latin typeface="Arial"/>
                <a:ea typeface="+mn-lt"/>
                <a:cs typeface="+mn-lt"/>
              </a:rPr>
              <a:t>повітря</a:t>
            </a:r>
            <a:r>
              <a:rPr lang="ru-RU" sz="1800">
                <a:latin typeface="Arial"/>
                <a:ea typeface="+mn-lt"/>
                <a:cs typeface="+mn-lt"/>
              </a:rPr>
              <a:t>, </a:t>
            </a:r>
            <a:endParaRPr lang="ru-RU" sz="1800"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§"/>
            </a:pPr>
            <a:r>
              <a:rPr lang="ru-RU" sz="1800" err="1">
                <a:latin typeface="Arial"/>
                <a:ea typeface="+mn-lt"/>
                <a:cs typeface="+mn-lt"/>
              </a:rPr>
              <a:t>підвищення</a:t>
            </a:r>
            <a:r>
              <a:rPr lang="ru-RU" sz="1800">
                <a:latin typeface="Arial"/>
                <a:ea typeface="+mn-lt"/>
                <a:cs typeface="+mn-lt"/>
              </a:rPr>
              <a:t> </a:t>
            </a:r>
            <a:r>
              <a:rPr lang="ru-RU" sz="1800" err="1">
                <a:latin typeface="Arial"/>
                <a:ea typeface="+mn-lt"/>
                <a:cs typeface="+mn-lt"/>
              </a:rPr>
              <a:t>рівня</a:t>
            </a:r>
            <a:r>
              <a:rPr lang="ru-RU" sz="1800">
                <a:latin typeface="Arial"/>
                <a:ea typeface="+mn-lt"/>
                <a:cs typeface="+mn-lt"/>
              </a:rPr>
              <a:t> </a:t>
            </a:r>
            <a:r>
              <a:rPr lang="ru-RU" sz="1800" err="1">
                <a:latin typeface="Arial"/>
                <a:ea typeface="+mn-lt"/>
                <a:cs typeface="+mn-lt"/>
              </a:rPr>
              <a:t>безпеки</a:t>
            </a:r>
            <a:r>
              <a:rPr lang="ru-RU" sz="1800">
                <a:latin typeface="Arial"/>
                <a:ea typeface="+mn-lt"/>
                <a:cs typeface="+mn-lt"/>
              </a:rPr>
              <a:t> для </a:t>
            </a:r>
            <a:r>
              <a:rPr lang="ru-RU" sz="1800" err="1">
                <a:latin typeface="Arial"/>
                <a:ea typeface="+mn-lt"/>
                <a:cs typeface="+mn-lt"/>
              </a:rPr>
              <a:t>користувачів</a:t>
            </a:r>
            <a:r>
              <a:rPr lang="ru-RU" sz="1800">
                <a:latin typeface="Arial"/>
                <a:ea typeface="+mn-lt"/>
                <a:cs typeface="+mn-lt"/>
              </a:rPr>
              <a:t> </a:t>
            </a:r>
            <a:r>
              <a:rPr lang="ru-RU" sz="1800" err="1">
                <a:latin typeface="Arial"/>
                <a:ea typeface="+mn-lt"/>
                <a:cs typeface="+mn-lt"/>
              </a:rPr>
              <a:t>пневмодвигунів</a:t>
            </a:r>
            <a:r>
              <a:rPr lang="ru-RU" sz="1800">
                <a:latin typeface="Arial"/>
                <a:ea typeface="+mn-lt"/>
                <a:cs typeface="+mn-lt"/>
              </a:rPr>
              <a:t>, як для </a:t>
            </a:r>
            <a:r>
              <a:rPr lang="ru-RU" sz="1800" err="1">
                <a:latin typeface="Arial"/>
                <a:ea typeface="+mn-lt"/>
                <a:cs typeface="+mn-lt"/>
              </a:rPr>
              <a:t>автомобілістів</a:t>
            </a:r>
            <a:r>
              <a:rPr lang="ru-RU" sz="1800">
                <a:latin typeface="Arial"/>
                <a:ea typeface="+mn-lt"/>
                <a:cs typeface="+mn-lt"/>
              </a:rPr>
              <a:t>, так і для тих, </a:t>
            </a:r>
            <a:r>
              <a:rPr lang="ru-RU" sz="1800" err="1">
                <a:latin typeface="Arial"/>
                <a:ea typeface="+mn-lt"/>
                <a:cs typeface="+mn-lt"/>
              </a:rPr>
              <a:t>хто</a:t>
            </a:r>
            <a:r>
              <a:rPr lang="ru-RU" sz="1800">
                <a:latin typeface="Arial"/>
                <a:ea typeface="+mn-lt"/>
                <a:cs typeface="+mn-lt"/>
              </a:rPr>
              <a:t> </a:t>
            </a:r>
            <a:r>
              <a:rPr lang="ru-RU" sz="1800" err="1">
                <a:latin typeface="Arial"/>
                <a:ea typeface="+mn-lt"/>
                <a:cs typeface="+mn-lt"/>
              </a:rPr>
              <a:t>взаємодіє</a:t>
            </a:r>
            <a:r>
              <a:rPr lang="ru-RU" sz="1800">
                <a:latin typeface="Arial"/>
                <a:ea typeface="+mn-lt"/>
                <a:cs typeface="+mn-lt"/>
              </a:rPr>
              <a:t> з </a:t>
            </a:r>
            <a:r>
              <a:rPr lang="ru-RU" sz="1800" err="1">
                <a:latin typeface="Arial"/>
                <a:ea typeface="+mn-lt"/>
                <a:cs typeface="+mn-lt"/>
              </a:rPr>
              <a:t>механізмом</a:t>
            </a:r>
            <a:r>
              <a:rPr lang="ru-RU" sz="1800">
                <a:latin typeface="Arial"/>
                <a:ea typeface="+mn-lt"/>
                <a:cs typeface="+mn-lt"/>
              </a:rPr>
              <a:t> у </a:t>
            </a:r>
            <a:r>
              <a:rPr lang="ru-RU" sz="1800" err="1">
                <a:latin typeface="Arial"/>
                <a:ea typeface="+mn-lt"/>
                <a:cs typeface="+mn-lt"/>
              </a:rPr>
              <a:t>вибухонебезпечних</a:t>
            </a:r>
            <a:r>
              <a:rPr lang="ru-RU" sz="1800">
                <a:latin typeface="Arial"/>
                <a:ea typeface="+mn-lt"/>
                <a:cs typeface="+mn-lt"/>
              </a:rPr>
              <a:t> </a:t>
            </a:r>
            <a:r>
              <a:rPr lang="ru-RU" sz="1800" err="1">
                <a:latin typeface="Arial"/>
                <a:ea typeface="+mn-lt"/>
                <a:cs typeface="+mn-lt"/>
              </a:rPr>
              <a:t>умовах</a:t>
            </a:r>
            <a:r>
              <a:rPr lang="ru-RU" sz="1800">
                <a:latin typeface="Arial"/>
                <a:ea typeface="+mn-lt"/>
                <a:cs typeface="+mn-lt"/>
              </a:rPr>
              <a:t>, де </a:t>
            </a:r>
            <a:r>
              <a:rPr lang="ru-RU" sz="1800" err="1">
                <a:latin typeface="Arial"/>
                <a:ea typeface="+mn-lt"/>
                <a:cs typeface="+mn-lt"/>
              </a:rPr>
              <a:t>використання</a:t>
            </a:r>
            <a:r>
              <a:rPr lang="ru-RU" sz="1800">
                <a:latin typeface="Arial"/>
                <a:ea typeface="+mn-lt"/>
                <a:cs typeface="+mn-lt"/>
              </a:rPr>
              <a:t> </a:t>
            </a:r>
            <a:r>
              <a:rPr lang="ru-RU" sz="1800" err="1">
                <a:latin typeface="Arial"/>
                <a:ea typeface="+mn-lt"/>
                <a:cs typeface="+mn-lt"/>
              </a:rPr>
              <a:t>електроінструменту</a:t>
            </a:r>
            <a:r>
              <a:rPr lang="ru-RU" sz="1800">
                <a:latin typeface="Arial"/>
                <a:ea typeface="+mn-lt"/>
                <a:cs typeface="+mn-lt"/>
              </a:rPr>
              <a:t> </a:t>
            </a:r>
            <a:r>
              <a:rPr lang="ru-RU" sz="1800" err="1">
                <a:latin typeface="Arial"/>
                <a:ea typeface="+mn-lt"/>
                <a:cs typeface="+mn-lt"/>
              </a:rPr>
              <a:t>неможливе</a:t>
            </a:r>
            <a:r>
              <a:rPr lang="ru-RU" sz="1800">
                <a:latin typeface="Arial"/>
                <a:ea typeface="+mn-lt"/>
                <a:cs typeface="+mn-lt"/>
              </a:rPr>
              <a:t>.</a:t>
            </a:r>
            <a:endParaRPr lang="ru-RU" sz="1800">
              <a:latin typeface="Arial"/>
            </a:endParaRPr>
          </a:p>
          <a:p>
            <a:pPr>
              <a:lnSpc>
                <a:spcPct val="90000"/>
              </a:lnSpc>
            </a:pPr>
            <a:endParaRPr lang="ru-RU" sz="1600"/>
          </a:p>
        </p:txBody>
      </p:sp>
      <p:pic>
        <p:nvPicPr>
          <p:cNvPr id="6" name="Рисунок 6" descr="Зображення, що містить особа, тримає, зелений, малий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B75904C0-6CEE-40AD-A9FB-9CCA1E4D7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6" r="2" b="2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9422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1CC857-9789-43FC-A0CC-6F40E897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err="1"/>
              <a:t>Недоліки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959EC6-80ED-47A3-9096-2EC465434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err="1">
                <a:ea typeface="+mn-lt"/>
                <a:cs typeface="+mn-lt"/>
              </a:rPr>
              <a:t>Низькі</a:t>
            </a:r>
            <a:r>
              <a:rPr lang="ru-RU">
                <a:ea typeface="+mn-lt"/>
                <a:cs typeface="+mn-lt"/>
              </a:rPr>
              <a:t> ККД (5-7%) і </a:t>
            </a:r>
            <a:r>
              <a:rPr lang="ru-RU" err="1">
                <a:ea typeface="+mn-lt"/>
                <a:cs typeface="+mn-lt"/>
              </a:rPr>
              <a:t>щільність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енергії</a:t>
            </a:r>
            <a:r>
              <a:rPr lang="ru-RU">
                <a:ea typeface="+mn-lt"/>
                <a:cs typeface="+mn-lt"/>
              </a:rPr>
              <a:t> </a:t>
            </a:r>
          </a:p>
          <a:p>
            <a:r>
              <a:rPr lang="ru-RU" err="1">
                <a:ea typeface="+mn-lt"/>
                <a:cs typeface="+mn-lt"/>
              </a:rPr>
              <a:t>Необхідність</a:t>
            </a:r>
            <a:r>
              <a:rPr lang="ru-RU">
                <a:ea typeface="+mn-lt"/>
                <a:cs typeface="+mn-lt"/>
              </a:rPr>
              <a:t> в </a:t>
            </a:r>
            <a:r>
              <a:rPr lang="ru-RU" err="1">
                <a:ea typeface="+mn-lt"/>
                <a:cs typeface="+mn-lt"/>
              </a:rPr>
              <a:t>зовнішньому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теплообміннику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оскільки</a:t>
            </a:r>
            <a:r>
              <a:rPr lang="ru-RU">
                <a:ea typeface="+mn-lt"/>
                <a:cs typeface="+mn-lt"/>
              </a:rPr>
              <a:t> при </a:t>
            </a:r>
            <a:r>
              <a:rPr lang="ru-RU" err="1">
                <a:ea typeface="+mn-lt"/>
                <a:cs typeface="+mn-lt"/>
              </a:rPr>
              <a:t>зменшенні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тиску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повітря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двигун</a:t>
            </a:r>
            <a:r>
              <a:rPr lang="ru-RU">
                <a:ea typeface="+mn-lt"/>
                <a:cs typeface="+mn-lt"/>
              </a:rPr>
              <a:t> сильно </a:t>
            </a:r>
            <a:r>
              <a:rPr lang="ru-RU" err="1">
                <a:ea typeface="+mn-lt"/>
                <a:cs typeface="+mn-lt"/>
              </a:rPr>
              <a:t>переохолоджується</a:t>
            </a:r>
            <a:endParaRPr lang="ru-RU">
              <a:ea typeface="+mn-lt"/>
              <a:cs typeface="+mn-lt"/>
            </a:endParaRPr>
          </a:p>
          <a:p>
            <a:r>
              <a:rPr lang="ru-RU" err="1">
                <a:ea typeface="+mn-lt"/>
                <a:cs typeface="+mn-lt"/>
              </a:rPr>
              <a:t>Невисокі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експлуатаційні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показники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пневмоавтомобілей</a:t>
            </a:r>
            <a:endParaRPr lang="ru-RU">
              <a:ea typeface="+mn-lt"/>
              <a:cs typeface="+mn-lt"/>
            </a:endParaRPr>
          </a:p>
          <a:p>
            <a:r>
              <a:rPr lang="ru-RU" err="1"/>
              <a:t>Необхідність</a:t>
            </a:r>
            <a:r>
              <a:rPr lang="ru-RU"/>
              <a:t> в </a:t>
            </a:r>
            <a:r>
              <a:rPr lang="ru-RU" err="1"/>
              <a:t>енергії</a:t>
            </a:r>
            <a:r>
              <a:rPr lang="ru-RU"/>
              <a:t> для </a:t>
            </a:r>
            <a:r>
              <a:rPr lang="ru-RU" err="1"/>
              <a:t>стиснення</a:t>
            </a:r>
            <a:r>
              <a:rPr lang="ru-RU"/>
              <a:t> </a:t>
            </a:r>
            <a:r>
              <a:rPr lang="ru-RU" err="1"/>
              <a:t>повітря</a:t>
            </a:r>
          </a:p>
        </p:txBody>
      </p:sp>
    </p:spTree>
    <p:extLst>
      <p:ext uri="{BB962C8B-B14F-4D97-AF65-F5344CB8AC3E}">
        <p14:creationId xmlns:p14="http://schemas.microsoft.com/office/powerpoint/2010/main" val="1089862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4D3EA5-6012-45D7-887C-6BBB7034C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751" y="379502"/>
            <a:ext cx="5486991" cy="1807305"/>
          </a:xfrm>
        </p:spPr>
        <p:txBody>
          <a:bodyPr>
            <a:normAutofit/>
          </a:bodyPr>
          <a:lstStyle/>
          <a:p>
            <a:r>
              <a:rPr lang="ru-RU" sz="3700" b="1" i="0" err="1">
                <a:ea typeface="+mj-lt"/>
                <a:cs typeface="+mj-lt"/>
              </a:rPr>
              <a:t>Питання</a:t>
            </a:r>
            <a:r>
              <a:rPr lang="ru-RU" sz="3700" b="1" i="0">
                <a:ea typeface="+mj-lt"/>
                <a:cs typeface="+mj-lt"/>
              </a:rPr>
              <a:t> </a:t>
            </a:r>
            <a:r>
              <a:rPr lang="ru-RU" sz="3700" b="1" i="0" err="1">
                <a:ea typeface="+mj-lt"/>
                <a:cs typeface="+mj-lt"/>
              </a:rPr>
              <a:t>популярності</a:t>
            </a:r>
            <a:r>
              <a:rPr lang="ru-RU" sz="3700" b="1" i="0">
                <a:ea typeface="+mj-lt"/>
                <a:cs typeface="+mj-lt"/>
              </a:rPr>
              <a:t> </a:t>
            </a:r>
            <a:r>
              <a:rPr lang="ru-RU" sz="3700" b="1" i="0" err="1">
                <a:ea typeface="+mj-lt"/>
                <a:cs typeface="+mj-lt"/>
              </a:rPr>
              <a:t>пневмоавтомобілів</a:t>
            </a:r>
            <a:endParaRPr lang="ru-RU" sz="3700" err="1"/>
          </a:p>
        </p:txBody>
      </p:sp>
      <p:pic>
        <p:nvPicPr>
          <p:cNvPr id="4" name="Рисунок 4" descr="Изображение выглядит как устройство, датчик, внутренний, часы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80DCF75-CF1D-41F4-8C64-51D78965E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46" r="29944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10AABA-9966-4207-966F-82B4166D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534580"/>
            <a:ext cx="4840010" cy="36423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400" err="1">
                <a:ea typeface="+mn-lt"/>
                <a:cs typeface="+mn-lt"/>
              </a:rPr>
              <a:t>Чому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ідея</a:t>
            </a:r>
            <a:r>
              <a:rPr lang="ru-RU" sz="2400">
                <a:ea typeface="+mn-lt"/>
                <a:cs typeface="+mn-lt"/>
              </a:rPr>
              <a:t>, </a:t>
            </a:r>
            <a:r>
              <a:rPr lang="ru-RU" sz="2400" err="1">
                <a:ea typeface="+mn-lt"/>
                <a:cs typeface="+mn-lt"/>
              </a:rPr>
              <a:t>що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має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стільки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переваг</a:t>
            </a:r>
            <a:r>
              <a:rPr lang="ru-RU" sz="2400">
                <a:ea typeface="+mn-lt"/>
                <a:cs typeface="+mn-lt"/>
              </a:rPr>
              <a:t> і </a:t>
            </a:r>
            <a:r>
              <a:rPr lang="ru-RU" sz="2400" err="1">
                <a:ea typeface="+mn-lt"/>
                <a:cs typeface="+mn-lt"/>
              </a:rPr>
              <a:t>світове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поширення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досі</a:t>
            </a:r>
            <a:r>
              <a:rPr lang="ru-RU" sz="2400">
                <a:ea typeface="+mn-lt"/>
                <a:cs typeface="+mn-lt"/>
              </a:rPr>
              <a:t> не </a:t>
            </a:r>
            <a:r>
              <a:rPr lang="ru-RU" sz="2400" err="1">
                <a:ea typeface="+mn-lt"/>
                <a:cs typeface="+mn-lt"/>
              </a:rPr>
              <a:t>використовується</a:t>
            </a:r>
            <a:r>
              <a:rPr lang="ru-RU" sz="2400">
                <a:ea typeface="+mn-lt"/>
                <a:cs typeface="+mn-lt"/>
              </a:rPr>
              <a:t> в </a:t>
            </a:r>
            <a:r>
              <a:rPr lang="ru-RU" sz="2400" err="1">
                <a:ea typeface="+mn-lt"/>
                <a:cs typeface="+mn-lt"/>
              </a:rPr>
              <a:t>повсякденному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житті</a:t>
            </a:r>
            <a:r>
              <a:rPr lang="ru-RU" sz="2400">
                <a:ea typeface="+mn-lt"/>
                <a:cs typeface="+mn-lt"/>
              </a:rPr>
              <a:t>, не </a:t>
            </a:r>
            <a:r>
              <a:rPr lang="ru-RU" sz="2400" err="1">
                <a:ea typeface="+mn-lt"/>
                <a:cs typeface="+mn-lt"/>
              </a:rPr>
              <a:t>випускаються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автомобілі</a:t>
            </a:r>
            <a:r>
              <a:rPr lang="ru-RU" sz="2400">
                <a:ea typeface="+mn-lt"/>
                <a:cs typeface="+mn-lt"/>
              </a:rPr>
              <a:t> з </a:t>
            </a:r>
            <a:r>
              <a:rPr lang="ru-RU" sz="2400" err="1">
                <a:ea typeface="+mn-lt"/>
                <a:cs typeface="+mn-lt"/>
              </a:rPr>
              <a:t>пневмодвигунами</a:t>
            </a:r>
            <a:r>
              <a:rPr lang="ru-RU" sz="2400">
                <a:ea typeface="+mn-lt"/>
                <a:cs typeface="+mn-lt"/>
              </a:rPr>
              <a:t>?</a:t>
            </a:r>
            <a:endParaRPr lang="ru-RU" sz="2400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264B756B-B09F-4920-9538-C4379B593185}"/>
              </a:ext>
            </a:extLst>
          </p:cNvPr>
          <p:cNvSpPr/>
          <p:nvPr/>
        </p:nvSpPr>
        <p:spPr>
          <a:xfrm>
            <a:off x="10035022" y="5558948"/>
            <a:ext cx="1538376" cy="675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63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3C6D9E-9B50-4394-B423-6B26E7EF1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709" y="1709755"/>
            <a:ext cx="10616241" cy="4160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err="1"/>
              <a:t>Насправді</a:t>
            </a:r>
            <a:r>
              <a:rPr lang="ru-RU"/>
              <a:t> </a:t>
            </a:r>
            <a:r>
              <a:rPr lang="ru-RU" err="1"/>
              <a:t>пневмодвигуни</a:t>
            </a:r>
            <a:r>
              <a:rPr lang="ru-RU"/>
              <a:t> широко </a:t>
            </a:r>
            <a:r>
              <a:rPr lang="ru-RU" err="1"/>
              <a:t>розповсюджені</a:t>
            </a:r>
            <a:r>
              <a:rPr lang="ru-RU"/>
              <a:t> у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err="1"/>
              <a:t>виробництві</a:t>
            </a:r>
            <a:r>
              <a:rPr lang="ru-RU"/>
              <a:t> </a:t>
            </a:r>
            <a:r>
              <a:rPr lang="ru-RU" err="1"/>
              <a:t>морських</a:t>
            </a:r>
            <a:r>
              <a:rPr lang="ru-RU"/>
              <a:t> ракет.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/>
          </a:p>
          <a:p>
            <a:pPr marL="0" indent="0" algn="ctr">
              <a:spcBef>
                <a:spcPts val="0"/>
              </a:spcBef>
              <a:buNone/>
            </a:pPr>
            <a:r>
              <a:rPr lang="ru-RU" err="1"/>
              <a:t>Незважаючи</a:t>
            </a:r>
            <a:r>
              <a:rPr lang="ru-RU"/>
              <a:t> на </a:t>
            </a:r>
            <a:r>
              <a:rPr lang="ru-RU" err="1"/>
              <a:t>певний</a:t>
            </a:r>
            <a:r>
              <a:rPr lang="ru-RU"/>
              <a:t> </a:t>
            </a:r>
            <a:r>
              <a:rPr lang="ru-RU" err="1"/>
              <a:t>перелік</a:t>
            </a:r>
            <a:r>
              <a:rPr lang="ru-RU"/>
              <a:t> </a:t>
            </a:r>
            <a:r>
              <a:rPr lang="ru-RU" err="1"/>
              <a:t>недоліків</a:t>
            </a:r>
            <a:r>
              <a:rPr lang="ru-RU"/>
              <a:t>, у межах </a:t>
            </a:r>
            <a:r>
              <a:rPr lang="ru-RU" err="1"/>
              <a:t>міста</a:t>
            </a:r>
            <a:r>
              <a:rPr lang="ru-RU"/>
              <a:t>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err="1"/>
              <a:t>пневмоавтомобіль</a:t>
            </a:r>
            <a:r>
              <a:rPr lang="ru-RU"/>
              <a:t> </a:t>
            </a:r>
            <a:r>
              <a:rPr lang="ru-RU" err="1"/>
              <a:t>має</a:t>
            </a:r>
            <a:r>
              <a:rPr lang="ru-RU"/>
              <a:t> </a:t>
            </a:r>
            <a:r>
              <a:rPr lang="ru-RU" err="1"/>
              <a:t>більше</a:t>
            </a:r>
            <a:r>
              <a:rPr lang="ru-RU"/>
              <a:t> </a:t>
            </a:r>
            <a:r>
              <a:rPr lang="ru-RU" err="1"/>
              <a:t>переваг</a:t>
            </a:r>
            <a:r>
              <a:rPr lang="ru-RU"/>
              <a:t> у </a:t>
            </a:r>
            <a:r>
              <a:rPr lang="ru-RU" err="1"/>
              <a:t>використанні</a:t>
            </a:r>
            <a:r>
              <a:rPr lang="ru-RU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/>
          </a:p>
          <a:p>
            <a:pPr marL="0" indent="0" algn="ctr">
              <a:spcBef>
                <a:spcPts val="0"/>
              </a:spcBef>
              <a:buNone/>
            </a:pPr>
            <a:r>
              <a:rPr lang="ru-RU" err="1"/>
              <a:t>Проте</a:t>
            </a:r>
            <a:r>
              <a:rPr lang="ru-RU"/>
              <a:t> </a:t>
            </a:r>
            <a:r>
              <a:rPr lang="ru-RU" err="1"/>
              <a:t>щодо</a:t>
            </a:r>
            <a:r>
              <a:rPr lang="ru-RU"/>
              <a:t> </a:t>
            </a:r>
            <a:r>
              <a:rPr lang="ru-RU" err="1"/>
              <a:t>випуску</a:t>
            </a:r>
            <a:r>
              <a:rPr lang="ru-RU"/>
              <a:t> </a:t>
            </a:r>
            <a:r>
              <a:rPr lang="ru-RU" err="1"/>
              <a:t>автомобілів</a:t>
            </a:r>
            <a:r>
              <a:rPr lang="ru-RU"/>
              <a:t> </a:t>
            </a:r>
            <a:r>
              <a:rPr lang="ru-RU" err="1"/>
              <a:t>існує</a:t>
            </a:r>
            <a:r>
              <a:rPr lang="ru-RU"/>
              <a:t> думка, </a:t>
            </a:r>
            <a:r>
              <a:rPr lang="ru-RU" err="1"/>
              <a:t>що</a:t>
            </a:r>
            <a:r>
              <a:rPr lang="ru-RU"/>
              <a:t> даний </a:t>
            </a:r>
            <a:r>
              <a:rPr lang="ru-RU" err="1"/>
              <a:t>винахід</a:t>
            </a:r>
            <a:r>
              <a:rPr lang="ru-RU"/>
              <a:t> </a:t>
            </a:r>
            <a:r>
              <a:rPr lang="ru-RU" err="1"/>
              <a:t>невигідний</a:t>
            </a:r>
            <a:r>
              <a:rPr lang="ru-RU"/>
              <a:t> </a:t>
            </a:r>
            <a:r>
              <a:rPr lang="ru-RU" err="1"/>
              <a:t>лідерам</a:t>
            </a:r>
            <a:r>
              <a:rPr lang="ru-RU"/>
              <a:t> з </a:t>
            </a:r>
            <a:r>
              <a:rPr lang="ru-RU" err="1"/>
              <a:t>нафтовидобування</a:t>
            </a:r>
            <a:r>
              <a:rPr lang="ru-RU"/>
              <a:t> та </a:t>
            </a:r>
            <a:endParaRPr lang="en-US"/>
          </a:p>
          <a:p>
            <a:pPr marL="0" indent="0" algn="ctr">
              <a:spcBef>
                <a:spcPts val="0"/>
              </a:spcBef>
              <a:buNone/>
            </a:pPr>
            <a:r>
              <a:rPr lang="ru-RU" err="1"/>
              <a:t>передовим</a:t>
            </a:r>
            <a:r>
              <a:rPr lang="ru-RU"/>
              <a:t> </a:t>
            </a:r>
            <a:r>
              <a:rPr lang="ru-RU" err="1"/>
              <a:t>автомобільним</a:t>
            </a:r>
            <a:r>
              <a:rPr lang="ru-RU"/>
              <a:t> концернам. </a:t>
            </a:r>
            <a:endParaRPr lang="en-US">
              <a:ea typeface="+mn-lt"/>
              <a:cs typeface="+mn-lt"/>
            </a:endParaRPr>
          </a:p>
          <a:p>
            <a:pPr algn="ctr">
              <a:spcBef>
                <a:spcPts val="0"/>
              </a:spcBef>
            </a:pPr>
            <a:endParaRPr lang="ru-RU"/>
          </a:p>
          <a:p>
            <a:pPr marL="0" indent="0" algn="ctr">
              <a:spcBef>
                <a:spcPts val="0"/>
              </a:spcBef>
              <a:buNone/>
            </a:pPr>
            <a:endParaRPr lang="ru-RU"/>
          </a:p>
          <a:p>
            <a:pPr marL="0" indent="0" algn="ctr">
              <a:spcBef>
                <a:spcPts val="0"/>
              </a:spcBef>
              <a:buNone/>
            </a:pPr>
            <a:endParaRPr lang="ru-RU"/>
          </a:p>
          <a:p>
            <a:pPr marL="0" indent="0" algn="ctr">
              <a:spcBef>
                <a:spcPts val="0"/>
              </a:spcBef>
              <a:buNone/>
            </a:pPr>
            <a:endParaRPr lang="ru-RU"/>
          </a:p>
          <a:p>
            <a:pPr marL="0" indent="0" algn="ctr">
              <a:spcBef>
                <a:spcPts val="0"/>
              </a:spcBef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42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072EFF-1215-49D8-8687-E42B69C2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19" y="5691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err="1">
                <a:latin typeface="Century Gothic"/>
              </a:rPr>
              <a:t>Висновок</a:t>
            </a:r>
            <a:endParaRPr lang="en-US" sz="4800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E83D48-F383-4E3D-8EB5-C659A8741A36}"/>
              </a:ext>
            </a:extLst>
          </p:cNvPr>
          <p:cNvSpPr txBox="1"/>
          <p:nvPr/>
        </p:nvSpPr>
        <p:spPr>
          <a:xfrm>
            <a:off x="583722" y="1978325"/>
            <a:ext cx="11182708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err="1">
                <a:ea typeface="+mn-lt"/>
                <a:cs typeface="+mn-lt"/>
              </a:rPr>
              <a:t>Пневмоавтомобілі</a:t>
            </a:r>
            <a:r>
              <a:rPr lang="ru-RU" sz="2400">
                <a:ea typeface="+mn-lt"/>
                <a:cs typeface="+mn-lt"/>
              </a:rPr>
              <a:t> - вид транспорту, </a:t>
            </a:r>
            <a:r>
              <a:rPr lang="ru-RU" sz="2400" err="1">
                <a:ea typeface="+mn-lt"/>
                <a:cs typeface="+mn-lt"/>
              </a:rPr>
              <a:t>що</a:t>
            </a:r>
            <a:r>
              <a:rPr lang="ru-RU" sz="2400">
                <a:ea typeface="+mn-lt"/>
                <a:cs typeface="+mn-lt"/>
              </a:rPr>
              <a:t> точно </a:t>
            </a:r>
            <a:r>
              <a:rPr lang="ru-RU" sz="2400" err="1">
                <a:ea typeface="+mn-lt"/>
                <a:cs typeface="+mn-lt"/>
              </a:rPr>
              <a:t>заслуговує</a:t>
            </a:r>
            <a:r>
              <a:rPr lang="ru-RU" sz="2400">
                <a:ea typeface="+mn-lt"/>
                <a:cs typeface="+mn-lt"/>
              </a:rPr>
              <a:t> на </a:t>
            </a:r>
            <a:endParaRPr lang="ru-RU"/>
          </a:p>
          <a:p>
            <a:pPr algn="ctr"/>
            <a:r>
              <a:rPr lang="ru-RU" sz="2400" err="1">
                <a:ea typeface="+mn-lt"/>
                <a:cs typeface="+mn-lt"/>
              </a:rPr>
              <a:t>увагу</a:t>
            </a:r>
            <a:r>
              <a:rPr lang="ru-RU" sz="2400">
                <a:ea typeface="+mn-lt"/>
                <a:cs typeface="+mn-lt"/>
              </a:rPr>
              <a:t> та </a:t>
            </a:r>
            <a:r>
              <a:rPr lang="ru-RU" sz="2400" err="1">
                <a:ea typeface="+mn-lt"/>
                <a:cs typeface="+mn-lt"/>
              </a:rPr>
              <a:t>має</a:t>
            </a:r>
            <a:r>
              <a:rPr lang="ru-RU" sz="2400">
                <a:ea typeface="+mn-lt"/>
                <a:cs typeface="+mn-lt"/>
              </a:rPr>
              <a:t> </a:t>
            </a:r>
            <a:r>
              <a:rPr lang="ru-RU" sz="2400" err="1">
                <a:ea typeface="+mn-lt"/>
                <a:cs typeface="+mn-lt"/>
              </a:rPr>
              <a:t>неабиякий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потенціал</a:t>
            </a:r>
            <a:r>
              <a:rPr lang="ru-RU" sz="2400">
                <a:ea typeface="+mn-lt"/>
                <a:cs typeface="+mn-lt"/>
              </a:rPr>
              <a:t>. </a:t>
            </a:r>
            <a:r>
              <a:rPr lang="ru-RU" sz="2400" err="1">
                <a:ea typeface="+mn-lt"/>
                <a:cs typeface="+mn-lt"/>
              </a:rPr>
              <a:t>Загалом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плюси</a:t>
            </a:r>
            <a:r>
              <a:rPr lang="ru-RU" sz="2400">
                <a:ea typeface="+mn-lt"/>
                <a:cs typeface="+mn-lt"/>
              </a:rPr>
              <a:t> у </a:t>
            </a:r>
            <a:r>
              <a:rPr lang="ru-RU" sz="2400" err="1">
                <a:ea typeface="+mn-lt"/>
                <a:cs typeface="+mn-lt"/>
              </a:rPr>
              <a:t>використанні</a:t>
            </a:r>
            <a:r>
              <a:rPr lang="ru-RU" sz="2400">
                <a:ea typeface="+mn-lt"/>
                <a:cs typeface="+mn-lt"/>
              </a:rPr>
              <a:t> </a:t>
            </a:r>
            <a:r>
              <a:rPr lang="ru-RU" sz="2400" err="1">
                <a:ea typeface="+mn-lt"/>
                <a:cs typeface="+mn-lt"/>
              </a:rPr>
              <a:t>переважають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деякі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недоліки</a:t>
            </a:r>
            <a:r>
              <a:rPr lang="ru-RU" sz="2400">
                <a:ea typeface="+mn-lt"/>
                <a:cs typeface="+mn-lt"/>
              </a:rPr>
              <a:t>, </a:t>
            </a:r>
            <a:r>
              <a:rPr lang="ru-RU" sz="2400" err="1">
                <a:ea typeface="+mn-lt"/>
                <a:cs typeface="+mn-lt"/>
              </a:rPr>
              <a:t>яких</a:t>
            </a:r>
            <a:r>
              <a:rPr lang="ru-RU" sz="2400">
                <a:ea typeface="+mn-lt"/>
                <a:cs typeface="+mn-lt"/>
              </a:rPr>
              <a:t> у </a:t>
            </a:r>
            <a:r>
              <a:rPr lang="ru-RU" sz="2400" err="1">
                <a:ea typeface="+mn-lt"/>
                <a:cs typeface="+mn-lt"/>
              </a:rPr>
              <a:t>майбутньому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можливо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можна</a:t>
            </a:r>
            <a:r>
              <a:rPr lang="ru-RU" sz="2400">
                <a:ea typeface="+mn-lt"/>
                <a:cs typeface="+mn-lt"/>
              </a:rPr>
              <a:t> буде </a:t>
            </a:r>
            <a:r>
              <a:rPr lang="ru-RU" sz="2400" err="1">
                <a:ea typeface="+mn-lt"/>
                <a:cs typeface="+mn-lt"/>
              </a:rPr>
              <a:t>позбутися</a:t>
            </a:r>
            <a:r>
              <a:rPr lang="ru-RU" sz="2400">
                <a:ea typeface="+mn-lt"/>
                <a:cs typeface="+mn-lt"/>
              </a:rPr>
              <a:t>. Тому, не </a:t>
            </a:r>
            <a:r>
              <a:rPr lang="ru-RU" sz="2400" err="1">
                <a:ea typeface="+mn-lt"/>
                <a:cs typeface="+mn-lt"/>
              </a:rPr>
              <a:t>зважаючи</a:t>
            </a:r>
            <a:r>
              <a:rPr lang="ru-RU" sz="2400">
                <a:ea typeface="+mn-lt"/>
                <a:cs typeface="+mn-lt"/>
              </a:rPr>
              <a:t> на </a:t>
            </a:r>
            <a:r>
              <a:rPr lang="ru-RU" sz="2400" err="1">
                <a:ea typeface="+mn-lt"/>
                <a:cs typeface="+mn-lt"/>
              </a:rPr>
              <a:t>величезну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конкуренцію</a:t>
            </a:r>
            <a:r>
              <a:rPr lang="ru-RU" sz="2400">
                <a:ea typeface="+mn-lt"/>
                <a:cs typeface="+mn-lt"/>
              </a:rPr>
              <a:t> в </a:t>
            </a:r>
            <a:r>
              <a:rPr lang="ru-RU" sz="2400" err="1">
                <a:ea typeface="+mn-lt"/>
                <a:cs typeface="+mn-lt"/>
              </a:rPr>
              <a:t>автомобільному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бізнесі</a:t>
            </a:r>
            <a:r>
              <a:rPr lang="ru-RU" sz="2400">
                <a:ea typeface="+mn-lt"/>
                <a:cs typeface="+mn-lt"/>
              </a:rPr>
              <a:t>, </a:t>
            </a:r>
            <a:r>
              <a:rPr lang="ru-RU" sz="2400" err="1">
                <a:ea typeface="+mn-lt"/>
                <a:cs typeface="+mn-lt"/>
              </a:rPr>
              <a:t>ідею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пневноавтомобіля</a:t>
            </a:r>
            <a:r>
              <a:rPr lang="ru-RU" sz="2400">
                <a:ea typeface="+mn-lt"/>
                <a:cs typeface="+mn-lt"/>
              </a:rPr>
              <a:t> </a:t>
            </a:r>
            <a:r>
              <a:rPr lang="ru-RU" sz="2400" err="1">
                <a:ea typeface="+mn-lt"/>
                <a:cs typeface="+mn-lt"/>
              </a:rPr>
              <a:t>закидати</a:t>
            </a:r>
            <a:r>
              <a:rPr lang="ru-RU" sz="2400">
                <a:ea typeface="+mn-lt"/>
                <a:cs typeface="+mn-lt"/>
              </a:rPr>
              <a:t> не </a:t>
            </a:r>
            <a:r>
              <a:rPr lang="ru-RU" sz="2400" err="1">
                <a:ea typeface="+mn-lt"/>
                <a:cs typeface="+mn-lt"/>
              </a:rPr>
              <a:t>можна</a:t>
            </a:r>
            <a:r>
              <a:rPr lang="ru-RU" sz="2400">
                <a:ea typeface="+mn-lt"/>
                <a:cs typeface="+mn-lt"/>
              </a:rPr>
              <a:t>.</a:t>
            </a:r>
            <a:endParaRPr lang="ru-RU"/>
          </a:p>
          <a:p>
            <a:pPr algn="ctr"/>
            <a:endParaRPr lang="ru-RU" sz="2400">
              <a:ea typeface="+mn-lt"/>
              <a:cs typeface="+mn-lt"/>
            </a:endParaRPr>
          </a:p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63089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A0339EE9-5436-4860-BBFC-7CD7C90DBA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AA770EBD-5B77-46EC-BF58-EF27ACD6B4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C2A801-0F73-4638-A8A8-ADF7CB47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1065749"/>
            <a:ext cx="3748810" cy="4726502"/>
          </a:xfrm>
        </p:spPr>
        <p:txBody>
          <a:bodyPr>
            <a:normAutofit/>
          </a:bodyPr>
          <a:lstStyle/>
          <a:p>
            <a:r>
              <a:rPr lang="uk-UA" b="1" i="0"/>
              <a:t>Джерела</a:t>
            </a:r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8B5FC71-F4A4-42CB-AD1F-049E6D47E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401" y="713313"/>
            <a:ext cx="4549400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sz="1700" b="1"/>
              <a:t>1. Плачкова С.Г. Пізнання й досвід – шлях до сучасної енергетики</a:t>
            </a:r>
            <a:endParaRPr lang="uk-UA" sz="170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uk-UA" sz="1700" b="1"/>
              <a:t>2. Нагорний В.С., Денісов А.А. </a:t>
            </a:r>
            <a:r>
              <a:rPr lang="uk-UA" sz="1700" b="1" err="1"/>
              <a:t>Устройства</a:t>
            </a:r>
            <a:r>
              <a:rPr lang="uk-UA" sz="1700" b="1"/>
              <a:t> автоматики </a:t>
            </a:r>
            <a:r>
              <a:rPr lang="uk-UA" sz="1700" b="1" err="1"/>
              <a:t>гидро</a:t>
            </a:r>
            <a:r>
              <a:rPr lang="uk-UA" sz="1700" b="1"/>
              <a:t>- и пневмосистем: </a:t>
            </a:r>
            <a:r>
              <a:rPr lang="uk-UA" sz="1700" b="1" err="1"/>
              <a:t>Учеб</a:t>
            </a:r>
            <a:r>
              <a:rPr lang="uk-UA" sz="1700" b="1"/>
              <a:t>. </a:t>
            </a:r>
            <a:r>
              <a:rPr lang="uk-UA" sz="1700" b="1" err="1"/>
              <a:t>пособие</a:t>
            </a:r>
            <a:r>
              <a:rPr lang="uk-UA" sz="1700" b="1"/>
              <a:t> </a:t>
            </a:r>
            <a:r>
              <a:rPr lang="uk-UA" sz="1700" b="1" err="1"/>
              <a:t>техн</a:t>
            </a:r>
            <a:r>
              <a:rPr lang="uk-UA" sz="1700" b="1"/>
              <a:t>. </a:t>
            </a:r>
            <a:r>
              <a:rPr lang="uk-UA" sz="1700" b="1" err="1"/>
              <a:t>вузов</a:t>
            </a:r>
            <a:r>
              <a:rPr lang="uk-UA" sz="1700" b="1"/>
              <a:t>.-М.: </a:t>
            </a:r>
            <a:r>
              <a:rPr lang="uk-UA" sz="1700" b="1" err="1"/>
              <a:t>Высшая</a:t>
            </a:r>
            <a:r>
              <a:rPr lang="uk-UA" sz="1700" b="1"/>
              <a:t> шк.,1991.-223 с</a:t>
            </a:r>
            <a:endParaRPr lang="uk-UA" sz="170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uk-UA" sz="1700" b="1"/>
              <a:t>3. Бабін А.І., </a:t>
            </a:r>
            <a:r>
              <a:rPr lang="uk-UA" sz="1700" b="1" err="1"/>
              <a:t>Санніков</a:t>
            </a:r>
            <a:r>
              <a:rPr lang="uk-UA" sz="1700" b="1"/>
              <a:t> С.П. Автоматизація технологічних процесів</a:t>
            </a:r>
            <a:endParaRPr lang="uk-UA" sz="170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uk-UA" sz="1700" b="1"/>
              <a:t>4. Голіцин О.М. Основи промислової екології : підручник / </a:t>
            </a:r>
            <a:r>
              <a:rPr lang="uk-UA" sz="1700" b="1" err="1"/>
              <a:t>О.М.Голіцин</a:t>
            </a:r>
            <a:r>
              <a:rPr lang="uk-UA" sz="1700" b="1"/>
              <a:t>. - М.: Академія, 2002. - 240 с</a:t>
            </a:r>
            <a:endParaRPr lang="uk-UA" sz="170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uk-UA" sz="1700" b="1"/>
              <a:t>5. https://www.popmech.ru/vehicles/53904-energiya-vozdukha/</a:t>
            </a:r>
            <a:endParaRPr lang="uk-UA" sz="170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uk-UA" sz="1700" b="1"/>
              <a:t>6. http://www.gpp.in.ua/transport/zabrudnennya-atmosfernogo-povitrya-vikidami-vid-transportu.html</a:t>
            </a:r>
            <a:endParaRPr lang="uk-UA" sz="1700"/>
          </a:p>
        </p:txBody>
      </p:sp>
    </p:spTree>
    <p:extLst>
      <p:ext uri="{BB962C8B-B14F-4D97-AF65-F5344CB8AC3E}">
        <p14:creationId xmlns:p14="http://schemas.microsoft.com/office/powerpoint/2010/main" val="1438548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3488F6DB-AE81-4C8D-B1F2-045AB0C89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 descr="Зображення, що містить надворі, хмари, хмарний, плоский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1BC40E34-DA7B-40D8-8ECC-1F90863FE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10" r="1387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Graphic 1">
            <a:extLst>
              <a:ext uri="{FF2B5EF4-FFF2-40B4-BE49-F238E27FC236}">
                <a16:creationId xmlns:a16="http://schemas.microsoft.com/office/drawing/2014/main" xmlns="" id="{721F817A-BF7E-440D-B296-66D86EDB06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84DD46-C33E-4AD7-A1D3-2C941428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376" y="1720078"/>
            <a:ext cx="5861106" cy="2086312"/>
          </a:xfrm>
        </p:spPr>
        <p:txBody>
          <a:bodyPr anchor="b">
            <a:normAutofit/>
          </a:bodyPr>
          <a:lstStyle/>
          <a:p>
            <a:r>
              <a:rPr lang="uk-UA" sz="4400" b="1" i="0">
                <a:latin typeface="Century Gothic"/>
              </a:rPr>
              <a:t>Дякуємо за увагу!</a:t>
            </a:r>
            <a:endParaRPr lang="uk-UA" sz="440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F427CC3C-7C6F-43F8-A775-56E77AA3C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374" y="3311905"/>
            <a:ext cx="5861107" cy="18723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uk-UA" sz="2000" b="1"/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5652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68666E-4184-4B3F-B07C-A29C28145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38" y="2142744"/>
            <a:ext cx="5075188" cy="1868513"/>
          </a:xfrm>
        </p:spPr>
        <p:txBody>
          <a:bodyPr>
            <a:normAutofit/>
          </a:bodyPr>
          <a:lstStyle/>
          <a:p>
            <a:r>
              <a:rPr lang="uk-UA" sz="4400" b="1">
                <a:ea typeface="+mj-lt"/>
                <a:cs typeface="+mj-lt"/>
              </a:rPr>
              <a:t>План</a:t>
            </a:r>
            <a:endParaRPr lang="uk-UA" sz="4400"/>
          </a:p>
        </p:txBody>
      </p:sp>
      <p:graphicFrame>
        <p:nvGraphicFramePr>
          <p:cNvPr id="8" name="Місце для вмісту 2">
            <a:extLst>
              <a:ext uri="{FF2B5EF4-FFF2-40B4-BE49-F238E27FC236}">
                <a16:creationId xmlns:a16="http://schemas.microsoft.com/office/drawing/2014/main" xmlns="" id="{2A14DF66-1DE5-4901-9BF7-F1BB829ED2F0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244976050"/>
              </p:ext>
            </p:extLst>
          </p:nvPr>
        </p:nvGraphicFramePr>
        <p:xfrm>
          <a:off x="6218892" y="482881"/>
          <a:ext cx="5531877" cy="589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369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BBB3FA-6123-42F0-B9B5-E0BB95DCA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537653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Проблематика</a:t>
            </a:r>
            <a:endParaRPr lang="en-US"/>
          </a:p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4" name="Рисунок 4" descr="Зображення, що містить інший, фото, стіл, кілька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5AF7977D-E4F8-4462-A445-D04E9162B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58" r="18964" b="-2"/>
          <a:stretch/>
        </p:blipFill>
        <p:spPr>
          <a:xfrm>
            <a:off x="2" y="10"/>
            <a:ext cx="60303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C3759F-4131-48B7-92B5-6082DDD7B84B}"/>
              </a:ext>
            </a:extLst>
          </p:cNvPr>
          <p:cNvSpPr txBox="1"/>
          <p:nvPr/>
        </p:nvSpPr>
        <p:spPr>
          <a:xfrm>
            <a:off x="6441901" y="1599623"/>
            <a:ext cx="4840010" cy="482175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/>
              <a:t>На</a:t>
            </a:r>
            <a:r>
              <a:rPr lang="en-US" sz="2000"/>
              <a:t> </a:t>
            </a:r>
            <a:r>
              <a:rPr lang="en-US" sz="2000" err="1"/>
              <a:t>сьогодні</a:t>
            </a:r>
            <a:r>
              <a:rPr lang="en-US" sz="2000"/>
              <a:t>  </a:t>
            </a:r>
            <a:r>
              <a:rPr lang="en-US" sz="2000" err="1"/>
              <a:t>актуальним</a:t>
            </a:r>
            <a:r>
              <a:rPr lang="en-US" sz="2000"/>
              <a:t> є </a:t>
            </a:r>
            <a:r>
              <a:rPr lang="en-US" sz="2000" err="1"/>
              <a:t>питання</a:t>
            </a:r>
            <a:r>
              <a:rPr lang="en-US" sz="2000"/>
              <a:t> </a:t>
            </a:r>
            <a:r>
              <a:rPr lang="en-US" sz="2000" err="1"/>
              <a:t>як</a:t>
            </a:r>
            <a:r>
              <a:rPr lang="en-US" sz="2000"/>
              <a:t> </a:t>
            </a:r>
            <a:r>
              <a:rPr lang="en-US" sz="2000" err="1"/>
              <a:t>зменшити</a:t>
            </a:r>
            <a:r>
              <a:rPr lang="en-US" sz="2000"/>
              <a:t> </a:t>
            </a:r>
            <a:r>
              <a:rPr lang="en-US" sz="2000" err="1"/>
              <a:t>кількість</a:t>
            </a:r>
            <a:r>
              <a:rPr lang="en-US" sz="2000"/>
              <a:t> </a:t>
            </a:r>
            <a:r>
              <a:rPr lang="en-US" sz="2000" err="1"/>
              <a:t>вуглекислого</a:t>
            </a:r>
            <a:r>
              <a:rPr lang="en-US" sz="2000"/>
              <a:t> </a:t>
            </a:r>
            <a:r>
              <a:rPr lang="en-US" sz="2000" err="1"/>
              <a:t>газу</a:t>
            </a:r>
            <a:r>
              <a:rPr lang="en-US" sz="2000"/>
              <a:t> </a:t>
            </a:r>
            <a:r>
              <a:rPr lang="en-US" sz="2000" err="1"/>
              <a:t>та</a:t>
            </a:r>
            <a:r>
              <a:rPr lang="en-US" sz="2000"/>
              <a:t> </a:t>
            </a:r>
            <a:r>
              <a:rPr lang="en-US" sz="2000" err="1"/>
              <a:t>інших</a:t>
            </a:r>
            <a:r>
              <a:rPr lang="en-US" sz="2000"/>
              <a:t> </a:t>
            </a:r>
            <a:r>
              <a:rPr lang="en-US" sz="2000" err="1"/>
              <a:t>шкідливих</a:t>
            </a:r>
            <a:r>
              <a:rPr lang="en-US" sz="2000"/>
              <a:t> </a:t>
            </a:r>
            <a:r>
              <a:rPr lang="en-US" sz="2000" err="1"/>
              <a:t>викидів</a:t>
            </a:r>
            <a:r>
              <a:rPr lang="en-US" sz="2000"/>
              <a:t> у </a:t>
            </a:r>
            <a:r>
              <a:rPr lang="en-US" sz="2000" err="1"/>
              <a:t>повітря</a:t>
            </a:r>
            <a:r>
              <a:rPr lang="en-US" sz="2000"/>
              <a:t> </a:t>
            </a:r>
            <a:r>
              <a:rPr lang="en-US" sz="2000" err="1"/>
              <a:t>через</a:t>
            </a:r>
            <a:r>
              <a:rPr lang="en-US" sz="2000"/>
              <a:t> </a:t>
            </a:r>
            <a:r>
              <a:rPr lang="en-US" sz="2000" err="1"/>
              <a:t>людське</a:t>
            </a:r>
            <a:r>
              <a:rPr lang="en-US" sz="2000"/>
              <a:t> </a:t>
            </a:r>
            <a:r>
              <a:rPr lang="en-US" sz="2000" err="1"/>
              <a:t>втручання</a:t>
            </a:r>
            <a:r>
              <a:rPr lang="en-US" sz="2000"/>
              <a:t> у </a:t>
            </a:r>
            <a:r>
              <a:rPr lang="en-US" sz="2000" err="1"/>
              <a:t>природний</a:t>
            </a:r>
            <a:r>
              <a:rPr lang="en-US" sz="2000"/>
              <a:t> </a:t>
            </a:r>
            <a:r>
              <a:rPr lang="en-US" sz="2000" err="1"/>
              <a:t>баланс</a:t>
            </a:r>
            <a:r>
              <a:rPr lang="en-US" sz="2000"/>
              <a:t>.  </a:t>
            </a:r>
            <a:endParaRPr lang="uk-UA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err="1"/>
              <a:t>Основні</a:t>
            </a:r>
            <a:r>
              <a:rPr lang="en-US" sz="2000" b="1"/>
              <a:t> </a:t>
            </a:r>
            <a:r>
              <a:rPr lang="en-US" sz="2000" b="1" err="1"/>
              <a:t>причини</a:t>
            </a:r>
            <a:r>
              <a:rPr lang="en-US" sz="2000" b="1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err="1">
                <a:ea typeface="+mn-lt"/>
                <a:cs typeface="+mn-lt"/>
              </a:rPr>
              <a:t>виробництво</a:t>
            </a:r>
            <a:endParaRPr lang="en-US" err="1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err="1">
                <a:ea typeface="+mn-lt"/>
                <a:cs typeface="+mn-lt"/>
              </a:rPr>
              <a:t>транспорт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на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нафті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чи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газу</a:t>
            </a:r>
            <a:r>
              <a:rPr lang="en-US" sz="2000">
                <a:ea typeface="+mn-lt"/>
                <a:cs typeface="+mn-lt"/>
              </a:rPr>
              <a:t>: </a:t>
            </a:r>
            <a:r>
              <a:rPr lang="en-US" sz="2000" err="1">
                <a:ea typeface="+mn-lt"/>
                <a:cs typeface="+mn-lt"/>
              </a:rPr>
              <a:t>літаки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потяги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автомобілі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тощо</a:t>
            </a:r>
            <a:endParaRPr lang="en-US" err="1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err="1">
                <a:ea typeface="+mn-lt"/>
                <a:cs typeface="+mn-lt"/>
              </a:rPr>
              <a:t>Пожежі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та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інші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катастрофи</a:t>
            </a:r>
            <a:endParaRPr lang="en-US" err="1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6226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BB3F6F06-A72D-4442-A031-E1D2004CB3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78EAF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8923C3-5C21-451F-B8AD-F5AFA530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19" y="-240343"/>
            <a:ext cx="11274378" cy="26783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err="1"/>
              <a:t>На</a:t>
            </a:r>
            <a:r>
              <a:rPr lang="en-US" sz="4200"/>
              <a:t> </a:t>
            </a:r>
            <a:r>
              <a:rPr lang="en-US" sz="4200" err="1"/>
              <a:t>чому</a:t>
            </a:r>
            <a:r>
              <a:rPr lang="en-US" sz="4200"/>
              <a:t> </a:t>
            </a:r>
            <a:r>
              <a:rPr lang="en-US" sz="4200" err="1"/>
              <a:t>зазвичай</a:t>
            </a:r>
            <a:r>
              <a:rPr lang="en-US" sz="4200"/>
              <a:t> </a:t>
            </a:r>
            <a:r>
              <a:rPr lang="en-US" sz="4200" err="1"/>
              <a:t>працюють</a:t>
            </a:r>
            <a:r>
              <a:rPr lang="en-US" sz="4200"/>
              <a:t> </a:t>
            </a:r>
            <a:r>
              <a:rPr lang="en-US" sz="4200" err="1"/>
              <a:t>сучасні</a:t>
            </a:r>
            <a:r>
              <a:rPr lang="en-US" sz="4200"/>
              <a:t> </a:t>
            </a:r>
            <a:r>
              <a:rPr lang="en-US" sz="4200" err="1"/>
              <a:t>авто</a:t>
            </a:r>
            <a:endParaRPr lang="ru-RU"/>
          </a:p>
          <a:p>
            <a:r>
              <a:rPr lang="en-US" sz="4200"/>
              <a:t/>
            </a:r>
            <a:br>
              <a:rPr lang="en-US" sz="4200"/>
            </a:br>
            <a:endParaRPr lang="en-US" sz="4200"/>
          </a:p>
        </p:txBody>
      </p:sp>
      <p:pic>
        <p:nvPicPr>
          <p:cNvPr id="4" name="Рисунок 4" descr="Зображення, що містить кімната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BBF55492-1292-4721-AACB-4D512450F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076" y="1720406"/>
            <a:ext cx="5949139" cy="4718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44D531-220F-48CC-83A3-923FCE3CAC31}"/>
              </a:ext>
            </a:extLst>
          </p:cNvPr>
          <p:cNvSpPr txBox="1"/>
          <p:nvPr/>
        </p:nvSpPr>
        <p:spPr>
          <a:xfrm>
            <a:off x="7082481" y="1655804"/>
            <a:ext cx="484384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C779B1-D1E4-4C39-9E73-BCBE6E0E18AF}"/>
              </a:ext>
            </a:extLst>
          </p:cNvPr>
          <p:cNvSpPr txBox="1"/>
          <p:nvPr/>
        </p:nvSpPr>
        <p:spPr>
          <a:xfrm>
            <a:off x="7906419" y="2201529"/>
            <a:ext cx="336567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uk-UA" sz="2400" b="1">
                <a:cs typeface="Arial"/>
              </a:rPr>
              <a:t>Електроенергія</a:t>
            </a:r>
            <a:r>
              <a:rPr lang="uk-UA" sz="2400">
                <a:cs typeface="Arial"/>
              </a:rPr>
              <a:t> </a:t>
            </a:r>
          </a:p>
          <a:p>
            <a:pPr>
              <a:buChar char="•"/>
            </a:pPr>
            <a:r>
              <a:rPr lang="uk-UA" sz="2400" b="1">
                <a:cs typeface="Arial"/>
              </a:rPr>
              <a:t>Водень </a:t>
            </a:r>
            <a:r>
              <a:rPr lang="uk-UA" sz="2400">
                <a:cs typeface="Arial"/>
              </a:rPr>
              <a:t> </a:t>
            </a:r>
          </a:p>
          <a:p>
            <a:pPr>
              <a:buChar char="•"/>
            </a:pPr>
            <a:r>
              <a:rPr lang="uk-UA" sz="2400" b="1">
                <a:cs typeface="Arial"/>
              </a:rPr>
              <a:t>Гібрид </a:t>
            </a:r>
            <a:r>
              <a:rPr lang="uk-UA" sz="2400">
                <a:cs typeface="Arial"/>
              </a:rPr>
              <a:t> ​</a:t>
            </a:r>
            <a:endParaRPr lang="uk-UA" sz="2400"/>
          </a:p>
          <a:p>
            <a:pPr>
              <a:buChar char="•"/>
            </a:pPr>
            <a:r>
              <a:rPr lang="uk-UA" sz="2400" b="1">
                <a:cs typeface="Arial"/>
              </a:rPr>
              <a:t>Газ</a:t>
            </a:r>
            <a:r>
              <a:rPr lang="uk-UA" sz="2400">
                <a:cs typeface="Arial"/>
              </a:rPr>
              <a:t>  </a:t>
            </a:r>
          </a:p>
          <a:p>
            <a:pPr>
              <a:buChar char="•"/>
            </a:pPr>
            <a:r>
              <a:rPr lang="uk-UA" sz="2400" b="1">
                <a:cs typeface="Arial"/>
              </a:rPr>
              <a:t>Дизель</a:t>
            </a:r>
          </a:p>
          <a:p>
            <a:pPr>
              <a:buChar char="•"/>
            </a:pPr>
            <a:r>
              <a:rPr lang="uk-UA" sz="2400" b="1">
                <a:cs typeface="Arial"/>
              </a:rPr>
              <a:t>Бензин</a:t>
            </a:r>
            <a:r>
              <a:rPr lang="uk-UA" sz="2400"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42896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388F20F8-60BF-42FE-A252-DFD5A7445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98A68847-134F-4AF1-B1C6-332344C9C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277DD-1220-40B2-836E-8D6392E1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/>
              <a:t>Коротко про кожний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xmlns="" id="{381D2380-56E9-4131-944C-91D1FA28A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26254"/>
              </p:ext>
            </p:extLst>
          </p:nvPr>
        </p:nvGraphicFramePr>
        <p:xfrm>
          <a:off x="763859" y="1751168"/>
          <a:ext cx="10589941" cy="4421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95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6C1B7F-A69F-44F6-AD99-3A82CB91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59" y="429491"/>
            <a:ext cx="4218661" cy="1807305"/>
          </a:xfrm>
        </p:spPr>
        <p:txBody>
          <a:bodyPr>
            <a:normAutofit/>
          </a:bodyPr>
          <a:lstStyle/>
          <a:p>
            <a:r>
              <a:rPr lang="uk-UA" sz="3200" b="1" i="0">
                <a:ea typeface="+mj-lt"/>
                <a:cs typeface="+mj-lt"/>
              </a:rPr>
              <a:t>Електроавтомобіль</a:t>
            </a:r>
            <a:endParaRPr lang="uk-UA" sz="3200"/>
          </a:p>
          <a:p>
            <a:r>
              <a:rPr lang="en-US" sz="2800"/>
              <a:t/>
            </a:r>
            <a:br>
              <a:rPr lang="en-US" sz="2800"/>
            </a:br>
            <a:endParaRPr lang="en-US" sz="280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EAAC8DD-E4A4-4FFE-8286-D3B590D12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10" y="1991560"/>
            <a:ext cx="4770972" cy="534357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uk-UA" sz="2000" dirty="0">
                <a:ea typeface="+mn-lt"/>
                <a:cs typeface="+mn-lt"/>
              </a:rPr>
              <a:t>Популярним вирішенням  екологічної проблеми  на сьогодні є використання </a:t>
            </a:r>
            <a:r>
              <a:rPr lang="uk-UA" sz="2000" b="1" dirty="0">
                <a:ea typeface="+mn-lt"/>
                <a:cs typeface="+mn-lt"/>
              </a:rPr>
              <a:t>електромашин. </a:t>
            </a:r>
          </a:p>
          <a:p>
            <a:pPr marL="0" indent="0">
              <a:buNone/>
            </a:pPr>
            <a:r>
              <a:rPr lang="uk-UA" sz="2000" dirty="0">
                <a:ea typeface="+mn-lt"/>
                <a:cs typeface="+mn-lt"/>
              </a:rPr>
              <a:t>Адже вони не призводять до викидів шкідливих речовин, довговічніші та й просто дешевші. </a:t>
            </a:r>
            <a:br>
              <a:rPr lang="uk-UA" sz="2000" dirty="0">
                <a:ea typeface="+mn-lt"/>
                <a:cs typeface="+mn-lt"/>
              </a:rPr>
            </a:br>
            <a:r>
              <a:rPr lang="uk-UA" sz="2000" b="1" dirty="0">
                <a:ea typeface="+mn-lt"/>
                <a:cs typeface="+mn-lt"/>
              </a:rPr>
              <a:t>Але:</a:t>
            </a:r>
            <a:r>
              <a:rPr lang="uk-UA" sz="2000" dirty="0">
                <a:ea typeface="+mn-lt"/>
                <a:cs typeface="+mn-lt"/>
              </a:rPr>
              <a:t> у разі масового використання електромобілів у момент їх зарядки від побутової мережі зростають перевантаження електричних мереж «останньої милі», що загрожує зниженням якості енергопостачання, ризиком локальних аварій.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/>
          </a:p>
        </p:txBody>
      </p:sp>
      <p:pic>
        <p:nvPicPr>
          <p:cNvPr id="4" name="Рисунок 4" descr="Зображення, що містить іграшка, стіл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535540E2-4C71-4EAD-A47C-A6813AD63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4" r="6240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367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5D11FD0E-2D27-4A5A-949D-222E61ECB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1BC8109F-B452-45EE-8BB3-65433C0396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40ECD1-2C54-4789-A963-C894877D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799" y="241925"/>
            <a:ext cx="5362576" cy="1892300"/>
          </a:xfrm>
        </p:spPr>
        <p:txBody>
          <a:bodyPr>
            <a:normAutofit/>
          </a:bodyPr>
          <a:lstStyle/>
          <a:p>
            <a:r>
              <a:rPr lang="uk-UA" sz="3600" b="1" i="0" dirty="0" err="1">
                <a:ea typeface="+mj-lt"/>
                <a:cs typeface="+mj-lt"/>
              </a:rPr>
              <a:t>Пневмоавтомобіль</a:t>
            </a:r>
            <a:r>
              <a:rPr lang="uk-UA" sz="3600" b="1" i="0" dirty="0">
                <a:ea typeface="+mj-lt"/>
                <a:cs typeface="+mj-lt"/>
              </a:rPr>
              <a:t> - створить рух з повітря</a:t>
            </a:r>
            <a:endParaRPr lang="uk-UA" sz="3600" b="1" i="0" dirty="0"/>
          </a:p>
        </p:txBody>
      </p:sp>
      <p:graphicFrame>
        <p:nvGraphicFramePr>
          <p:cNvPr id="13" name="Місце для вмісту 2">
            <a:extLst>
              <a:ext uri="{FF2B5EF4-FFF2-40B4-BE49-F238E27FC236}">
                <a16:creationId xmlns:a16="http://schemas.microsoft.com/office/drawing/2014/main" xmlns="" id="{DAED04ED-8817-464A-A52C-04EB0BB084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688601"/>
              </p:ext>
            </p:extLst>
          </p:nvPr>
        </p:nvGraphicFramePr>
        <p:xfrm>
          <a:off x="838200" y="2003842"/>
          <a:ext cx="10515600" cy="41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46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20C91C-54DF-4A17-ADEA-A5099612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0">
                <a:ea typeface="+mj-lt"/>
                <a:cs typeface="+mj-lt"/>
              </a:rPr>
              <a:t>Характеристики</a:t>
            </a:r>
            <a:endParaRPr lang="ru-RU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9B7583DE-19C5-4485-AB22-1D0E7A125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136" y="2069190"/>
            <a:ext cx="5379162" cy="416052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979C03-08F4-47BD-B71D-06A632ED5180}"/>
              </a:ext>
            </a:extLst>
          </p:cNvPr>
          <p:cNvSpPr txBox="1"/>
          <p:nvPr/>
        </p:nvSpPr>
        <p:spPr>
          <a:xfrm>
            <a:off x="6435306" y="1288211"/>
            <a:ext cx="5158594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err="1">
                <a:ea typeface="+mn-lt"/>
                <a:cs typeface="+mn-lt"/>
              </a:rPr>
              <a:t>Маса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пневмоавтомобіля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сягає</a:t>
            </a:r>
            <a:r>
              <a:rPr lang="ru-RU" sz="2000">
                <a:ea typeface="+mn-lt"/>
                <a:cs typeface="+mn-lt"/>
              </a:rPr>
              <a:t> 220 кг. </a:t>
            </a:r>
            <a:endParaRPr lang="ru-RU"/>
          </a:p>
          <a:p>
            <a:pPr algn="ctr"/>
            <a:endParaRPr lang="ru-RU" sz="2000">
              <a:ea typeface="+mn-lt"/>
              <a:cs typeface="+mn-lt"/>
            </a:endParaRPr>
          </a:p>
          <a:p>
            <a:pPr algn="ctr"/>
            <a:r>
              <a:rPr lang="ru-RU" sz="2000">
                <a:ea typeface="+mn-lt"/>
                <a:cs typeface="+mn-lt"/>
              </a:rPr>
              <a:t>MDI </a:t>
            </a:r>
            <a:r>
              <a:rPr lang="ru-RU" sz="2000" err="1">
                <a:ea typeface="+mn-lt"/>
                <a:cs typeface="+mn-lt"/>
              </a:rPr>
              <a:t>AIRpod</a:t>
            </a:r>
            <a:r>
              <a:rPr lang="ru-RU" sz="2000">
                <a:ea typeface="+mn-lt"/>
                <a:cs typeface="+mn-lt"/>
              </a:rPr>
              <a:t>  </a:t>
            </a:r>
            <a:r>
              <a:rPr lang="ru-RU" sz="2000" err="1">
                <a:ea typeface="+mn-lt"/>
                <a:cs typeface="+mn-lt"/>
              </a:rPr>
              <a:t>має</a:t>
            </a:r>
            <a:r>
              <a:rPr lang="ru-RU" sz="2000">
                <a:ea typeface="+mn-lt"/>
                <a:cs typeface="+mn-lt"/>
              </a:rPr>
              <a:t>  5,45-сильний </a:t>
            </a:r>
            <a:r>
              <a:rPr lang="ru-RU" sz="2000" err="1">
                <a:ea typeface="+mn-lt"/>
                <a:cs typeface="+mn-lt"/>
              </a:rPr>
              <a:t>повітряний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двигун</a:t>
            </a:r>
            <a:r>
              <a:rPr lang="ru-RU" sz="2000">
                <a:ea typeface="+mn-lt"/>
                <a:cs typeface="+mn-lt"/>
              </a:rPr>
              <a:t>, </a:t>
            </a:r>
            <a:r>
              <a:rPr lang="ru-RU" sz="2000" err="1">
                <a:ea typeface="+mn-lt"/>
                <a:cs typeface="+mn-lt"/>
              </a:rPr>
              <a:t>може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розігнатись</a:t>
            </a:r>
            <a:r>
              <a:rPr lang="ru-RU" sz="2000">
                <a:ea typeface="+mn-lt"/>
                <a:cs typeface="+mn-lt"/>
              </a:rPr>
              <a:t> до 75 км/год та </a:t>
            </a:r>
            <a:r>
              <a:rPr lang="ru-RU" sz="2000" err="1">
                <a:ea typeface="+mn-lt"/>
                <a:cs typeface="+mn-lt"/>
              </a:rPr>
              <a:t>проїхати</a:t>
            </a:r>
            <a:r>
              <a:rPr lang="ru-RU" sz="2000">
                <a:ea typeface="+mn-lt"/>
                <a:cs typeface="+mn-lt"/>
              </a:rPr>
              <a:t> 100 км в базовому </a:t>
            </a:r>
            <a:r>
              <a:rPr lang="ru-RU" sz="2000" err="1">
                <a:ea typeface="+mn-lt"/>
                <a:cs typeface="+mn-lt"/>
              </a:rPr>
              <a:t>варіанті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або</a:t>
            </a:r>
            <a:r>
              <a:rPr lang="ru-RU" sz="2000">
                <a:ea typeface="+mn-lt"/>
                <a:cs typeface="+mn-lt"/>
              </a:rPr>
              <a:t> 250 км у </a:t>
            </a:r>
            <a:r>
              <a:rPr lang="ru-RU" sz="2000" err="1">
                <a:ea typeface="+mn-lt"/>
                <a:cs typeface="+mn-lt"/>
              </a:rPr>
              <a:t>більш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серйозній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конфігурації</a:t>
            </a:r>
            <a:r>
              <a:rPr lang="ru-RU" sz="2000">
                <a:ea typeface="+mn-lt"/>
                <a:cs typeface="+mn-lt"/>
              </a:rPr>
              <a:t>. </a:t>
            </a:r>
          </a:p>
          <a:p>
            <a:pPr algn="ctr"/>
            <a:endParaRPr lang="ru-RU" sz="2000">
              <a:ea typeface="+mn-lt"/>
              <a:cs typeface="+mn-lt"/>
            </a:endParaRPr>
          </a:p>
          <a:p>
            <a:pPr algn="ctr"/>
            <a:r>
              <a:rPr lang="ru-RU" sz="2000">
                <a:ea typeface="+mn-lt"/>
                <a:cs typeface="+mn-lt"/>
              </a:rPr>
              <a:t>Час заправки —  </a:t>
            </a:r>
            <a:r>
              <a:rPr lang="ru-RU" sz="2000" err="1">
                <a:ea typeface="+mn-lt"/>
                <a:cs typeface="+mn-lt"/>
              </a:rPr>
              <a:t>приблизно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півтори</a:t>
            </a:r>
            <a:r>
              <a:rPr lang="ru-RU" sz="200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хвилини</a:t>
            </a:r>
            <a:r>
              <a:rPr lang="ru-RU" sz="2000">
                <a:ea typeface="+mn-lt"/>
                <a:cs typeface="+mn-lt"/>
              </a:rPr>
              <a:t>, а </a:t>
            </a:r>
            <a:r>
              <a:rPr lang="ru-RU" sz="2000" err="1">
                <a:ea typeface="+mn-lt"/>
                <a:cs typeface="+mn-lt"/>
              </a:rPr>
              <a:t>витрати</a:t>
            </a:r>
            <a:r>
              <a:rPr lang="ru-RU" sz="2000">
                <a:ea typeface="+mn-lt"/>
                <a:cs typeface="+mn-lt"/>
              </a:rPr>
              <a:t> на </a:t>
            </a:r>
            <a:r>
              <a:rPr lang="ru-RU" sz="2000" err="1">
                <a:ea typeface="+mn-lt"/>
                <a:cs typeface="+mn-lt"/>
              </a:rPr>
              <a:t>пересування</a:t>
            </a:r>
            <a:r>
              <a:rPr lang="ru-RU" sz="2000">
                <a:ea typeface="+mn-lt"/>
                <a:cs typeface="+mn-lt"/>
              </a:rPr>
              <a:t> — 0,5 цента на 100 км.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62794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02C43D-D3CE-4DB5-9B88-C4FD3A01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Приклади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3268E5B-E787-452F-A502-4009249F4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Автомобілі на стисненому повітрі не є новизною, такі компанії як Tata, Peugeot всерйоз зацікавились такою технологію для масового випуску, а французька компанія MDI представила на Женевському автосалоні 2009 року невеликий тримісний пневмоавтомобиль MDI AIRpod. Такий транспорт не вимагає водійських прав та пересувається по велодоріжках.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8121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242D41"/>
      </a:dk2>
      <a:lt2>
        <a:srgbClr val="E2E8E4"/>
      </a:lt2>
      <a:accent1>
        <a:srgbClr val="E729A2"/>
      </a:accent1>
      <a:accent2>
        <a:srgbClr val="CB17D5"/>
      </a:accent2>
      <a:accent3>
        <a:srgbClr val="8E29E7"/>
      </a:accent3>
      <a:accent4>
        <a:srgbClr val="513FDC"/>
      </a:accent4>
      <a:accent5>
        <a:srgbClr val="2963E7"/>
      </a:accent5>
      <a:accent6>
        <a:srgbClr val="17A0D5"/>
      </a:accent6>
      <a:hlink>
        <a:srgbClr val="319355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Довільний</PresentationFormat>
  <Paragraphs>112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19</vt:i4>
      </vt:variant>
    </vt:vector>
  </HeadingPairs>
  <TitlesOfParts>
    <vt:vector size="21" baseType="lpstr">
      <vt:lpstr>BrushVTI</vt:lpstr>
      <vt:lpstr>BrushVTI</vt:lpstr>
      <vt:lpstr> Автомобіль на стисненому повітрі</vt:lpstr>
      <vt:lpstr>План</vt:lpstr>
      <vt:lpstr>Проблематика  </vt:lpstr>
      <vt:lpstr>На чому зазвичай працюють сучасні авто  </vt:lpstr>
      <vt:lpstr>Коротко про кожний</vt:lpstr>
      <vt:lpstr>Електроавтомобіль  </vt:lpstr>
      <vt:lpstr>Пневмоавтомобіль - створить рух з повітря</vt:lpstr>
      <vt:lpstr>Характеристики</vt:lpstr>
      <vt:lpstr>Приклади</vt:lpstr>
      <vt:lpstr>Принцип дії  </vt:lpstr>
      <vt:lpstr>Пневмодвигун</vt:lpstr>
      <vt:lpstr>Класифікація </vt:lpstr>
      <vt:lpstr>Переваги використання пневмоавтомобілів</vt:lpstr>
      <vt:lpstr>Недоліки</vt:lpstr>
      <vt:lpstr>Питання популярності пневмоавтомобілів</vt:lpstr>
      <vt:lpstr>Презентація PowerPoint</vt:lpstr>
      <vt:lpstr>Висновок</vt:lpstr>
      <vt:lpstr>Джерела</vt:lpstr>
      <vt:lpstr>Дякуємо 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/>
  <cp:lastModifiedBy/>
  <cp:revision>225</cp:revision>
  <dcterms:created xsi:type="dcterms:W3CDTF">2020-04-22T11:31:58Z</dcterms:created>
  <dcterms:modified xsi:type="dcterms:W3CDTF">2020-05-07T09:33:03Z</dcterms:modified>
</cp:coreProperties>
</file>