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70" r:id="rId4"/>
    <p:sldId id="258" r:id="rId5"/>
    <p:sldId id="269" r:id="rId6"/>
    <p:sldId id="259" r:id="rId7"/>
    <p:sldId id="271" r:id="rId8"/>
    <p:sldId id="272" r:id="rId9"/>
    <p:sldId id="260" r:id="rId10"/>
    <p:sldId id="261" r:id="rId11"/>
    <p:sldId id="273" r:id="rId12"/>
    <p:sldId id="274" r:id="rId13"/>
    <p:sldId id="262" r:id="rId14"/>
    <p:sldId id="275" r:id="rId15"/>
    <p:sldId id="276" r:id="rId16"/>
    <p:sldId id="263" r:id="rId17"/>
    <p:sldId id="264" r:id="rId18"/>
    <p:sldId id="265" r:id="rId19"/>
    <p:sldId id="266" r:id="rId20"/>
    <p:sldId id="267" r:id="rId21"/>
    <p:sldId id="268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5580" autoAdjust="0"/>
    <p:restoredTop sz="94660"/>
  </p:normalViewPr>
  <p:slideViewPr>
    <p:cSldViewPr snapToGrid="0">
      <p:cViewPr>
        <p:scale>
          <a:sx n="73" d="100"/>
          <a:sy n="73" d="100"/>
        </p:scale>
        <p:origin x="-126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5/7/2020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160098"/>
            <a:ext cx="7766936" cy="1646302"/>
          </a:xfrm>
        </p:spPr>
        <p:txBody>
          <a:bodyPr/>
          <a:lstStyle/>
          <a:p>
            <a:pPr algn="ctr"/>
            <a:r>
              <a:rPr lang="ru-RU" sz="2400" dirty="0"/>
              <a:t>ГЕНЕРАЦІЯ МУЗИЧНИХ ТВОРІВ ЗА </a:t>
            </a:r>
            <a:r>
              <a:rPr lang="ru-RU" sz="2400" dirty="0" smtClean="0"/>
              <a:t>ДОПОМОГОЮ</a:t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КВАНТОВОГО </a:t>
            </a:r>
            <a:r>
              <a:rPr lang="ru-RU" sz="2400" dirty="0" smtClean="0"/>
              <a:t>КОМП’ЮТЕРА</a:t>
            </a:r>
            <a:endParaRPr lang="en-US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7" y="1993433"/>
            <a:ext cx="7766936" cy="1096899"/>
          </a:xfrm>
        </p:spPr>
        <p:txBody>
          <a:bodyPr>
            <a:normAutofit fontScale="25000" lnSpcReduction="20000"/>
          </a:bodyPr>
          <a:lstStyle/>
          <a:p>
            <a:endParaRPr lang="uk-UA" dirty="0" smtClean="0"/>
          </a:p>
          <a:p>
            <a:pPr algn="ctr"/>
            <a:r>
              <a:rPr lang="uk-UA" sz="11200" b="1" dirty="0" smtClean="0"/>
              <a:t>Яблоновський А.О. , Якуніна Н.О.</a:t>
            </a:r>
          </a:p>
          <a:p>
            <a:endParaRPr lang="ru-RU" sz="7200" i="1" dirty="0" smtClean="0"/>
          </a:p>
          <a:p>
            <a:pPr algn="ctr"/>
            <a:r>
              <a:rPr lang="ru-RU" sz="7200" i="1" dirty="0" err="1" smtClean="0"/>
              <a:t>Національний</a:t>
            </a:r>
            <a:r>
              <a:rPr lang="ru-RU" sz="7200" i="1" dirty="0" smtClean="0"/>
              <a:t> </a:t>
            </a:r>
            <a:r>
              <a:rPr lang="ru-RU" sz="7200" i="1" dirty="0" err="1"/>
              <a:t>технічний</a:t>
            </a:r>
            <a:r>
              <a:rPr lang="ru-RU" sz="7200" i="1" dirty="0"/>
              <a:t> </a:t>
            </a:r>
            <a:r>
              <a:rPr lang="ru-RU" sz="7200" i="1" dirty="0" err="1"/>
              <a:t>університет</a:t>
            </a:r>
            <a:r>
              <a:rPr lang="ru-RU" sz="7200" i="1" dirty="0"/>
              <a:t> </a:t>
            </a:r>
            <a:r>
              <a:rPr lang="ru-RU" sz="7200" i="1" dirty="0" err="1"/>
              <a:t>України</a:t>
            </a:r>
            <a:endParaRPr lang="ru-RU" sz="7200" i="1" dirty="0"/>
          </a:p>
          <a:p>
            <a:pPr algn="ctr"/>
            <a:r>
              <a:rPr lang="ru-RU" sz="7200" i="1" dirty="0"/>
              <a:t>«</a:t>
            </a:r>
            <a:r>
              <a:rPr lang="ru-RU" sz="7200" i="1" dirty="0" err="1"/>
              <a:t>Київський</a:t>
            </a:r>
            <a:r>
              <a:rPr lang="ru-RU" sz="7200" i="1" dirty="0"/>
              <a:t> </a:t>
            </a:r>
            <a:r>
              <a:rPr lang="ru-RU" sz="7200" i="1" dirty="0" err="1"/>
              <a:t>політехнічний</a:t>
            </a:r>
            <a:r>
              <a:rPr lang="ru-RU" sz="7200" i="1" dirty="0"/>
              <a:t> </a:t>
            </a:r>
            <a:r>
              <a:rPr lang="ru-RU" sz="7200" i="1" dirty="0" err="1"/>
              <a:t>інститут</a:t>
            </a:r>
            <a:r>
              <a:rPr lang="ru-RU" sz="7200" i="1" dirty="0"/>
              <a:t> </a:t>
            </a:r>
            <a:r>
              <a:rPr lang="ru-RU" sz="7200" i="1" dirty="0" err="1"/>
              <a:t>ім</a:t>
            </a:r>
            <a:r>
              <a:rPr lang="ru-RU" sz="7200" i="1" dirty="0"/>
              <a:t>. І. </a:t>
            </a:r>
            <a:r>
              <a:rPr lang="ru-RU" sz="7200" i="1" dirty="0" err="1"/>
              <a:t>Сікорського</a:t>
            </a:r>
            <a:r>
              <a:rPr lang="ru-RU" sz="7200" i="1" dirty="0"/>
              <a:t>»</a:t>
            </a:r>
          </a:p>
          <a:p>
            <a:pPr algn="ctr"/>
            <a:r>
              <a:rPr lang="ru-RU" sz="7200" i="1" dirty="0"/>
              <a:t>пр-т. Перемоги 37, м. </a:t>
            </a:r>
            <a:r>
              <a:rPr lang="ru-RU" sz="7200" i="1" dirty="0" err="1"/>
              <a:t>Київ</a:t>
            </a:r>
            <a:r>
              <a:rPr lang="ru-RU" sz="7200" i="1" dirty="0"/>
              <a:t>, 03056</a:t>
            </a:r>
          </a:p>
          <a:p>
            <a:pPr algn="ctr"/>
            <a:r>
              <a:rPr lang="en-US" sz="7200" i="1" dirty="0"/>
              <a:t>e-mail:anton128355@gmail.com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400301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Quantum Composer </a:t>
            </a:r>
            <a:r>
              <a:rPr lang="en-US" dirty="0" smtClean="0"/>
              <a:t>QX</a:t>
            </a:r>
            <a:r>
              <a:rPr lang="uk-UA" dirty="0" smtClean="0"/>
              <a:t> – безкоштовне ПЗ для взаємодії з квантовим комп’ютером.</a:t>
            </a:r>
            <a:endParaRPr lang="en-US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1930400"/>
            <a:ext cx="8231006" cy="370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1942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Quantum Composer QX від </a:t>
            </a:r>
            <a:r>
              <a:rPr lang="pt-BR" dirty="0" smtClean="0"/>
              <a:t>IBM</a:t>
            </a:r>
            <a:r>
              <a:rPr lang="uk-UA" dirty="0" smtClean="0"/>
              <a:t> </a:t>
            </a:r>
            <a:r>
              <a:rPr lang="en-US" dirty="0" smtClean="0"/>
              <a:t>[1].</a:t>
            </a:r>
            <a:r>
              <a:rPr lang="pt-BR" dirty="0"/>
              <a:t/>
            </a:r>
            <a:br>
              <a:rPr lang="pt-BR" dirty="0"/>
            </a:b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/>
              <a:t>Для </a:t>
            </a:r>
            <a:r>
              <a:rPr lang="ru-RU" sz="2400" dirty="0" err="1"/>
              <a:t>створення</a:t>
            </a:r>
            <a:r>
              <a:rPr lang="ru-RU" sz="2400" dirty="0"/>
              <a:t> </a:t>
            </a:r>
            <a:r>
              <a:rPr lang="ru-RU" sz="2400" dirty="0" err="1"/>
              <a:t>власних</a:t>
            </a:r>
            <a:r>
              <a:rPr lang="ru-RU" sz="2400" dirty="0"/>
              <a:t> </a:t>
            </a:r>
            <a:r>
              <a:rPr lang="ru-RU" sz="2400" dirty="0" err="1"/>
              <a:t>алгоритмів</a:t>
            </a:r>
            <a:r>
              <a:rPr lang="ru-RU" sz="2400" dirty="0"/>
              <a:t>, </a:t>
            </a:r>
            <a:r>
              <a:rPr lang="en-US" sz="2400" dirty="0"/>
              <a:t>IBM </a:t>
            </a:r>
            <a:r>
              <a:rPr lang="ru-RU" sz="2400" dirty="0" err="1"/>
              <a:t>пропонує</a:t>
            </a:r>
            <a:r>
              <a:rPr lang="ru-RU" sz="2400" dirty="0"/>
              <a:t> </a:t>
            </a:r>
            <a:r>
              <a:rPr lang="ru-RU" sz="2400" dirty="0" err="1"/>
              <a:t>безкоштовне</a:t>
            </a:r>
            <a:r>
              <a:rPr lang="ru-RU" sz="2400" dirty="0"/>
              <a:t> </a:t>
            </a:r>
            <a:r>
              <a:rPr lang="ru-RU" sz="2400" dirty="0" smtClean="0"/>
              <a:t>ПЗ </a:t>
            </a:r>
            <a:r>
              <a:rPr lang="en-US" sz="2400" dirty="0" smtClean="0"/>
              <a:t>Quantum </a:t>
            </a:r>
            <a:r>
              <a:rPr lang="en-US" sz="2400" dirty="0"/>
              <a:t>Composer QX,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представляє</a:t>
            </a:r>
            <a:r>
              <a:rPr lang="ru-RU" sz="2400" dirty="0"/>
              <a:t> собою </a:t>
            </a:r>
            <a:r>
              <a:rPr lang="ru-RU" sz="2400" dirty="0" err="1"/>
              <a:t>графічний</a:t>
            </a:r>
            <a:r>
              <a:rPr lang="ru-RU" sz="2400" dirty="0"/>
              <a:t> </a:t>
            </a:r>
            <a:r>
              <a:rPr lang="ru-RU" sz="2400" dirty="0" err="1"/>
              <a:t>інтерфейс</a:t>
            </a:r>
            <a:r>
              <a:rPr lang="ru-RU" sz="2400" dirty="0"/>
              <a:t> </a:t>
            </a:r>
            <a:r>
              <a:rPr lang="ru-RU" sz="2400" dirty="0" smtClean="0"/>
              <a:t>з </a:t>
            </a:r>
            <a:r>
              <a:rPr lang="ru-RU" sz="2400" dirty="0" err="1" smtClean="0"/>
              <a:t>можливістю</a:t>
            </a:r>
            <a:r>
              <a:rPr lang="ru-RU" sz="2400" dirty="0" smtClean="0"/>
              <a:t> </a:t>
            </a:r>
            <a:r>
              <a:rPr lang="ru-RU" sz="2400" dirty="0" err="1"/>
              <a:t>розробки</a:t>
            </a:r>
            <a:r>
              <a:rPr lang="ru-RU" sz="2400" dirty="0"/>
              <a:t> </a:t>
            </a:r>
            <a:r>
              <a:rPr lang="ru-RU" sz="2400" dirty="0" err="1"/>
              <a:t>індивідуальних</a:t>
            </a:r>
            <a:r>
              <a:rPr lang="ru-RU" sz="2400" dirty="0"/>
              <a:t> </a:t>
            </a:r>
            <a:r>
              <a:rPr lang="ru-RU" sz="2400" dirty="0" err="1"/>
              <a:t>алгоритмів</a:t>
            </a:r>
            <a:r>
              <a:rPr lang="ru-RU" sz="2400" dirty="0"/>
              <a:t> </a:t>
            </a:r>
            <a:r>
              <a:rPr lang="ru-RU" sz="2400" dirty="0" err="1"/>
              <a:t>реальних</a:t>
            </a:r>
            <a:r>
              <a:rPr lang="ru-RU" sz="2400" dirty="0"/>
              <a:t> </a:t>
            </a:r>
            <a:r>
              <a:rPr lang="ru-RU" sz="2400" dirty="0" err="1" smtClean="0"/>
              <a:t>квантових</a:t>
            </a:r>
            <a:r>
              <a:rPr lang="ru-RU" sz="2400" dirty="0" smtClean="0"/>
              <a:t> моделей </a:t>
            </a:r>
            <a:r>
              <a:rPr lang="ru-RU" sz="2400" dirty="0"/>
              <a:t>(</a:t>
            </a:r>
            <a:r>
              <a:rPr lang="en-US" sz="2400" dirty="0"/>
              <a:t>quantum score QC). </a:t>
            </a:r>
            <a:r>
              <a:rPr lang="ru-RU" sz="2400" dirty="0"/>
              <a:t>За </a:t>
            </a:r>
            <a:r>
              <a:rPr lang="ru-RU" sz="2400" dirty="0" err="1"/>
              <a:t>допомогою</a:t>
            </a:r>
            <a:r>
              <a:rPr lang="ru-RU" sz="2400" dirty="0"/>
              <a:t> </a:t>
            </a:r>
            <a:r>
              <a:rPr lang="en-US" sz="2400" dirty="0"/>
              <a:t>Quantum Composer </a:t>
            </a:r>
            <a:r>
              <a:rPr lang="ru-RU" sz="2400" dirty="0" smtClean="0"/>
              <a:t>є </a:t>
            </a:r>
            <a:r>
              <a:rPr lang="ru-RU" sz="2400" dirty="0" err="1" smtClean="0"/>
              <a:t>можливість</a:t>
            </a:r>
            <a:r>
              <a:rPr lang="ru-RU" sz="2400" dirty="0" smtClean="0"/>
              <a:t> </a:t>
            </a:r>
            <a:r>
              <a:rPr lang="ru-RU" sz="2400" dirty="0" err="1"/>
              <a:t>створювати</a:t>
            </a:r>
            <a:r>
              <a:rPr lang="ru-RU" sz="2400" dirty="0"/>
              <a:t> </a:t>
            </a:r>
            <a:r>
              <a:rPr lang="ru-RU" sz="2400" dirty="0" err="1"/>
              <a:t>алгоритми</a:t>
            </a:r>
            <a:r>
              <a:rPr lang="ru-RU" sz="2400" dirty="0"/>
              <a:t> </a:t>
            </a:r>
            <a:r>
              <a:rPr lang="ru-RU" sz="2400" dirty="0" err="1"/>
              <a:t>паралельних</a:t>
            </a:r>
            <a:r>
              <a:rPr lang="ru-RU" sz="2400" dirty="0"/>
              <a:t> </a:t>
            </a:r>
            <a:r>
              <a:rPr lang="ru-RU" sz="2400" dirty="0" err="1"/>
              <a:t>обчислень</a:t>
            </a:r>
            <a:r>
              <a:rPr lang="ru-RU" sz="2400" dirty="0"/>
              <a:t>, для </a:t>
            </a:r>
            <a:r>
              <a:rPr lang="ru-RU" sz="2400" dirty="0" err="1"/>
              <a:t>вирішення</a:t>
            </a:r>
            <a:r>
              <a:rPr lang="ru-RU" sz="2400" dirty="0"/>
              <a:t> </a:t>
            </a:r>
            <a:r>
              <a:rPr lang="ru-RU" sz="2400" dirty="0" err="1"/>
              <a:t>складної</a:t>
            </a:r>
            <a:r>
              <a:rPr lang="ru-RU" sz="2400" dirty="0"/>
              <a:t>, </a:t>
            </a:r>
            <a:r>
              <a:rPr lang="ru-RU" sz="2400" dirty="0" err="1"/>
              <a:t>многомірної</a:t>
            </a:r>
            <a:r>
              <a:rPr lang="ru-RU" sz="2400" dirty="0"/>
              <a:t> </a:t>
            </a:r>
            <a:r>
              <a:rPr lang="ru-RU" sz="2400" dirty="0" err="1"/>
              <a:t>задачі</a:t>
            </a:r>
            <a:r>
              <a:rPr lang="ru-RU" sz="2400" dirty="0"/>
              <a:t>. В </a:t>
            </a:r>
            <a:r>
              <a:rPr lang="ru-RU" sz="2400" dirty="0" err="1"/>
              <a:t>інтерфейсі</a:t>
            </a:r>
            <a:r>
              <a:rPr lang="ru-RU" sz="2400" dirty="0"/>
              <a:t> </a:t>
            </a:r>
            <a:r>
              <a:rPr lang="ru-RU" sz="2400" dirty="0" err="1"/>
              <a:t>програми</a:t>
            </a:r>
            <a:r>
              <a:rPr lang="ru-RU" sz="2400" dirty="0"/>
              <a:t> </a:t>
            </a:r>
            <a:r>
              <a:rPr lang="en-US" sz="2400" dirty="0"/>
              <a:t>QC, </a:t>
            </a:r>
            <a:r>
              <a:rPr lang="ru-RU" sz="2400" dirty="0" err="1"/>
              <a:t>кожний</a:t>
            </a:r>
            <a:r>
              <a:rPr lang="ru-RU" sz="2400" dirty="0"/>
              <a:t> рядок </a:t>
            </a:r>
            <a:r>
              <a:rPr lang="ru-RU" sz="2400" dirty="0" err="1"/>
              <a:t>характеризує</a:t>
            </a:r>
            <a:r>
              <a:rPr lang="ru-RU" sz="2400" dirty="0"/>
              <a:t> </a:t>
            </a:r>
            <a:r>
              <a:rPr lang="ru-RU" sz="2400" dirty="0" err="1"/>
              <a:t>відповідний</a:t>
            </a:r>
            <a:r>
              <a:rPr lang="ru-RU" sz="2400" dirty="0"/>
              <a:t> </a:t>
            </a:r>
            <a:r>
              <a:rPr lang="ru-RU" sz="2400" dirty="0" err="1"/>
              <a:t>кубіт</a:t>
            </a:r>
            <a:r>
              <a:rPr lang="ru-RU" sz="2400" dirty="0"/>
              <a:t>, та </a:t>
            </a:r>
            <a:r>
              <a:rPr lang="ru-RU" sz="2400" dirty="0" err="1"/>
              <a:t>дає</a:t>
            </a:r>
            <a:r>
              <a:rPr lang="ru-RU" sz="2400" dirty="0"/>
              <a:t> </a:t>
            </a:r>
            <a:r>
              <a:rPr lang="ru-RU" sz="2400" dirty="0" err="1"/>
              <a:t>інформацію</a:t>
            </a:r>
            <a:r>
              <a:rPr lang="ru-RU" sz="2400" dirty="0"/>
              <a:t> про </a:t>
            </a:r>
            <a:r>
              <a:rPr lang="ru-RU" sz="2400" dirty="0" err="1"/>
              <a:t>його</a:t>
            </a:r>
            <a:r>
              <a:rPr lang="ru-RU" sz="2400" dirty="0"/>
              <a:t> стан </a:t>
            </a:r>
            <a:r>
              <a:rPr lang="ru-RU" sz="2400" dirty="0" err="1"/>
              <a:t>із</a:t>
            </a:r>
            <a:r>
              <a:rPr lang="ru-RU" sz="2400" dirty="0"/>
              <a:t> </a:t>
            </a:r>
            <a:r>
              <a:rPr lang="ru-RU" sz="2400" dirty="0" err="1"/>
              <a:t>плином</a:t>
            </a:r>
            <a:r>
              <a:rPr lang="ru-RU" sz="2400" dirty="0"/>
              <a:t> часу. </a:t>
            </a:r>
            <a:r>
              <a:rPr lang="ru-RU" sz="2400" dirty="0" err="1"/>
              <a:t>Кожний</a:t>
            </a:r>
            <a:r>
              <a:rPr lang="ru-RU" sz="2400" dirty="0"/>
              <a:t> </a:t>
            </a:r>
            <a:r>
              <a:rPr lang="ru-RU" sz="2400" dirty="0" err="1"/>
              <a:t>кубіт</a:t>
            </a:r>
            <a:r>
              <a:rPr lang="ru-RU" sz="2400" dirty="0"/>
              <a:t> </a:t>
            </a:r>
            <a:r>
              <a:rPr lang="ru-RU" sz="2400" dirty="0" err="1"/>
              <a:t>має</a:t>
            </a:r>
            <a:r>
              <a:rPr lang="ru-RU" sz="2400" dirty="0"/>
              <a:t> </a:t>
            </a:r>
            <a:r>
              <a:rPr lang="ru-RU" sz="2400" dirty="0" err="1"/>
              <a:t>унікальну</a:t>
            </a:r>
            <a:r>
              <a:rPr lang="ru-RU" sz="2400" dirty="0"/>
              <a:t> частоту (</a:t>
            </a:r>
            <a:r>
              <a:rPr lang="ru-RU" sz="2400" dirty="0" err="1"/>
              <a:t>аналогічно</a:t>
            </a:r>
            <a:r>
              <a:rPr lang="ru-RU" sz="2400" dirty="0"/>
              <a:t> до </a:t>
            </a:r>
            <a:r>
              <a:rPr lang="ru-RU" sz="2400" dirty="0" err="1"/>
              <a:t>музичних</a:t>
            </a:r>
            <a:r>
              <a:rPr lang="ru-RU" sz="2400" dirty="0"/>
              <a:t> нот).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0579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Quantum Composer QX від </a:t>
            </a:r>
            <a:r>
              <a:rPr lang="pt-BR" dirty="0" smtClean="0"/>
              <a:t>IBM [2].</a:t>
            </a:r>
            <a:r>
              <a:rPr lang="pt-BR" dirty="0"/>
              <a:t/>
            </a:r>
            <a:br>
              <a:rPr lang="pt-BR" dirty="0"/>
            </a:b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err="1"/>
              <a:t>Квантові</a:t>
            </a:r>
            <a:r>
              <a:rPr lang="ru-RU" dirty="0"/>
              <a:t> </a:t>
            </a:r>
            <a:r>
              <a:rPr lang="ru-RU" dirty="0" err="1"/>
              <a:t>вентилі</a:t>
            </a:r>
            <a:r>
              <a:rPr lang="ru-RU" dirty="0"/>
              <a:t> (</a:t>
            </a:r>
            <a:r>
              <a:rPr lang="en-US" dirty="0"/>
              <a:t>quantum gate) </a:t>
            </a:r>
            <a:r>
              <a:rPr lang="ru-RU" dirty="0" err="1"/>
              <a:t>грають</a:t>
            </a:r>
            <a:r>
              <a:rPr lang="ru-RU" dirty="0"/>
              <a:t> роль </a:t>
            </a:r>
            <a:r>
              <a:rPr lang="ru-RU" dirty="0" err="1"/>
              <a:t>квантових</a:t>
            </a:r>
            <a:r>
              <a:rPr lang="ru-RU" dirty="0"/>
              <a:t> </a:t>
            </a:r>
            <a:r>
              <a:rPr lang="ru-RU" dirty="0" err="1"/>
              <a:t>логічних</a:t>
            </a:r>
            <a:endParaRPr lang="ru-RU" dirty="0"/>
          </a:p>
          <a:p>
            <a:pPr marL="0" indent="0">
              <a:buNone/>
            </a:pPr>
            <a:r>
              <a:rPr lang="ru-RU" dirty="0" err="1"/>
              <a:t>елементів</a:t>
            </a:r>
            <a:r>
              <a:rPr lang="ru-RU" dirty="0"/>
              <a:t>. Вони </a:t>
            </a:r>
            <a:r>
              <a:rPr lang="ru-RU" dirty="0" err="1"/>
              <a:t>перетворюють</a:t>
            </a:r>
            <a:r>
              <a:rPr lang="ru-RU" dirty="0"/>
              <a:t> </a:t>
            </a:r>
            <a:r>
              <a:rPr lang="ru-RU" dirty="0" err="1"/>
              <a:t>вхідні</a:t>
            </a:r>
            <a:r>
              <a:rPr lang="ru-RU" dirty="0"/>
              <a:t> </a:t>
            </a:r>
            <a:r>
              <a:rPr lang="ru-RU" dirty="0" err="1"/>
              <a:t>стани</a:t>
            </a:r>
            <a:r>
              <a:rPr lang="ru-RU" dirty="0"/>
              <a:t> </a:t>
            </a:r>
            <a:r>
              <a:rPr lang="ru-RU" dirty="0" err="1"/>
              <a:t>кубітів</a:t>
            </a:r>
            <a:r>
              <a:rPr lang="ru-RU" dirty="0"/>
              <a:t> у </a:t>
            </a:r>
            <a:r>
              <a:rPr lang="ru-RU" dirty="0" err="1"/>
              <a:t>вихідні</a:t>
            </a:r>
            <a:r>
              <a:rPr lang="ru-RU" dirty="0"/>
              <a:t> </a:t>
            </a:r>
            <a:r>
              <a:rPr lang="ru-RU" dirty="0" err="1"/>
              <a:t>події</a:t>
            </a:r>
            <a:r>
              <a:rPr lang="ru-RU" dirty="0"/>
              <a:t> за</a:t>
            </a:r>
          </a:p>
          <a:p>
            <a:pPr marL="0" indent="0">
              <a:buNone/>
            </a:pPr>
            <a:r>
              <a:rPr lang="ru-RU" dirty="0" err="1"/>
              <a:t>заданим</a:t>
            </a:r>
            <a:r>
              <a:rPr lang="ru-RU" dirty="0"/>
              <a:t> алгоритмом та </a:t>
            </a:r>
            <a:r>
              <a:rPr lang="ru-RU" dirty="0" err="1"/>
              <a:t>визначають</a:t>
            </a:r>
            <a:r>
              <a:rPr lang="ru-RU" dirty="0"/>
              <a:t> частоту для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тривалостей</a:t>
            </a:r>
            <a:r>
              <a:rPr lang="ru-RU" dirty="0"/>
              <a:t>,</a:t>
            </a:r>
          </a:p>
          <a:p>
            <a:pPr marL="0" indent="0">
              <a:buNone/>
            </a:pPr>
            <a:r>
              <a:rPr lang="ru-RU" dirty="0" err="1"/>
              <a:t>амплітуд</a:t>
            </a:r>
            <a:r>
              <a:rPr lang="ru-RU" dirty="0"/>
              <a:t> і фаз. При запуску </a:t>
            </a:r>
            <a:r>
              <a:rPr lang="ru-RU" dirty="0" err="1"/>
              <a:t>програми</a:t>
            </a:r>
            <a:r>
              <a:rPr lang="ru-RU" dirty="0"/>
              <a:t> </a:t>
            </a:r>
            <a:r>
              <a:rPr lang="en-US" dirty="0"/>
              <a:t>Quantum Composer,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вибрати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режим </a:t>
            </a:r>
            <a:r>
              <a:rPr lang="ru-RU" dirty="0" err="1"/>
              <a:t>роботи</a:t>
            </a:r>
            <a:r>
              <a:rPr lang="ru-RU" dirty="0"/>
              <a:t> з </a:t>
            </a:r>
            <a:r>
              <a:rPr lang="ru-RU" dirty="0" err="1"/>
              <a:t>реальним</a:t>
            </a:r>
            <a:r>
              <a:rPr lang="ru-RU" dirty="0"/>
              <a:t> </a:t>
            </a:r>
            <a:r>
              <a:rPr lang="ru-RU" dirty="0" err="1"/>
              <a:t>квантовим</a:t>
            </a:r>
            <a:r>
              <a:rPr lang="ru-RU" dirty="0"/>
              <a:t> </a:t>
            </a:r>
            <a:r>
              <a:rPr lang="ru-RU" dirty="0" err="1"/>
              <a:t>процесором</a:t>
            </a:r>
            <a:r>
              <a:rPr lang="ru-RU" dirty="0"/>
              <a:t> (</a:t>
            </a:r>
            <a:r>
              <a:rPr lang="en-US" dirty="0"/>
              <a:t>realistic), </a:t>
            </a:r>
            <a:r>
              <a:rPr lang="ru-RU" dirty="0" err="1"/>
              <a:t>або</a:t>
            </a:r>
            <a:r>
              <a:rPr lang="ru-RU" dirty="0"/>
              <a:t> ж з</a:t>
            </a:r>
          </a:p>
          <a:p>
            <a:pPr marL="0" indent="0">
              <a:buNone/>
            </a:pPr>
            <a:r>
              <a:rPr lang="ru-RU" dirty="0" err="1"/>
              <a:t>ідеальним</a:t>
            </a:r>
            <a:r>
              <a:rPr lang="ru-RU" dirty="0"/>
              <a:t> </a:t>
            </a:r>
            <a:r>
              <a:rPr lang="ru-RU" dirty="0" err="1"/>
              <a:t>квантовим</a:t>
            </a:r>
            <a:r>
              <a:rPr lang="ru-RU" dirty="0"/>
              <a:t> симулятором (</a:t>
            </a:r>
            <a:r>
              <a:rPr lang="en-US" dirty="0"/>
              <a:t>ideal). </a:t>
            </a:r>
            <a:r>
              <a:rPr lang="ru-RU" dirty="0"/>
              <a:t>Симулятор </a:t>
            </a:r>
            <a:r>
              <a:rPr lang="ru-RU" dirty="0" err="1"/>
              <a:t>використовує</a:t>
            </a:r>
            <a:r>
              <a:rPr lang="ru-RU" dirty="0"/>
              <a:t> </a:t>
            </a:r>
            <a:r>
              <a:rPr lang="ru-RU" dirty="0" err="1"/>
              <a:t>кожен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вентиль, як </a:t>
            </a:r>
            <a:r>
              <a:rPr lang="ru-RU" dirty="0" err="1"/>
              <a:t>унітарну</a:t>
            </a:r>
            <a:r>
              <a:rPr lang="ru-RU" dirty="0"/>
              <a:t> </a:t>
            </a:r>
            <a:r>
              <a:rPr lang="ru-RU" dirty="0" err="1"/>
              <a:t>матрицю</a:t>
            </a:r>
            <a:r>
              <a:rPr lang="ru-RU" dirty="0"/>
              <a:t> та </a:t>
            </a:r>
            <a:r>
              <a:rPr lang="ru-RU" dirty="0" err="1"/>
              <a:t>створює</a:t>
            </a:r>
            <a:r>
              <a:rPr lang="ru-RU" dirty="0"/>
              <a:t> образ вентиля з </a:t>
            </a:r>
            <a:r>
              <a:rPr lang="ru-RU" dirty="0" err="1"/>
              <a:t>кінцевою</a:t>
            </a:r>
            <a:endParaRPr lang="ru-RU" dirty="0"/>
          </a:p>
          <a:p>
            <a:pPr marL="0" indent="0">
              <a:buNone/>
            </a:pPr>
            <a:r>
              <a:rPr lang="ru-RU" dirty="0" err="1"/>
              <a:t>вихідною</a:t>
            </a:r>
            <a:r>
              <a:rPr lang="ru-RU" dirty="0"/>
              <a:t> </a:t>
            </a:r>
            <a:r>
              <a:rPr lang="ru-RU" dirty="0" err="1"/>
              <a:t>подією</a:t>
            </a:r>
            <a:r>
              <a:rPr lang="ru-RU" dirty="0"/>
              <a:t> для </a:t>
            </a:r>
            <a:r>
              <a:rPr lang="ru-RU" dirty="0" err="1"/>
              <a:t>випадка</a:t>
            </a:r>
            <a:r>
              <a:rPr lang="ru-RU" dirty="0"/>
              <a:t>, коли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операції</a:t>
            </a:r>
            <a:r>
              <a:rPr lang="ru-RU" dirty="0"/>
              <a:t> </a:t>
            </a:r>
            <a:r>
              <a:rPr lang="ru-RU" dirty="0" err="1"/>
              <a:t>ідеальні</a:t>
            </a:r>
            <a:r>
              <a:rPr lang="ru-RU" dirty="0"/>
              <a:t>. В </a:t>
            </a:r>
            <a:r>
              <a:rPr lang="ru-RU" dirty="0" err="1"/>
              <a:t>режимі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реального КК числено </a:t>
            </a:r>
            <a:r>
              <a:rPr lang="ru-RU" dirty="0" err="1"/>
              <a:t>розв’язується</a:t>
            </a:r>
            <a:r>
              <a:rPr lang="ru-RU" dirty="0"/>
              <a:t> система </a:t>
            </a:r>
            <a:r>
              <a:rPr lang="ru-RU" dirty="0" err="1"/>
              <a:t>диференційних</a:t>
            </a:r>
            <a:r>
              <a:rPr lang="ru-RU" dirty="0"/>
              <a:t> </a:t>
            </a:r>
            <a:r>
              <a:rPr lang="ru-RU" dirty="0" err="1"/>
              <a:t>рівнянь</a:t>
            </a:r>
            <a:r>
              <a:rPr lang="ru-RU" dirty="0"/>
              <a:t>, яка</a:t>
            </a:r>
          </a:p>
          <a:p>
            <a:pPr marL="0" indent="0">
              <a:buNone/>
            </a:pPr>
            <a:r>
              <a:rPr lang="ru-RU" dirty="0" err="1"/>
              <a:t>визначає</a:t>
            </a:r>
            <a:r>
              <a:rPr lang="ru-RU" dirty="0"/>
              <a:t> </a:t>
            </a:r>
            <a:r>
              <a:rPr lang="ru-RU" dirty="0" err="1"/>
              <a:t>поставлену</a:t>
            </a:r>
            <a:r>
              <a:rPr lang="ru-RU" dirty="0"/>
              <a:t> задачу. При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враховуються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фактори</a:t>
            </a:r>
            <a:r>
              <a:rPr lang="ru-RU" dirty="0"/>
              <a:t>, як</a:t>
            </a:r>
          </a:p>
          <a:p>
            <a:pPr marL="0" indent="0">
              <a:buNone/>
            </a:pPr>
            <a:r>
              <a:rPr lang="ru-RU" dirty="0" err="1"/>
              <a:t>диссипація</a:t>
            </a:r>
            <a:r>
              <a:rPr lang="ru-RU" dirty="0"/>
              <a:t>, </a:t>
            </a:r>
            <a:r>
              <a:rPr lang="ru-RU" dirty="0" err="1"/>
              <a:t>фазовий</a:t>
            </a:r>
            <a:r>
              <a:rPr lang="ru-RU" dirty="0"/>
              <a:t> шум, </a:t>
            </a:r>
            <a:r>
              <a:rPr lang="ru-RU" dirty="0" err="1"/>
              <a:t>залежність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</a:t>
            </a:r>
            <a:r>
              <a:rPr lang="ru-RU" dirty="0" err="1"/>
              <a:t>вентилів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часу, </a:t>
            </a:r>
            <a:r>
              <a:rPr lang="ru-RU" dirty="0" err="1"/>
              <a:t>взаємодія</a:t>
            </a:r>
            <a:endParaRPr lang="ru-RU" dirty="0"/>
          </a:p>
          <a:p>
            <a:pPr marL="0" indent="0">
              <a:buNone/>
            </a:pP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суміжними</a:t>
            </a:r>
            <a:r>
              <a:rPr lang="ru-RU" dirty="0"/>
              <a:t> </a:t>
            </a:r>
            <a:r>
              <a:rPr lang="ru-RU" dirty="0" err="1"/>
              <a:t>кубітами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9711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Принцип квантування нот</a:t>
            </a:r>
            <a:r>
              <a:rPr lang="en-US" dirty="0" smtClean="0"/>
              <a:t> [1].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Для </a:t>
            </a:r>
            <a:r>
              <a:rPr lang="ru-RU" dirty="0" smtClean="0"/>
              <a:t>простоти проведення </a:t>
            </a:r>
            <a:r>
              <a:rPr lang="ru-RU" dirty="0"/>
              <a:t>дослідження, можна взяти деякі ноти в окремому </a:t>
            </a:r>
            <a:r>
              <a:rPr lang="ru-RU" dirty="0" smtClean="0"/>
              <a:t>інструменті. В </a:t>
            </a:r>
            <a:r>
              <a:rPr lang="ru-RU" dirty="0"/>
              <a:t>нашому досліді це </a:t>
            </a:r>
            <a:r>
              <a:rPr lang="ru-RU" dirty="0" smtClean="0"/>
              <a:t>буде </a:t>
            </a:r>
            <a:r>
              <a:rPr lang="ru-RU" dirty="0"/>
              <a:t>піаніно в спеціальному програмному пакеті </a:t>
            </a:r>
            <a:r>
              <a:rPr lang="ru-RU" dirty="0" smtClean="0"/>
              <a:t>FL Studio</a:t>
            </a:r>
            <a:r>
              <a:rPr lang="ru-RU" dirty="0"/>
              <a:t>, а саме октава С5 та лише білі клавіші. </a:t>
            </a:r>
            <a:r>
              <a:rPr lang="ru-RU" dirty="0" smtClean="0"/>
              <a:t>Ми закодували вибрані ноти та паузу двійковими числами: 000 </a:t>
            </a:r>
            <a:r>
              <a:rPr lang="ru-RU" dirty="0"/>
              <a:t>- пауза, 001 - до, 010 - ре, </a:t>
            </a:r>
            <a:r>
              <a:rPr lang="ru-RU" dirty="0" smtClean="0"/>
              <a:t> 011 </a:t>
            </a:r>
            <a:r>
              <a:rPr lang="ru-RU" dirty="0"/>
              <a:t>- мі, 100 - фа, 101 - соль, 110 - ля, </a:t>
            </a:r>
            <a:r>
              <a:rPr lang="ru-RU" dirty="0" smtClean="0"/>
              <a:t>111- сі.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757" y="3662066"/>
            <a:ext cx="2396284" cy="2765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7395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Принцип квантування нот</a:t>
            </a:r>
            <a:r>
              <a:rPr lang="en-US" dirty="0"/>
              <a:t> [2].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err="1"/>
              <a:t>Квантуванню</a:t>
            </a:r>
            <a:r>
              <a:rPr lang="ru-RU" dirty="0"/>
              <a:t> </a:t>
            </a:r>
            <a:r>
              <a:rPr lang="ru-RU" dirty="0" err="1"/>
              <a:t>підлягали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вибрані</a:t>
            </a:r>
            <a:r>
              <a:rPr lang="ru-RU" dirty="0"/>
              <a:t> </a:t>
            </a:r>
            <a:r>
              <a:rPr lang="ru-RU" dirty="0" err="1"/>
              <a:t>клавіші</a:t>
            </a:r>
            <a:r>
              <a:rPr lang="ru-RU" dirty="0"/>
              <a:t> в </a:t>
            </a:r>
            <a:r>
              <a:rPr lang="ru-RU" dirty="0" err="1"/>
              <a:t>октаві</a:t>
            </a:r>
            <a:r>
              <a:rPr lang="ru-RU" dirty="0"/>
              <a:t>. В </a:t>
            </a:r>
            <a:r>
              <a:rPr lang="ru-RU" dirty="0" err="1"/>
              <a:t>нашому</a:t>
            </a:r>
            <a:endParaRPr lang="ru-RU" dirty="0"/>
          </a:p>
          <a:p>
            <a:pPr marL="0" indent="0">
              <a:buNone/>
            </a:pPr>
            <a:r>
              <a:rPr lang="ru-RU" dirty="0" err="1"/>
              <a:t>проекті</a:t>
            </a:r>
            <a:r>
              <a:rPr lang="ru-RU" dirty="0"/>
              <a:t> </a:t>
            </a:r>
            <a:r>
              <a:rPr lang="ru-RU" dirty="0" err="1"/>
              <a:t>квантування</a:t>
            </a:r>
            <a:r>
              <a:rPr lang="ru-RU" dirty="0"/>
              <a:t> </a:t>
            </a:r>
            <a:r>
              <a:rPr lang="ru-RU" dirty="0" err="1"/>
              <a:t>відбувалось</a:t>
            </a:r>
            <a:r>
              <a:rPr lang="ru-RU" dirty="0"/>
              <a:t> </a:t>
            </a:r>
            <a:r>
              <a:rPr lang="ru-RU" dirty="0" err="1"/>
              <a:t>наступним</a:t>
            </a:r>
            <a:r>
              <a:rPr lang="ru-RU" dirty="0"/>
              <a:t> чином: </a:t>
            </a:r>
            <a:r>
              <a:rPr lang="ru-RU" dirty="0" err="1"/>
              <a:t>кожну</a:t>
            </a:r>
            <a:r>
              <a:rPr lang="ru-RU" dirty="0"/>
              <a:t> ноту в </a:t>
            </a:r>
            <a:r>
              <a:rPr lang="ru-RU" dirty="0" err="1"/>
              <a:t>октаві</a:t>
            </a:r>
            <a:endParaRPr lang="ru-RU" dirty="0"/>
          </a:p>
          <a:p>
            <a:pPr marL="0" indent="0">
              <a:buNone/>
            </a:pPr>
            <a:r>
              <a:rPr lang="ru-RU" dirty="0" err="1"/>
              <a:t>вважали</a:t>
            </a:r>
            <a:r>
              <a:rPr lang="ru-RU" dirty="0"/>
              <a:t> </a:t>
            </a:r>
            <a:r>
              <a:rPr lang="ru-RU" dirty="0" err="1"/>
              <a:t>незалежною</a:t>
            </a:r>
            <a:r>
              <a:rPr lang="ru-RU" dirty="0"/>
              <a:t> </a:t>
            </a:r>
            <a:r>
              <a:rPr lang="ru-RU" dirty="0" err="1"/>
              <a:t>подією</a:t>
            </a:r>
            <a:r>
              <a:rPr lang="ru-RU" dirty="0"/>
              <a:t>, яка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деяку</a:t>
            </a:r>
            <a:r>
              <a:rPr lang="ru-RU" dirty="0"/>
              <a:t> </a:t>
            </a:r>
            <a:r>
              <a:rPr lang="ru-RU" dirty="0" err="1"/>
              <a:t>вірогідність</a:t>
            </a:r>
            <a:r>
              <a:rPr lang="ru-RU" dirty="0"/>
              <a:t>,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події</a:t>
            </a:r>
            <a:endParaRPr lang="ru-RU" dirty="0"/>
          </a:p>
          <a:p>
            <a:pPr marL="0" indent="0">
              <a:buNone/>
            </a:pP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об’єднати</a:t>
            </a:r>
            <a:r>
              <a:rPr lang="ru-RU" dirty="0"/>
              <a:t> в </a:t>
            </a:r>
            <a:r>
              <a:rPr lang="ru-RU" dirty="0" err="1"/>
              <a:t>єдиний</a:t>
            </a:r>
            <a:r>
              <a:rPr lang="ru-RU" dirty="0"/>
              <a:t> </a:t>
            </a:r>
            <a:r>
              <a:rPr lang="ru-RU" dirty="0" err="1"/>
              <a:t>восьмивимірний</a:t>
            </a:r>
            <a:r>
              <a:rPr lang="ru-RU" dirty="0"/>
              <a:t> </a:t>
            </a:r>
            <a:r>
              <a:rPr lang="ru-RU" dirty="0" err="1"/>
              <a:t>Гільбертовий</a:t>
            </a:r>
            <a:r>
              <a:rPr lang="ru-RU" dirty="0"/>
              <a:t> </a:t>
            </a:r>
            <a:r>
              <a:rPr lang="ru-RU" dirty="0" err="1"/>
              <a:t>простір</a:t>
            </a:r>
            <a:r>
              <a:rPr lang="ru-RU" dirty="0"/>
              <a:t>,</a:t>
            </a:r>
          </a:p>
          <a:p>
            <a:pPr marL="0" indent="0">
              <a:buNone/>
            </a:pP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відображав</a:t>
            </a:r>
            <a:r>
              <a:rPr lang="ru-RU" dirty="0"/>
              <a:t> всю октаву. В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випадку</a:t>
            </a:r>
            <a:r>
              <a:rPr lang="ru-RU" dirty="0"/>
              <a:t>, </a:t>
            </a:r>
            <a:r>
              <a:rPr lang="ru-RU" dirty="0" err="1"/>
              <a:t>кожне</a:t>
            </a:r>
            <a:r>
              <a:rPr lang="ru-RU" dirty="0"/>
              <a:t> </a:t>
            </a:r>
            <a:r>
              <a:rPr lang="ru-RU" dirty="0" err="1"/>
              <a:t>спостерігання</a:t>
            </a:r>
            <a:endParaRPr lang="ru-RU" dirty="0"/>
          </a:p>
          <a:p>
            <a:pPr marL="0" indent="0">
              <a:buNone/>
            </a:pPr>
            <a:r>
              <a:rPr lang="ru-RU" dirty="0" err="1"/>
              <a:t>відповідало</a:t>
            </a:r>
            <a:r>
              <a:rPr lang="ru-RU" dirty="0"/>
              <a:t> </a:t>
            </a:r>
            <a:r>
              <a:rPr lang="ru-RU" dirty="0" err="1"/>
              <a:t>окремому</a:t>
            </a:r>
            <a:r>
              <a:rPr lang="ru-RU" dirty="0"/>
              <a:t> квантовому </a:t>
            </a:r>
            <a:r>
              <a:rPr lang="ru-RU" dirty="0" err="1"/>
              <a:t>музичному</a:t>
            </a:r>
            <a:r>
              <a:rPr lang="ru-RU" dirty="0"/>
              <a:t> стану, </a:t>
            </a:r>
            <a:r>
              <a:rPr lang="ru-RU" dirty="0" err="1"/>
              <a:t>якій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реалізований</a:t>
            </a:r>
            <a:endParaRPr lang="ru-RU" dirty="0"/>
          </a:p>
          <a:p>
            <a:pPr marL="0" indent="0">
              <a:buNone/>
            </a:pPr>
            <a:r>
              <a:rPr lang="ru-RU" dirty="0" err="1"/>
              <a:t>різними</a:t>
            </a:r>
            <a:r>
              <a:rPr lang="ru-RU" dirty="0"/>
              <a:t> </a:t>
            </a:r>
            <a:r>
              <a:rPr lang="ru-RU" dirty="0" err="1"/>
              <a:t>варіантами</a:t>
            </a:r>
            <a:r>
              <a:rPr lang="ru-RU" dirty="0"/>
              <a:t> </a:t>
            </a:r>
            <a:r>
              <a:rPr lang="ru-RU" dirty="0" err="1"/>
              <a:t>Гільбертового</a:t>
            </a:r>
            <a:r>
              <a:rPr lang="ru-RU" dirty="0"/>
              <a:t> простору.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3110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Принцип квантування нот</a:t>
            </a:r>
            <a:r>
              <a:rPr lang="en-US" dirty="0"/>
              <a:t> </a:t>
            </a:r>
            <a:r>
              <a:rPr lang="en-US" dirty="0" smtClean="0"/>
              <a:t>[3].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3200" dirty="0" err="1"/>
              <a:t>Квантовий</a:t>
            </a:r>
            <a:r>
              <a:rPr lang="ru-RU" sz="3200" dirty="0"/>
              <a:t> </a:t>
            </a:r>
            <a:r>
              <a:rPr lang="ru-RU" sz="3200" dirty="0" err="1"/>
              <a:t>музичний</a:t>
            </a:r>
            <a:r>
              <a:rPr lang="ru-RU" sz="3200" dirty="0"/>
              <a:t> стан </a:t>
            </a:r>
            <a:r>
              <a:rPr lang="ru-RU" sz="3200" dirty="0" err="1"/>
              <a:t>нашої</a:t>
            </a:r>
            <a:r>
              <a:rPr lang="ru-RU" sz="3200" dirty="0"/>
              <a:t> </a:t>
            </a:r>
            <a:r>
              <a:rPr lang="ru-RU" sz="3200" dirty="0" err="1"/>
              <a:t>моделі</a:t>
            </a:r>
            <a:r>
              <a:rPr lang="ru-RU" sz="3200" dirty="0"/>
              <a:t> - </a:t>
            </a:r>
            <a:r>
              <a:rPr lang="ru-RU" sz="3200" dirty="0" err="1"/>
              <a:t>це</a:t>
            </a:r>
            <a:r>
              <a:rPr lang="ru-RU" sz="3200" dirty="0"/>
              <a:t> </a:t>
            </a:r>
            <a:r>
              <a:rPr lang="ru-RU" sz="3200" dirty="0" err="1"/>
              <a:t>лінійна</a:t>
            </a:r>
            <a:r>
              <a:rPr lang="ru-RU" sz="3200" dirty="0"/>
              <a:t> </a:t>
            </a:r>
            <a:r>
              <a:rPr lang="ru-RU" sz="3200" dirty="0" err="1"/>
              <a:t>комбінація</a:t>
            </a:r>
            <a:r>
              <a:rPr lang="ru-RU" sz="3200" dirty="0"/>
              <a:t> 7 нот та паузи з </a:t>
            </a:r>
            <a:r>
              <a:rPr lang="ru-RU" sz="3200" dirty="0" err="1"/>
              <a:t>відповідними</a:t>
            </a:r>
            <a:r>
              <a:rPr lang="ru-RU" sz="3200" dirty="0"/>
              <a:t> </a:t>
            </a:r>
            <a:r>
              <a:rPr lang="ru-RU" sz="3200" dirty="0" err="1"/>
              <a:t>вірогідностями</a:t>
            </a:r>
            <a:r>
              <a:rPr lang="ru-RU" sz="3200" dirty="0"/>
              <a:t>, а </a:t>
            </a:r>
            <a:r>
              <a:rPr lang="ru-RU" sz="3200" dirty="0" err="1"/>
              <a:t>отримана</a:t>
            </a:r>
            <a:r>
              <a:rPr lang="ru-RU" sz="3200" dirty="0"/>
              <a:t> </a:t>
            </a:r>
            <a:r>
              <a:rPr lang="ru-RU" sz="3200" dirty="0" err="1"/>
              <a:t>квантова</a:t>
            </a:r>
            <a:r>
              <a:rPr lang="ru-RU" sz="3200" dirty="0"/>
              <a:t> </a:t>
            </a:r>
            <a:r>
              <a:rPr lang="ru-RU" sz="3200" dirty="0" err="1"/>
              <a:t>мелодія</a:t>
            </a:r>
            <a:r>
              <a:rPr lang="ru-RU" sz="3200" dirty="0"/>
              <a:t> - </a:t>
            </a:r>
            <a:r>
              <a:rPr lang="ru-RU" sz="3200" dirty="0" err="1"/>
              <a:t>це</a:t>
            </a:r>
            <a:r>
              <a:rPr lang="ru-RU" sz="3200" dirty="0"/>
              <a:t> </a:t>
            </a:r>
            <a:r>
              <a:rPr lang="ru-RU" sz="3200" dirty="0" err="1"/>
              <a:t>зміна</a:t>
            </a:r>
            <a:r>
              <a:rPr lang="ru-RU" sz="3200" dirty="0"/>
              <a:t> стану у </a:t>
            </a:r>
            <a:r>
              <a:rPr lang="ru-RU" sz="3200" dirty="0" err="1"/>
              <a:t>часі</a:t>
            </a:r>
            <a:r>
              <a:rPr lang="ru-RU" sz="3200" dirty="0"/>
              <a:t>. З </a:t>
            </a:r>
            <a:r>
              <a:rPr lang="ru-RU" sz="3200" dirty="0" err="1"/>
              <a:t>цього</a:t>
            </a:r>
            <a:r>
              <a:rPr lang="ru-RU" sz="3200" dirty="0"/>
              <a:t> </a:t>
            </a:r>
            <a:r>
              <a:rPr lang="ru-RU" sz="3200" dirty="0" err="1"/>
              <a:t>слідує</a:t>
            </a:r>
            <a:r>
              <a:rPr lang="ru-RU" sz="3200" dirty="0"/>
              <a:t>, </a:t>
            </a:r>
            <a:r>
              <a:rPr lang="ru-RU" sz="3200" dirty="0" err="1"/>
              <a:t>що</a:t>
            </a:r>
            <a:r>
              <a:rPr lang="ru-RU" sz="3200" dirty="0"/>
              <a:t> </a:t>
            </a:r>
            <a:r>
              <a:rPr lang="ru-RU" sz="3200" dirty="0" err="1"/>
              <a:t>якщо</a:t>
            </a:r>
            <a:r>
              <a:rPr lang="ru-RU" sz="3200" dirty="0"/>
              <a:t> </a:t>
            </a:r>
            <a:r>
              <a:rPr lang="ru-RU" sz="3200" dirty="0" err="1"/>
              <a:t>вище</a:t>
            </a:r>
            <a:r>
              <a:rPr lang="ru-RU" sz="3200" dirty="0"/>
              <a:t> описаний </a:t>
            </a:r>
            <a:r>
              <a:rPr lang="ru-RU" sz="3200" dirty="0" err="1"/>
              <a:t>музичний</a:t>
            </a:r>
            <a:r>
              <a:rPr lang="ru-RU" sz="3200" dirty="0"/>
              <a:t> стан буде </a:t>
            </a:r>
            <a:r>
              <a:rPr lang="ru-RU" sz="3200" dirty="0" err="1"/>
              <a:t>слухати</a:t>
            </a:r>
            <a:r>
              <a:rPr lang="ru-RU" sz="3200" dirty="0"/>
              <a:t> </a:t>
            </a:r>
            <a:r>
              <a:rPr lang="ru-RU" sz="3200" dirty="0" err="1"/>
              <a:t>аудиторія</a:t>
            </a:r>
            <a:r>
              <a:rPr lang="ru-RU" sz="3200" dirty="0"/>
              <a:t> з 8 людей, то є </a:t>
            </a:r>
            <a:r>
              <a:rPr lang="ru-RU" sz="3200" dirty="0" err="1"/>
              <a:t>вірогідність</a:t>
            </a:r>
            <a:r>
              <a:rPr lang="ru-RU" sz="3200" dirty="0"/>
              <a:t>, </a:t>
            </a:r>
            <a:r>
              <a:rPr lang="ru-RU" sz="3200" dirty="0" err="1"/>
              <a:t>що</a:t>
            </a:r>
            <a:r>
              <a:rPr lang="ru-RU" sz="3200" dirty="0"/>
              <a:t> в один і той же час </a:t>
            </a:r>
            <a:r>
              <a:rPr lang="ru-RU" sz="3200" dirty="0" err="1"/>
              <a:t>кожен</a:t>
            </a:r>
            <a:r>
              <a:rPr lang="ru-RU" sz="3200" dirty="0"/>
              <a:t> слухач буде </a:t>
            </a:r>
            <a:r>
              <a:rPr lang="ru-RU" sz="3200" dirty="0" err="1"/>
              <a:t>чути</a:t>
            </a:r>
            <a:r>
              <a:rPr lang="ru-RU" sz="3200" dirty="0"/>
              <a:t> свою </a:t>
            </a:r>
            <a:r>
              <a:rPr lang="ru-RU" sz="3200" dirty="0" err="1"/>
              <a:t>унікальну</a:t>
            </a:r>
            <a:r>
              <a:rPr lang="ru-RU" sz="3200" dirty="0"/>
              <a:t> </a:t>
            </a:r>
            <a:r>
              <a:rPr lang="ru-RU" sz="3200" dirty="0" err="1"/>
              <a:t>мелодію</a:t>
            </a:r>
            <a:r>
              <a:rPr lang="ru-RU" sz="3200" dirty="0"/>
              <a:t>, а коли </a:t>
            </a:r>
            <a:r>
              <a:rPr lang="ru-RU" sz="3200" dirty="0" err="1"/>
              <a:t>музичний</a:t>
            </a:r>
            <a:r>
              <a:rPr lang="ru-RU" sz="3200" dirty="0"/>
              <a:t> стан буде </a:t>
            </a:r>
            <a:r>
              <a:rPr lang="ru-RU" sz="3200" dirty="0" err="1"/>
              <a:t>послідовно</a:t>
            </a:r>
            <a:r>
              <a:rPr lang="ru-RU" sz="3200" dirty="0"/>
              <a:t> </a:t>
            </a:r>
            <a:r>
              <a:rPr lang="ru-RU" sz="3200" dirty="0" err="1"/>
              <a:t>реалізовуватись</a:t>
            </a:r>
            <a:r>
              <a:rPr lang="ru-RU" sz="3200" dirty="0"/>
              <a:t> </a:t>
            </a:r>
            <a:r>
              <a:rPr lang="ru-RU" sz="3200" dirty="0" err="1"/>
              <a:t>декілька</a:t>
            </a:r>
            <a:r>
              <a:rPr lang="ru-RU" sz="3200" dirty="0"/>
              <a:t> </a:t>
            </a:r>
            <a:r>
              <a:rPr lang="ru-RU" sz="3200" dirty="0" err="1"/>
              <a:t>разів</a:t>
            </a:r>
            <a:r>
              <a:rPr lang="ru-RU" sz="3200" dirty="0"/>
              <a:t>, то </a:t>
            </a:r>
            <a:r>
              <a:rPr lang="ru-RU" sz="3200" dirty="0" err="1"/>
              <a:t>кожен</a:t>
            </a:r>
            <a:r>
              <a:rPr lang="ru-RU" sz="3200" dirty="0"/>
              <a:t> раз буде сформовано </a:t>
            </a:r>
            <a:r>
              <a:rPr lang="ru-RU" sz="3200" dirty="0" err="1"/>
              <a:t>іншу</a:t>
            </a:r>
            <a:r>
              <a:rPr lang="ru-RU" sz="3200" dirty="0"/>
              <a:t> </a:t>
            </a:r>
            <a:r>
              <a:rPr lang="ru-RU" sz="3200" dirty="0" err="1"/>
              <a:t>мелодію</a:t>
            </a:r>
            <a:r>
              <a:rPr lang="ru-RU" sz="3200" dirty="0"/>
              <a:t>.</a:t>
            </a:r>
            <a:endParaRPr lang="en-US" sz="32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3316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Алгоритм квантового перетворення Фур’є</a:t>
            </a:r>
            <a:endParaRPr lang="en-US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930400"/>
            <a:ext cx="8596312" cy="3164114"/>
          </a:xfrm>
        </p:spPr>
      </p:pic>
    </p:spTree>
    <p:extLst>
      <p:ext uri="{BB962C8B-B14F-4D97-AF65-F5344CB8AC3E}">
        <p14:creationId xmlns:p14="http://schemas.microsoft.com/office/powerpoint/2010/main" val="3185930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Результати роботи алгоритму для симулятора КК та реального КК.</a:t>
            </a:r>
            <a:endParaRPr lang="en-US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135" y="1930400"/>
            <a:ext cx="7203394" cy="210098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135" y="4031389"/>
            <a:ext cx="7203394" cy="2100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5532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Генерація мелодій на основі двох гістограм за допомогою власної програми</a:t>
            </a:r>
            <a:endParaRPr lang="en-US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76"/>
          <a:stretch/>
        </p:blipFill>
        <p:spPr>
          <a:xfrm>
            <a:off x="641175" y="2340906"/>
            <a:ext cx="4324615" cy="248330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790" y="2337044"/>
            <a:ext cx="4308212" cy="2487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4239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Результати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 smtClean="0"/>
              <a:t>Отримана послідовність нот була перетворена на звук в </a:t>
            </a:r>
            <a:r>
              <a:rPr lang="en-US" dirty="0" smtClean="0"/>
              <a:t>FL Studio</a:t>
            </a:r>
            <a:r>
              <a:rPr lang="uk-UA" dirty="0" smtClean="0"/>
              <a:t>. Отриману музику можна прослухати за посиланням </a:t>
            </a:r>
            <a:r>
              <a:rPr lang="en-US" dirty="0"/>
              <a:t>https://</a:t>
            </a:r>
            <a:r>
              <a:rPr lang="en-US" dirty="0" smtClean="0"/>
              <a:t>cutt.ly/NtvyVwl</a:t>
            </a:r>
            <a:r>
              <a:rPr lang="uk-UA" dirty="0" smtClean="0"/>
              <a:t>.</a:t>
            </a:r>
            <a:r>
              <a:rPr lang="en-US" dirty="0" smtClean="0"/>
              <a:t>                                                     &lt; ibmqe_simulator_qk.mp3 &gt; </a:t>
            </a:r>
            <a:r>
              <a:rPr lang="en-US" dirty="0"/>
              <a:t>(</a:t>
            </a:r>
            <a:r>
              <a:rPr lang="uk-UA" dirty="0"/>
              <a:t>музичний файл </a:t>
            </a:r>
            <a:r>
              <a:rPr lang="uk-UA" dirty="0" smtClean="0"/>
              <a:t>сформований</a:t>
            </a:r>
            <a:r>
              <a:rPr lang="en-US" dirty="0" smtClean="0"/>
              <a:t> </a:t>
            </a:r>
            <a:r>
              <a:rPr lang="uk-UA" dirty="0" smtClean="0"/>
              <a:t>через </a:t>
            </a:r>
            <a:r>
              <a:rPr lang="uk-UA" dirty="0"/>
              <a:t>симулятор</a:t>
            </a:r>
            <a:r>
              <a:rPr lang="uk-UA" dirty="0" smtClean="0"/>
              <a:t>)</a:t>
            </a:r>
            <a:r>
              <a:rPr lang="en-US" dirty="0" smtClean="0"/>
              <a:t>, &lt;</a:t>
            </a:r>
            <a:r>
              <a:rPr lang="ru-RU" dirty="0" smtClean="0"/>
              <a:t> ibmqe_real_qk.mp3</a:t>
            </a:r>
            <a:r>
              <a:rPr lang="en-US" dirty="0" smtClean="0"/>
              <a:t> &gt;</a:t>
            </a:r>
            <a:r>
              <a:rPr lang="ru-RU" dirty="0" smtClean="0"/>
              <a:t> </a:t>
            </a:r>
            <a:r>
              <a:rPr lang="ru-RU" dirty="0"/>
              <a:t>(музичний файл </a:t>
            </a:r>
            <a:r>
              <a:rPr lang="ru-RU" dirty="0" smtClean="0"/>
              <a:t>сформований</a:t>
            </a:r>
            <a:r>
              <a:rPr lang="en-US" dirty="0" smtClean="0"/>
              <a:t> </a:t>
            </a:r>
            <a:r>
              <a:rPr lang="ru-RU" dirty="0" smtClean="0"/>
              <a:t>на </a:t>
            </a:r>
            <a:r>
              <a:rPr lang="ru-RU" dirty="0"/>
              <a:t>справжньому </a:t>
            </a:r>
            <a:r>
              <a:rPr lang="uk-UA" dirty="0" smtClean="0"/>
              <a:t>КК</a:t>
            </a:r>
            <a:r>
              <a:rPr lang="ru-RU" dirty="0" smtClean="0"/>
              <a:t>).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180" y="3386274"/>
            <a:ext cx="6044975" cy="312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565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План доповіді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3200" dirty="0" smtClean="0"/>
              <a:t>Вступ</a:t>
            </a:r>
          </a:p>
          <a:p>
            <a:r>
              <a:rPr lang="uk-UA" sz="3200" dirty="0" smtClean="0"/>
              <a:t>Теоретичні відомості</a:t>
            </a:r>
          </a:p>
          <a:p>
            <a:r>
              <a:rPr lang="uk-UA" sz="3200" dirty="0" smtClean="0"/>
              <a:t>Хід роботи</a:t>
            </a:r>
          </a:p>
          <a:p>
            <a:r>
              <a:rPr lang="uk-UA" sz="3200" dirty="0" smtClean="0"/>
              <a:t>Висновок</a:t>
            </a:r>
          </a:p>
          <a:p>
            <a:r>
              <a:rPr lang="uk-UA" sz="3200" dirty="0" smtClean="0"/>
              <a:t>Література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262467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Висновок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err="1"/>
              <a:t>Моделювання</a:t>
            </a:r>
            <a:r>
              <a:rPr lang="ru-RU" dirty="0"/>
              <a:t> </a:t>
            </a:r>
            <a:r>
              <a:rPr lang="ru-RU" dirty="0" err="1"/>
              <a:t>процеса</a:t>
            </a:r>
            <a:r>
              <a:rPr lang="ru-RU" dirty="0"/>
              <a:t> </a:t>
            </a:r>
            <a:r>
              <a:rPr lang="ru-RU" dirty="0" err="1"/>
              <a:t>генерації</a:t>
            </a:r>
            <a:r>
              <a:rPr lang="ru-RU" dirty="0"/>
              <a:t> </a:t>
            </a:r>
            <a:r>
              <a:rPr lang="ru-RU" dirty="0" err="1"/>
              <a:t>квантової</a:t>
            </a:r>
            <a:r>
              <a:rPr lang="ru-RU" dirty="0"/>
              <a:t> </a:t>
            </a:r>
            <a:r>
              <a:rPr lang="ru-RU" dirty="0" err="1"/>
              <a:t>музики</a:t>
            </a:r>
            <a:r>
              <a:rPr lang="ru-RU" dirty="0"/>
              <a:t> дозволить </a:t>
            </a:r>
            <a:r>
              <a:rPr lang="ru-RU" dirty="0" err="1"/>
              <a:t>освоїти</a:t>
            </a:r>
            <a:endParaRPr lang="ru-RU" dirty="0"/>
          </a:p>
          <a:p>
            <a:pPr marL="0" indent="0">
              <a:buNone/>
            </a:pP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музичних</a:t>
            </a:r>
            <a:r>
              <a:rPr lang="ru-RU" dirty="0"/>
              <a:t> </a:t>
            </a:r>
            <a:r>
              <a:rPr lang="ru-RU" dirty="0" err="1"/>
              <a:t>творів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заданими</a:t>
            </a:r>
            <a:r>
              <a:rPr lang="ru-RU" dirty="0"/>
              <a:t> параметрами. 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мелодій</a:t>
            </a:r>
            <a:r>
              <a:rPr lang="ru-RU" dirty="0"/>
              <a:t>,</a:t>
            </a:r>
          </a:p>
          <a:p>
            <a:pPr marL="0" indent="0">
              <a:buNone/>
            </a:pP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впливати</a:t>
            </a:r>
            <a:r>
              <a:rPr lang="ru-RU" dirty="0"/>
              <a:t> на </a:t>
            </a:r>
            <a:r>
              <a:rPr lang="ru-RU" dirty="0" err="1"/>
              <a:t>людину</a:t>
            </a:r>
            <a:r>
              <a:rPr lang="ru-RU" dirty="0"/>
              <a:t> в так званому “четвертому </a:t>
            </a:r>
            <a:r>
              <a:rPr lang="ru-RU" dirty="0" err="1"/>
              <a:t>стані</a:t>
            </a:r>
            <a:endParaRPr lang="ru-RU" dirty="0"/>
          </a:p>
          <a:p>
            <a:pPr marL="0" indent="0">
              <a:buNone/>
            </a:pPr>
            <a:r>
              <a:rPr lang="ru-RU" dirty="0" err="1"/>
              <a:t>свідомості</a:t>
            </a:r>
            <a:r>
              <a:rPr lang="ru-RU" dirty="0"/>
              <a:t>”, </a:t>
            </a:r>
            <a:r>
              <a:rPr lang="ru-RU" dirty="0" err="1"/>
              <a:t>викликаючи</a:t>
            </a:r>
            <a:r>
              <a:rPr lang="ru-RU" dirty="0"/>
              <a:t> </a:t>
            </a:r>
            <a:r>
              <a:rPr lang="ru-RU" dirty="0" err="1"/>
              <a:t>включення</a:t>
            </a:r>
            <a:r>
              <a:rPr lang="ru-RU" dirty="0"/>
              <a:t> </a:t>
            </a:r>
            <a:r>
              <a:rPr lang="ru-RU" dirty="0" err="1"/>
              <a:t>механізму</a:t>
            </a:r>
            <a:r>
              <a:rPr lang="ru-RU" dirty="0"/>
              <a:t> </a:t>
            </a:r>
            <a:r>
              <a:rPr lang="ru-RU" dirty="0" err="1"/>
              <a:t>регенерації</a:t>
            </a:r>
            <a:r>
              <a:rPr lang="ru-RU" dirty="0"/>
              <a:t> тканин</a:t>
            </a:r>
          </a:p>
          <a:p>
            <a:pPr marL="0" indent="0">
              <a:buNone/>
            </a:pPr>
            <a:r>
              <a:rPr lang="ru-RU" dirty="0" err="1"/>
              <a:t>організму</a:t>
            </a:r>
            <a:r>
              <a:rPr lang="ru-RU" dirty="0"/>
              <a:t> і </a:t>
            </a:r>
            <a:r>
              <a:rPr lang="ru-RU" dirty="0" err="1"/>
              <a:t>тим</a:t>
            </a:r>
            <a:r>
              <a:rPr lang="ru-RU" dirty="0"/>
              <a:t> самим </a:t>
            </a:r>
            <a:r>
              <a:rPr lang="ru-RU" dirty="0" err="1"/>
              <a:t>зцілюючи</a:t>
            </a:r>
            <a:r>
              <a:rPr lang="ru-RU" dirty="0"/>
              <a:t> </a:t>
            </a:r>
            <a:r>
              <a:rPr lang="ru-RU" dirty="0" err="1"/>
              <a:t>людину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хвороб.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291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Література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1. Богданов Ю.И. Физико-статистические основы квантовой</a:t>
            </a:r>
          </a:p>
          <a:p>
            <a:pPr marL="0" indent="0">
              <a:buNone/>
            </a:pPr>
            <a:r>
              <a:rPr lang="ru-RU" dirty="0"/>
              <a:t>математики. Учебное пособие. М.: МИЭТ, 2010, 163с</a:t>
            </a:r>
          </a:p>
          <a:p>
            <a:pPr marL="0" indent="0">
              <a:buNone/>
            </a:pPr>
            <a:r>
              <a:rPr lang="ru-RU" dirty="0"/>
              <a:t>2. Д. </a:t>
            </a:r>
            <a:r>
              <a:rPr lang="ru-RU" dirty="0" err="1"/>
              <a:t>Бауместер</a:t>
            </a:r>
            <a:r>
              <a:rPr lang="ru-RU" dirty="0"/>
              <a:t>, А. </a:t>
            </a:r>
            <a:r>
              <a:rPr lang="ru-RU" dirty="0" err="1"/>
              <a:t>Экерт</a:t>
            </a:r>
            <a:r>
              <a:rPr lang="ru-RU" dirty="0"/>
              <a:t>, А. </a:t>
            </a:r>
            <a:r>
              <a:rPr lang="ru-RU" dirty="0" err="1"/>
              <a:t>Цайлингер</a:t>
            </a:r>
            <a:r>
              <a:rPr lang="ru-RU" dirty="0"/>
              <a:t>. Физика квантовой</a:t>
            </a:r>
          </a:p>
          <a:p>
            <a:pPr marL="0" indent="0">
              <a:buNone/>
            </a:pPr>
            <a:r>
              <a:rPr lang="ru-RU" dirty="0"/>
              <a:t>информации. Москва: </a:t>
            </a:r>
            <a:r>
              <a:rPr lang="ru-RU" dirty="0" err="1"/>
              <a:t>Постмаркет</a:t>
            </a:r>
            <a:r>
              <a:rPr lang="ru-RU" dirty="0"/>
              <a:t>, 2002. - 376с.</a:t>
            </a:r>
          </a:p>
          <a:p>
            <a:pPr marL="0" indent="0">
              <a:buNone/>
            </a:pPr>
            <a:r>
              <a:rPr lang="ru-RU" dirty="0"/>
              <a:t>3. </a:t>
            </a:r>
            <a:r>
              <a:rPr lang="en-US" dirty="0" err="1"/>
              <a:t>Volkmar</a:t>
            </a:r>
            <a:r>
              <a:rPr lang="en-US" dirty="0"/>
              <a:t> </a:t>
            </a:r>
            <a:r>
              <a:rPr lang="en-US" dirty="0" err="1"/>
              <a:t>Putz</a:t>
            </a:r>
            <a:r>
              <a:rPr lang="en-US" dirty="0"/>
              <a:t>, Karl </a:t>
            </a:r>
            <a:r>
              <a:rPr lang="en-US" dirty="0" err="1"/>
              <a:t>Svozil</a:t>
            </a:r>
            <a:r>
              <a:rPr lang="en-US" dirty="0"/>
              <a:t>. Quantum music. </a:t>
            </a:r>
            <a:r>
              <a:rPr lang="en-US" dirty="0" err="1"/>
              <a:t>ar</a:t>
            </a:r>
            <a:r>
              <a:rPr lang="ru-RU" dirty="0"/>
              <a:t>Х</a:t>
            </a:r>
            <a:r>
              <a:rPr lang="en-US" dirty="0"/>
              <a:t>iv:1503.09045v1</a:t>
            </a:r>
          </a:p>
          <a:p>
            <a:pPr marL="0" indent="0">
              <a:buNone/>
            </a:pPr>
            <a:r>
              <a:rPr lang="en-US" dirty="0"/>
              <a:t>[quant-</a:t>
            </a:r>
            <a:r>
              <a:rPr lang="en-US" dirty="0" err="1"/>
              <a:t>ph</a:t>
            </a:r>
            <a:r>
              <a:rPr lang="en-US"/>
              <a:t>] 31 Mar 2015</a:t>
            </a:r>
          </a:p>
        </p:txBody>
      </p:sp>
    </p:spTree>
    <p:extLst>
      <p:ext uri="{BB962C8B-B14F-4D97-AF65-F5344CB8AC3E}">
        <p14:creationId xmlns:p14="http://schemas.microsoft.com/office/powerpoint/2010/main" val="1036901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Експеримент</a:t>
            </a:r>
            <a:r>
              <a:rPr lang="ru-RU" dirty="0"/>
              <a:t> Карла </a:t>
            </a:r>
            <a:r>
              <a:rPr lang="ru-RU" dirty="0" err="1"/>
              <a:t>Своциля</a:t>
            </a:r>
            <a:r>
              <a:rPr lang="ru-RU" dirty="0"/>
              <a:t> та </a:t>
            </a:r>
            <a:r>
              <a:rPr lang="ru-RU" dirty="0" err="1"/>
              <a:t>Фолькмара</a:t>
            </a:r>
            <a:r>
              <a:rPr lang="ru-RU" dirty="0"/>
              <a:t> Путца.</a:t>
            </a:r>
            <a:br>
              <a:rPr lang="ru-RU" dirty="0"/>
            </a:b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sz="3200" dirty="0" err="1"/>
              <a:t>Фізик</a:t>
            </a:r>
            <a:r>
              <a:rPr lang="ru-RU" sz="3200" dirty="0"/>
              <a:t> Карл </a:t>
            </a:r>
            <a:r>
              <a:rPr lang="ru-RU" sz="3200" dirty="0" err="1"/>
              <a:t>Своцил</a:t>
            </a:r>
            <a:r>
              <a:rPr lang="ru-RU" sz="3200" dirty="0"/>
              <a:t> і </a:t>
            </a:r>
            <a:r>
              <a:rPr lang="ru-RU" sz="3200" dirty="0" err="1"/>
              <a:t>музикант</a:t>
            </a:r>
            <a:r>
              <a:rPr lang="ru-RU" sz="3200" dirty="0"/>
              <a:t> </a:t>
            </a:r>
            <a:r>
              <a:rPr lang="ru-RU" sz="3200" dirty="0" err="1"/>
              <a:t>Фолькмар</a:t>
            </a:r>
            <a:r>
              <a:rPr lang="ru-RU" sz="3200" dirty="0"/>
              <a:t> </a:t>
            </a:r>
            <a:r>
              <a:rPr lang="ru-RU" sz="3200" dirty="0" err="1"/>
              <a:t>Путц</a:t>
            </a:r>
            <a:r>
              <a:rPr lang="ru-RU" sz="3200" dirty="0"/>
              <a:t> </a:t>
            </a:r>
            <a:r>
              <a:rPr lang="ru-RU" sz="3200" dirty="0" err="1" smtClean="0"/>
              <a:t>запропонували</a:t>
            </a:r>
            <a:r>
              <a:rPr lang="ru-RU" sz="3200" dirty="0" smtClean="0"/>
              <a:t> </a:t>
            </a:r>
            <a:r>
              <a:rPr lang="ru-RU" sz="3200" dirty="0" err="1" smtClean="0"/>
              <a:t>математичну</a:t>
            </a:r>
            <a:r>
              <a:rPr lang="ru-RU" sz="3200" dirty="0" smtClean="0"/>
              <a:t> </a:t>
            </a:r>
            <a:r>
              <a:rPr lang="ru-RU" sz="3200" dirty="0"/>
              <a:t>модель </a:t>
            </a:r>
            <a:r>
              <a:rPr lang="ru-RU" sz="3200" dirty="0" err="1"/>
              <a:t>квантування</a:t>
            </a:r>
            <a:r>
              <a:rPr lang="ru-RU" sz="3200" dirty="0"/>
              <a:t> </a:t>
            </a:r>
            <a:r>
              <a:rPr lang="ru-RU" sz="3200" dirty="0" err="1"/>
              <a:t>музики</a:t>
            </a:r>
            <a:r>
              <a:rPr lang="ru-RU" sz="3200" dirty="0"/>
              <a:t>. З </a:t>
            </a:r>
            <a:r>
              <a:rPr lang="ru-RU" sz="3200" dirty="0" err="1"/>
              <a:t>її</a:t>
            </a:r>
            <a:r>
              <a:rPr lang="ru-RU" sz="3200" dirty="0"/>
              <a:t> </a:t>
            </a:r>
            <a:r>
              <a:rPr lang="ru-RU" sz="3200" dirty="0" err="1"/>
              <a:t>допомогою</a:t>
            </a:r>
            <a:r>
              <a:rPr lang="ru-RU" sz="3200" dirty="0"/>
              <a:t> </a:t>
            </a:r>
            <a:r>
              <a:rPr lang="ru-RU" sz="3200" dirty="0" err="1"/>
              <a:t>можна</a:t>
            </a:r>
            <a:r>
              <a:rPr lang="ru-RU" sz="3200" dirty="0"/>
              <a:t> </a:t>
            </a:r>
            <a:r>
              <a:rPr lang="ru-RU" sz="3200" dirty="0" err="1"/>
              <a:t>уявити</a:t>
            </a:r>
            <a:r>
              <a:rPr lang="ru-RU" sz="3200" dirty="0"/>
              <a:t>, </a:t>
            </a:r>
            <a:r>
              <a:rPr lang="ru-RU" sz="3200" dirty="0" err="1"/>
              <a:t>яким</a:t>
            </a:r>
            <a:r>
              <a:rPr lang="ru-RU" sz="3200" dirty="0"/>
              <a:t> чином в </a:t>
            </a:r>
            <a:r>
              <a:rPr lang="ru-RU" sz="3200" dirty="0" err="1"/>
              <a:t>музиці</a:t>
            </a:r>
            <a:r>
              <a:rPr lang="ru-RU" sz="3200" dirty="0"/>
              <a:t> </a:t>
            </a:r>
            <a:r>
              <a:rPr lang="ru-RU" sz="3200" dirty="0" err="1"/>
              <a:t>можуть</a:t>
            </a:r>
            <a:r>
              <a:rPr lang="ru-RU" sz="3200" dirty="0"/>
              <a:t> </a:t>
            </a:r>
            <a:r>
              <a:rPr lang="ru-RU" sz="3200" dirty="0" err="1"/>
              <a:t>реалізовуватися</a:t>
            </a:r>
            <a:r>
              <a:rPr lang="ru-RU" sz="3200" dirty="0"/>
              <a:t> </a:t>
            </a:r>
            <a:r>
              <a:rPr lang="ru-RU" sz="3200" dirty="0" err="1"/>
              <a:t>такі</a:t>
            </a:r>
            <a:r>
              <a:rPr lang="ru-RU" sz="3200" dirty="0"/>
              <a:t> </a:t>
            </a:r>
            <a:r>
              <a:rPr lang="ru-RU" sz="3200" dirty="0" err="1"/>
              <a:t>дивні</a:t>
            </a:r>
            <a:r>
              <a:rPr lang="ru-RU" sz="3200" dirty="0"/>
              <a:t> </a:t>
            </a:r>
            <a:r>
              <a:rPr lang="ru-RU" sz="3200" dirty="0" err="1"/>
              <a:t>властивості</a:t>
            </a:r>
            <a:r>
              <a:rPr lang="ru-RU" sz="3200" dirty="0"/>
              <a:t> квантового </a:t>
            </a:r>
            <a:r>
              <a:rPr lang="ru-RU" sz="3200" dirty="0" err="1"/>
              <a:t>світу</a:t>
            </a:r>
            <a:r>
              <a:rPr lang="ru-RU" sz="3200" dirty="0"/>
              <a:t>, як </a:t>
            </a:r>
            <a:r>
              <a:rPr lang="ru-RU" sz="3200" dirty="0" err="1"/>
              <a:t>суперпозиція</a:t>
            </a:r>
            <a:r>
              <a:rPr lang="ru-RU" sz="3200" dirty="0"/>
              <a:t>, </a:t>
            </a:r>
            <a:r>
              <a:rPr lang="ru-RU" sz="3200" dirty="0" err="1"/>
              <a:t>квантова</a:t>
            </a:r>
            <a:r>
              <a:rPr lang="ru-RU" sz="3200" dirty="0"/>
              <a:t> </a:t>
            </a:r>
            <a:r>
              <a:rPr lang="ru-RU" sz="3200" dirty="0" err="1"/>
              <a:t>заплутаність</a:t>
            </a:r>
            <a:r>
              <a:rPr lang="ru-RU" sz="3200" dirty="0"/>
              <a:t> і принцип </a:t>
            </a:r>
            <a:r>
              <a:rPr lang="ru-RU" sz="3200" dirty="0" err="1"/>
              <a:t>додатковості</a:t>
            </a:r>
            <a:r>
              <a:rPr lang="ru-RU" sz="3200" dirty="0"/>
              <a:t> [3].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86617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Різниця між бітом та кубітом інформації</a:t>
            </a:r>
            <a:endParaRPr lang="en-US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419" y="2699226"/>
            <a:ext cx="7315200" cy="2804160"/>
          </a:xfrm>
        </p:spPr>
      </p:pic>
    </p:spTree>
    <p:extLst>
      <p:ext uri="{BB962C8B-B14F-4D97-AF65-F5344CB8AC3E}">
        <p14:creationId xmlns:p14="http://schemas.microsoft.com/office/powerpoint/2010/main" val="4181133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Початкові</a:t>
            </a:r>
            <a:r>
              <a:rPr lang="ru-RU" dirty="0"/>
              <a:t> </a:t>
            </a:r>
            <a:r>
              <a:rPr lang="ru-RU" dirty="0" err="1"/>
              <a:t>відомості</a:t>
            </a:r>
            <a:r>
              <a:rPr lang="ru-RU" dirty="0"/>
              <a:t> про </a:t>
            </a:r>
            <a:r>
              <a:rPr lang="ru-RU" dirty="0" err="1"/>
              <a:t>квантову</a:t>
            </a:r>
            <a:r>
              <a:rPr lang="ru-RU" dirty="0"/>
              <a:t> </a:t>
            </a:r>
            <a:r>
              <a:rPr lang="ru-RU" dirty="0" err="1"/>
              <a:t>механіку</a:t>
            </a:r>
            <a:r>
              <a:rPr lang="ru-RU" dirty="0"/>
              <a:t>.</a:t>
            </a:r>
            <a:br>
              <a:rPr lang="ru-RU" dirty="0"/>
            </a:br>
            <a:endParaRPr lang="en-US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863" y="2375872"/>
            <a:ext cx="8596312" cy="3450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966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IBM Q Experience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169" y="2008778"/>
            <a:ext cx="7054997" cy="4695101"/>
          </a:xfrm>
        </p:spPr>
      </p:pic>
    </p:spTree>
    <p:extLst>
      <p:ext uri="{BB962C8B-B14F-4D97-AF65-F5344CB8AC3E}">
        <p14:creationId xmlns:p14="http://schemas.microsoft.com/office/powerpoint/2010/main" val="3090477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43840"/>
            <a:ext cx="8596668" cy="1686560"/>
          </a:xfrm>
        </p:spPr>
        <p:txBody>
          <a:bodyPr>
            <a:normAutofit fontScale="90000"/>
          </a:bodyPr>
          <a:lstStyle/>
          <a:p>
            <a:r>
              <a:rPr lang="ru-RU" dirty="0"/>
              <a:t>Онлайн платформа </a:t>
            </a:r>
            <a:r>
              <a:rPr lang="en-US" dirty="0"/>
              <a:t>IBM Q Experience </a:t>
            </a:r>
            <a:r>
              <a:rPr lang="ru-RU" dirty="0" err="1"/>
              <a:t>безкоштовно</a:t>
            </a:r>
            <a:r>
              <a:rPr lang="ru-RU" dirty="0"/>
              <a:t> </a:t>
            </a:r>
            <a:r>
              <a:rPr lang="ru-RU" dirty="0" err="1"/>
              <a:t>надає</a:t>
            </a:r>
            <a:r>
              <a:rPr lang="ru-RU" dirty="0"/>
              <a:t> </a:t>
            </a:r>
            <a:r>
              <a:rPr lang="ru-RU" dirty="0" err="1"/>
              <a:t>користувачам</a:t>
            </a:r>
            <a:r>
              <a:rPr lang="ru-RU" dirty="0"/>
              <a:t> доступ до набору </a:t>
            </a:r>
            <a:r>
              <a:rPr lang="ru-RU" dirty="0" err="1"/>
              <a:t>прототипів</a:t>
            </a:r>
            <a:r>
              <a:rPr lang="ru-RU" dirty="0"/>
              <a:t> </a:t>
            </a:r>
            <a:r>
              <a:rPr lang="ru-RU" dirty="0" err="1"/>
              <a:t>квантових</a:t>
            </a:r>
            <a:r>
              <a:rPr lang="ru-RU" dirty="0"/>
              <a:t> </a:t>
            </a:r>
            <a:r>
              <a:rPr lang="ru-RU" dirty="0" err="1"/>
              <a:t>процесорів</a:t>
            </a:r>
            <a:r>
              <a:rPr lang="ru-RU" dirty="0"/>
              <a:t> </a:t>
            </a:r>
            <a:r>
              <a:rPr lang="ru-RU" dirty="0" err="1"/>
              <a:t>виробництва</a:t>
            </a:r>
            <a:r>
              <a:rPr lang="ru-RU" dirty="0"/>
              <a:t> </a:t>
            </a:r>
            <a:r>
              <a:rPr lang="en-US" dirty="0"/>
              <a:t>IBM.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2567" y="2438401"/>
            <a:ext cx="8538167" cy="3261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014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1930400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Кожен</a:t>
            </a:r>
            <a:r>
              <a:rPr lang="ru-RU" dirty="0"/>
              <a:t> </a:t>
            </a:r>
            <a:r>
              <a:rPr lang="ru-RU" dirty="0" err="1"/>
              <a:t>бажаючий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побудувати</a:t>
            </a:r>
            <a:r>
              <a:rPr lang="ru-RU" dirty="0"/>
              <a:t> </a:t>
            </a:r>
            <a:r>
              <a:rPr lang="ru-RU" dirty="0" err="1"/>
              <a:t>квантову</a:t>
            </a:r>
            <a:r>
              <a:rPr lang="ru-RU" dirty="0"/>
              <a:t> схему, та </a:t>
            </a:r>
            <a:r>
              <a:rPr lang="ru-RU" dirty="0" err="1"/>
              <a:t>запустити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в роботу на </a:t>
            </a:r>
            <a:r>
              <a:rPr lang="ru-RU" dirty="0" err="1" smtClean="0"/>
              <a:t>симуляторі</a:t>
            </a:r>
            <a:r>
              <a:rPr lang="en-US" dirty="0" smtClean="0"/>
              <a:t> </a:t>
            </a:r>
            <a:r>
              <a:rPr lang="uk-UA" dirty="0" smtClean="0"/>
              <a:t>КК</a:t>
            </a:r>
            <a:r>
              <a:rPr lang="ru-RU" dirty="0" smtClean="0"/>
              <a:t> IBM </a:t>
            </a:r>
            <a:r>
              <a:rPr lang="ru-RU" dirty="0"/>
              <a:t>QX </a:t>
            </a:r>
            <a:r>
              <a:rPr lang="ru-RU" dirty="0" err="1"/>
              <a:t>або</a:t>
            </a:r>
            <a:r>
              <a:rPr lang="ru-RU" dirty="0"/>
              <a:t> на </a:t>
            </a:r>
            <a:r>
              <a:rPr lang="ru-RU" dirty="0" smtClean="0"/>
              <a:t>16-кубітному КК IBM QX.</a:t>
            </a:r>
            <a:endParaRPr lang="en-US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599" y="2004798"/>
            <a:ext cx="7086601" cy="4121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305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16-кубітний квантовий комп’ютер     </a:t>
            </a:r>
            <a:r>
              <a:rPr lang="en-US" dirty="0" smtClean="0"/>
              <a:t>IBM QX</a:t>
            </a:r>
            <a:endParaRPr lang="en-US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2262273"/>
            <a:ext cx="4392168" cy="329488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629" y="2262273"/>
            <a:ext cx="3047373" cy="3294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218339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405</TotalTime>
  <Words>810</Words>
  <Application>Microsoft Office PowerPoint</Application>
  <PresentationFormat>Довільний</PresentationFormat>
  <Paragraphs>68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21</vt:i4>
      </vt:variant>
    </vt:vector>
  </HeadingPairs>
  <TitlesOfParts>
    <vt:vector size="22" baseType="lpstr">
      <vt:lpstr>Аспект</vt:lpstr>
      <vt:lpstr>ГЕНЕРАЦІЯ МУЗИЧНИХ ТВОРІВ ЗА ДОПОМОГОЮ  КВАНТОВОГО КОМП’ЮТЕРА</vt:lpstr>
      <vt:lpstr>План доповіді</vt:lpstr>
      <vt:lpstr>Експеримент Карла Своциля та Фолькмара Путца. </vt:lpstr>
      <vt:lpstr>Різниця між бітом та кубітом інформації</vt:lpstr>
      <vt:lpstr>Початкові відомості про квантову механіку. </vt:lpstr>
      <vt:lpstr>IBM Q Experience</vt:lpstr>
      <vt:lpstr>Онлайн платформа IBM Q Experience безкоштовно надає користувачам доступ до набору прототипів квантових процесорів виробництва IBM. </vt:lpstr>
      <vt:lpstr>Кожен бажаючий може побудувати квантову схему, та запустити її в роботу на симуляторі КК IBM QX або на 16-кубітному КК IBM QX.</vt:lpstr>
      <vt:lpstr>16-кубітний квантовий комп’ютер     IBM QX</vt:lpstr>
      <vt:lpstr>Quantum Composer QX – безкоштовне ПЗ для взаємодії з квантовим комп’ютером.</vt:lpstr>
      <vt:lpstr>Quantum Composer QX від IBM [1]. </vt:lpstr>
      <vt:lpstr>Quantum Composer QX від IBM [2]. </vt:lpstr>
      <vt:lpstr>Принцип квантування нот [1].</vt:lpstr>
      <vt:lpstr>Принцип квантування нот [2].</vt:lpstr>
      <vt:lpstr>Принцип квантування нот [3].</vt:lpstr>
      <vt:lpstr>Алгоритм квантового перетворення Фур’є</vt:lpstr>
      <vt:lpstr>Результати роботи алгоритму для симулятора КК та реального КК.</vt:lpstr>
      <vt:lpstr>Генерація мелодій на основі двох гістограм за допомогою власної програми</vt:lpstr>
      <vt:lpstr>Результати</vt:lpstr>
      <vt:lpstr>Висновок</vt:lpstr>
      <vt:lpstr>Література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ГЕНЕРАЦІЯ МУЗИЧНИХ ТВОРІВ ЗА ДОПОМОГОЮ  КВАНТОВОГО КОМП’ЮТЕРА</dc:title>
  <dc:creator>Антон</dc:creator>
  <cp:lastModifiedBy>RePack by Diakov</cp:lastModifiedBy>
  <cp:revision>12</cp:revision>
  <dcterms:created xsi:type="dcterms:W3CDTF">2020-04-25T19:01:00Z</dcterms:created>
  <dcterms:modified xsi:type="dcterms:W3CDTF">2020-05-07T10:04:21Z</dcterms:modified>
</cp:coreProperties>
</file>