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4" r:id="rId3"/>
    <p:sldId id="256" r:id="rId4"/>
    <p:sldId id="258" r:id="rId5"/>
    <p:sldId id="263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0027-62FE-44FA-8710-E5714E1A29B9}" type="datetimeFigureOut">
              <a:rPr lang="uk-UA" smtClean="0"/>
              <a:t>07.05.2020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6A40-C926-4983-A348-F057DD90A8B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8112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0027-62FE-44FA-8710-E5714E1A29B9}" type="datetimeFigureOut">
              <a:rPr lang="uk-UA" smtClean="0"/>
              <a:t>07.05.2020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6A40-C926-4983-A348-F057DD90A8B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2508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0027-62FE-44FA-8710-E5714E1A29B9}" type="datetimeFigureOut">
              <a:rPr lang="uk-UA" smtClean="0"/>
              <a:t>07.05.2020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6A40-C926-4983-A348-F057DD90A8B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1778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0027-62FE-44FA-8710-E5714E1A29B9}" type="datetimeFigureOut">
              <a:rPr lang="uk-UA" smtClean="0"/>
              <a:t>07.05.2020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6A40-C926-4983-A348-F057DD90A8BC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9920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0027-62FE-44FA-8710-E5714E1A29B9}" type="datetimeFigureOut">
              <a:rPr lang="uk-UA" smtClean="0"/>
              <a:t>07.05.2020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6A40-C926-4983-A348-F057DD90A8B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0366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0027-62FE-44FA-8710-E5714E1A29B9}" type="datetimeFigureOut">
              <a:rPr lang="uk-UA" smtClean="0"/>
              <a:t>07.05.2020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6A40-C926-4983-A348-F057DD90A8B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2278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0027-62FE-44FA-8710-E5714E1A29B9}" type="datetimeFigureOut">
              <a:rPr lang="uk-UA" smtClean="0"/>
              <a:t>07.05.2020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6A40-C926-4983-A348-F057DD90A8B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7307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0027-62FE-44FA-8710-E5714E1A29B9}" type="datetimeFigureOut">
              <a:rPr lang="uk-UA" smtClean="0"/>
              <a:t>07.05.2020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6A40-C926-4983-A348-F057DD90A8B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57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0027-62FE-44FA-8710-E5714E1A29B9}" type="datetimeFigureOut">
              <a:rPr lang="uk-UA" smtClean="0"/>
              <a:t>07.05.2020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6A40-C926-4983-A348-F057DD90A8B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163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0027-62FE-44FA-8710-E5714E1A29B9}" type="datetimeFigureOut">
              <a:rPr lang="uk-UA" smtClean="0"/>
              <a:t>07.05.2020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6A40-C926-4983-A348-F057DD90A8B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9693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0027-62FE-44FA-8710-E5714E1A29B9}" type="datetimeFigureOut">
              <a:rPr lang="uk-UA" smtClean="0"/>
              <a:t>07.05.2020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6A40-C926-4983-A348-F057DD90A8B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10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0027-62FE-44FA-8710-E5714E1A29B9}" type="datetimeFigureOut">
              <a:rPr lang="uk-UA" smtClean="0"/>
              <a:t>07.05.2020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6A40-C926-4983-A348-F057DD90A8B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3185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0027-62FE-44FA-8710-E5714E1A29B9}" type="datetimeFigureOut">
              <a:rPr lang="uk-UA" smtClean="0"/>
              <a:t>07.05.2020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6A40-C926-4983-A348-F057DD90A8B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0410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0027-62FE-44FA-8710-E5714E1A29B9}" type="datetimeFigureOut">
              <a:rPr lang="uk-UA" smtClean="0"/>
              <a:t>07.05.2020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6A40-C926-4983-A348-F057DD90A8B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8430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0027-62FE-44FA-8710-E5714E1A29B9}" type="datetimeFigureOut">
              <a:rPr lang="uk-UA" smtClean="0"/>
              <a:t>07.05.2020</a:t>
            </a:fld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6A40-C926-4983-A348-F057DD90A8B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861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0027-62FE-44FA-8710-E5714E1A29B9}" type="datetimeFigureOut">
              <a:rPr lang="uk-UA" smtClean="0"/>
              <a:t>07.05.2020</a:t>
            </a:fld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6A40-C926-4983-A348-F057DD90A8B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7703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0027-62FE-44FA-8710-E5714E1A29B9}" type="datetimeFigureOut">
              <a:rPr lang="uk-UA" smtClean="0"/>
              <a:t>07.05.2020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6A40-C926-4983-A348-F057DD90A8B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4128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8050027-62FE-44FA-8710-E5714E1A29B9}" type="datetimeFigureOut">
              <a:rPr lang="uk-UA" smtClean="0"/>
              <a:t>07.05.2020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6A40-C926-4983-A348-F057DD90A8B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955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ir-s3-cdn-cf.behance.net/project_modules/disp/0a988f10844413.560ecc851f499.jpg" TargetMode="External"/><Relationship Id="rId2" Type="http://schemas.openxmlformats.org/officeDocument/2006/relationships/hyperlink" Target="https://uk.wikipedia.org/wiki/%D0%91%D1%96%D0%BE%D0%BD%D1%96%D0%BA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skabiologist.asu.edu/sites/default/files/resources/articles/bats/ecolocation_types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2828" y="2681916"/>
            <a:ext cx="9650284" cy="1400530"/>
          </a:xfrm>
        </p:spPr>
        <p:txBody>
          <a:bodyPr/>
          <a:lstStyle/>
          <a:p>
            <a:r>
              <a:rPr lang="uk-UA" b="1" dirty="0" smtClean="0"/>
              <a:t>РОЗВИНЕННЯ УЯВЛЕНЬ ПРО БІОНІКУ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582" y="4560590"/>
            <a:ext cx="8946541" cy="956289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/>
              <a:t>Підготував: </a:t>
            </a:r>
            <a:r>
              <a:rPr lang="uk-UA" dirty="0" smtClean="0"/>
              <a:t>Чередниченко В.І. студент групи ЛА-91; ІХФ</a:t>
            </a:r>
          </a:p>
          <a:p>
            <a:pPr marL="0" indent="0">
              <a:buNone/>
            </a:pPr>
            <a:r>
              <a:rPr lang="uk-UA" b="1" dirty="0" smtClean="0"/>
              <a:t>Науковий керівник: </a:t>
            </a:r>
            <a:r>
              <a:rPr lang="uk-UA" dirty="0"/>
              <a:t>Матвєєва Т.В.</a:t>
            </a:r>
          </a:p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0434181" y="452718"/>
            <a:ext cx="68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7030A0"/>
                </a:solidFill>
              </a:rPr>
              <a:t>1</a:t>
            </a:r>
            <a:endParaRPr lang="uk-UA" b="1" dirty="0">
              <a:solidFill>
                <a:srgbClr val="7030A0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83582" y="5516879"/>
            <a:ext cx="6741168" cy="878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Національний технічний університет України </a:t>
            </a:r>
            <a:r>
              <a:rPr lang="uk-UA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1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Київський політехнічний інститут імені Ігоря Сікорського»</a:t>
            </a:r>
            <a:endParaRPr lang="uk-UA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92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 ДОПОВІДІ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1. Що </a:t>
            </a:r>
            <a:r>
              <a:rPr lang="uk-UA" dirty="0"/>
              <a:t>таке біоніка? </a:t>
            </a:r>
            <a:endParaRPr lang="uk-UA" dirty="0" smtClean="0"/>
          </a:p>
          <a:p>
            <a:r>
              <a:rPr lang="uk-UA" dirty="0" smtClean="0"/>
              <a:t>2. Основний принцип біоніки.</a:t>
            </a:r>
          </a:p>
          <a:p>
            <a:r>
              <a:rPr lang="uk-UA" dirty="0" smtClean="0"/>
              <a:t>3. Екскурс в історію.</a:t>
            </a:r>
          </a:p>
          <a:p>
            <a:r>
              <a:rPr lang="uk-UA" dirty="0" smtClean="0"/>
              <a:t>4. Деякі приклади.</a:t>
            </a:r>
          </a:p>
          <a:p>
            <a:r>
              <a:rPr lang="uk-UA" dirty="0" smtClean="0"/>
              <a:t>5. Недоліки.</a:t>
            </a:r>
          </a:p>
          <a:p>
            <a:r>
              <a:rPr lang="uk-UA" dirty="0" smtClean="0"/>
              <a:t>6. Висновки.</a:t>
            </a:r>
          </a:p>
          <a:p>
            <a:r>
              <a:rPr lang="uk-UA" dirty="0" smtClean="0"/>
              <a:t>7. Література.</a:t>
            </a: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10543996" y="452718"/>
            <a:ext cx="453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7030A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4558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381298"/>
            <a:ext cx="8063860" cy="937953"/>
          </a:xfrm>
        </p:spPr>
        <p:txBody>
          <a:bodyPr/>
          <a:lstStyle/>
          <a:p>
            <a:r>
              <a:rPr lang="uk-UA" sz="4200" dirty="0" smtClean="0"/>
              <a:t>1.ЩО ТАКЕ БІОНІКА?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938824" y="2452254"/>
            <a:ext cx="7656536" cy="2585259"/>
          </a:xfrm>
        </p:spPr>
        <p:txBody>
          <a:bodyPr/>
          <a:lstStyle/>
          <a:p>
            <a:pPr algn="just"/>
            <a:r>
              <a:rPr lang="uk-UA" b="1" dirty="0">
                <a:solidFill>
                  <a:schemeClr val="tx1"/>
                </a:solidFill>
              </a:rPr>
              <a:t>Біоніка</a:t>
            </a:r>
            <a:r>
              <a:rPr lang="uk-UA" dirty="0">
                <a:solidFill>
                  <a:schemeClr val="tx1"/>
                </a:solidFill>
              </a:rPr>
              <a:t> – це наука про використання біологічних методів та структур для знаходження інженерних рішень та технологічних методів. Тобто ця наука не лише займається створенням штучних кінцівок, а й розробкою методів/механізмів на основі живих організмів, не марно її ще називають </a:t>
            </a:r>
            <a:r>
              <a:rPr lang="uk-UA" b="1" dirty="0" err="1">
                <a:solidFill>
                  <a:schemeClr val="tx1"/>
                </a:solidFill>
              </a:rPr>
              <a:t>біоміметикою</a:t>
            </a:r>
            <a:r>
              <a:rPr lang="uk-UA" b="1" dirty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або</a:t>
            </a:r>
            <a:r>
              <a:rPr lang="uk-UA" b="1" dirty="0">
                <a:solidFill>
                  <a:schemeClr val="tx1"/>
                </a:solidFill>
              </a:rPr>
              <a:t> </a:t>
            </a:r>
            <a:r>
              <a:rPr lang="uk-UA" b="1" dirty="0" err="1">
                <a:solidFill>
                  <a:schemeClr val="tx1"/>
                </a:solidFill>
              </a:rPr>
              <a:t>біомімікрією</a:t>
            </a:r>
            <a:r>
              <a:rPr lang="uk-UA" b="1" dirty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[1].</a:t>
            </a:r>
          </a:p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0446821" y="461030"/>
            <a:ext cx="626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7030A0"/>
                </a:solidFill>
              </a:rPr>
              <a:t>3</a:t>
            </a:r>
            <a:endParaRPr lang="uk-UA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614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2.ОСНОВНИЙ ПРИНЦИП БІОНІКИ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19594" y="1695471"/>
            <a:ext cx="9235440" cy="4195481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/>
              <a:t>Живі </a:t>
            </a:r>
            <a:r>
              <a:rPr lang="uk-UA" dirty="0"/>
              <a:t>організми, включаючи флору і фауну, пристосувалися до вузькоспеціалізованих екологічних ніш і під еволюційним тиском розробили дуже ефективні методи використання їх ресурсів. З цим твердженням важко не погодитись, наприклад жоден </a:t>
            </a:r>
            <a:r>
              <a:rPr lang="uk-UA" dirty="0" err="1"/>
              <a:t>сервомеханізм</a:t>
            </a:r>
            <a:r>
              <a:rPr lang="uk-UA" dirty="0"/>
              <a:t> не може зрівнятись по швидкості з м’язами живих організмів. Тому вчені дійшли до висновку, що майже все що ми намагаємось винайти вже давно винайдено природою, а нам лише залишається відтворити ці досягнення, або інтегрувати в наші.</a:t>
            </a:r>
          </a:p>
          <a:p>
            <a:pPr marL="0" indent="0" algn="just">
              <a:buNone/>
            </a:pP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0459233" y="452718"/>
            <a:ext cx="626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7030A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211656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3.ЕКСКУРС В ІСТОРІЮ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71917" y="1221647"/>
            <a:ext cx="9753110" cy="4098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/>
              <a:t>Ідея застосування знань про живу природу для вирішення інженерних завдань </a:t>
            </a:r>
            <a:r>
              <a:rPr lang="uk-UA" sz="1800" dirty="0" smtClean="0"/>
              <a:t>належить Леонардо да Вінчі, </a:t>
            </a:r>
            <a:r>
              <a:rPr lang="uk-UA" sz="1800" dirty="0"/>
              <a:t>який намагався побудувати</a:t>
            </a:r>
            <a:r>
              <a:rPr lang="en-US" sz="1800" dirty="0"/>
              <a:t> </a:t>
            </a:r>
            <a:r>
              <a:rPr lang="uk-UA" sz="1800" dirty="0" smtClean="0"/>
              <a:t>літальний апарат</a:t>
            </a:r>
            <a:r>
              <a:rPr lang="en-US" sz="1800" dirty="0"/>
              <a:t> </a:t>
            </a:r>
            <a:r>
              <a:rPr lang="uk-UA" sz="1800" dirty="0"/>
              <a:t>з крилами, як у птахів, орнітоптер. Поява</a:t>
            </a:r>
            <a:r>
              <a:rPr lang="en-US" sz="1800" dirty="0"/>
              <a:t> </a:t>
            </a:r>
            <a:r>
              <a:rPr lang="uk-UA" sz="1800" dirty="0"/>
              <a:t>кібернетики, що розглядає загальні принципи</a:t>
            </a:r>
            <a:r>
              <a:rPr lang="en-US" sz="1800" dirty="0"/>
              <a:t> </a:t>
            </a:r>
            <a:r>
              <a:rPr lang="uk-UA" sz="1800" dirty="0"/>
              <a:t>управління</a:t>
            </a:r>
            <a:r>
              <a:rPr lang="en-US" sz="1800" dirty="0"/>
              <a:t> </a:t>
            </a:r>
            <a:r>
              <a:rPr lang="uk-UA" sz="1800" dirty="0"/>
              <a:t>і зв'язку в живих організмах і машинах, стала стимулом для ширшого вивчення будови та функцій живих систем з метою з'ясування їх спільності з технічними системами, а також використання отриманих відомостей про живі організми для створення нових приладів, механізмів, матеріалів </a:t>
            </a:r>
            <a:r>
              <a:rPr lang="uk-UA" sz="1800" dirty="0" smtClean="0"/>
              <a:t>тощо </a:t>
            </a:r>
            <a:r>
              <a:rPr lang="uk-UA" sz="1800" dirty="0"/>
              <a:t>[1].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59233" y="452718"/>
            <a:ext cx="626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7030A0"/>
                </a:solidFill>
              </a:rPr>
              <a:t>5</a:t>
            </a:r>
          </a:p>
          <a:p>
            <a:pPr algn="ctr"/>
            <a:endParaRPr lang="uk-UA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Stylization of bionic form on Beh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738" y="3406110"/>
            <a:ext cx="3775768" cy="249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3687969" y="5904410"/>
            <a:ext cx="45833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Рис.1Ілюстративний приклад біоніки </a:t>
            </a:r>
            <a:r>
              <a:rPr lang="uk-UA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  <a:p>
            <a:pPr algn="ctr"/>
            <a:r>
              <a:rPr lang="en-US" dirty="0" smtClean="0"/>
              <a:t>[</a:t>
            </a:r>
            <a:r>
              <a:rPr lang="uk-UA" dirty="0" smtClean="0"/>
              <a:t>2</a:t>
            </a:r>
            <a:r>
              <a:rPr lang="en-US" dirty="0" smtClean="0"/>
              <a:t>]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093251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4.ДЕЯКІ ПРИКЛАДИ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04293" y="1221646"/>
            <a:ext cx="8946541" cy="4056936"/>
          </a:xfrm>
        </p:spPr>
        <p:txBody>
          <a:bodyPr/>
          <a:lstStyle/>
          <a:p>
            <a:pPr marL="0" indent="0" algn="just">
              <a:buNone/>
            </a:pPr>
            <a:r>
              <a:rPr lang="uk-UA" sz="1800" dirty="0"/>
              <a:t>Яскравим прикладом широкого застосування цієї науки </a:t>
            </a:r>
            <a:r>
              <a:rPr lang="uk-UA" sz="1800" dirty="0" err="1"/>
              <a:t>сонар</a:t>
            </a:r>
            <a:r>
              <a:rPr lang="uk-UA" sz="1800" dirty="0"/>
              <a:t>, </a:t>
            </a:r>
            <a:r>
              <a:rPr lang="uk-UA" sz="1800" dirty="0" smtClean="0"/>
              <a:t>радар, ультразвукова діагностика, ехолокація (Рис. </a:t>
            </a:r>
            <a:r>
              <a:rPr lang="uk-UA" sz="1800" dirty="0"/>
              <a:t>3</a:t>
            </a:r>
            <a:r>
              <a:rPr lang="uk-UA" sz="1800" dirty="0" smtClean="0"/>
              <a:t>) та </a:t>
            </a:r>
            <a:r>
              <a:rPr lang="uk-UA" sz="1800" dirty="0"/>
              <a:t>корпуси кораблів, форма яких була запозичена з </a:t>
            </a:r>
            <a:r>
              <a:rPr lang="uk-UA" sz="1800" dirty="0" smtClean="0"/>
              <a:t>дельфіна, це також можна спостерігати на (Рис.3). </a:t>
            </a:r>
            <a:endParaRPr lang="uk-UA" sz="1800" dirty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0459233" y="452718"/>
            <a:ext cx="626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7030A0"/>
                </a:solidFill>
              </a:rPr>
              <a:t>6</a:t>
            </a:r>
          </a:p>
          <a:p>
            <a:pPr algn="ctr"/>
            <a:endParaRPr lang="uk-UA" b="1" dirty="0">
              <a:solidFill>
                <a:srgbClr val="7030A0"/>
              </a:solidFill>
            </a:endParaRPr>
          </a:p>
        </p:txBody>
      </p:sp>
      <p:sp>
        <p:nvSpPr>
          <p:cNvPr id="5" name="AutoShape 2" descr="Эхолока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4" descr="Эхолокац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0" name="Picture 6" descr="sixth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277" y="2533168"/>
            <a:ext cx="3291205" cy="327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83354" y="5958502"/>
            <a:ext cx="2263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Рис.3 </a:t>
            </a:r>
            <a:r>
              <a:rPr lang="ru-RU" sz="1600" dirty="0" err="1" smtClean="0"/>
              <a:t>Ехолокація</a:t>
            </a:r>
            <a:r>
              <a:rPr lang="ru-RU" sz="1600" dirty="0" smtClean="0"/>
              <a:t> </a:t>
            </a:r>
            <a:r>
              <a:rPr lang="en-US" sz="1600" dirty="0" smtClean="0"/>
              <a:t>[</a:t>
            </a:r>
            <a:r>
              <a:rPr lang="uk-UA" sz="1600" dirty="0" smtClean="0"/>
              <a:t>4</a:t>
            </a:r>
            <a:r>
              <a:rPr lang="en-US" sz="1600" dirty="0" smtClean="0"/>
              <a:t>]</a:t>
            </a:r>
            <a:r>
              <a:rPr lang="ru-RU" sz="1600" dirty="0" smtClean="0"/>
              <a:t> </a:t>
            </a:r>
            <a:endParaRPr lang="uk-UA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4" y="2687102"/>
            <a:ext cx="4006339" cy="29713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914" y="2718594"/>
            <a:ext cx="3966497" cy="2974873"/>
          </a:xfrm>
          <a:prstGeom prst="rect">
            <a:avLst/>
          </a:prstGeom>
        </p:spPr>
      </p:pic>
      <p:sp>
        <p:nvSpPr>
          <p:cNvPr id="10" name="Прямокутник 9"/>
          <p:cNvSpPr/>
          <p:nvPr/>
        </p:nvSpPr>
        <p:spPr>
          <a:xfrm>
            <a:off x="110746" y="5804614"/>
            <a:ext cx="41520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Рис.2 Ілюстративний </a:t>
            </a:r>
            <a:r>
              <a:rPr lang="uk-UA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приклад біоніки </a:t>
            </a:r>
            <a:r>
              <a:rPr lang="uk-UA" sz="16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lang="en-US" sz="1600" dirty="0" smtClean="0"/>
              <a:t>[</a:t>
            </a:r>
            <a:r>
              <a:rPr lang="uk-UA" sz="1600" dirty="0" smtClean="0"/>
              <a:t>3</a:t>
            </a:r>
            <a:r>
              <a:rPr lang="en-US" sz="1600" dirty="0" smtClean="0"/>
              <a:t>]</a:t>
            </a:r>
            <a:endParaRPr lang="uk-UA" sz="1600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8039901" y="5804614"/>
            <a:ext cx="41520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Рис.4 Ілюстративний </a:t>
            </a:r>
            <a:r>
              <a:rPr lang="uk-UA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приклад біоніки </a:t>
            </a:r>
            <a:r>
              <a:rPr lang="uk-UA" sz="16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  <a:p>
            <a:pPr algn="ctr"/>
            <a:r>
              <a:rPr lang="en-US" sz="1600" dirty="0" smtClean="0"/>
              <a:t>[</a:t>
            </a:r>
            <a:r>
              <a:rPr lang="uk-UA" sz="1600" dirty="0" smtClean="0"/>
              <a:t>5</a:t>
            </a:r>
            <a:r>
              <a:rPr lang="en-US" sz="1600" dirty="0" smtClean="0"/>
              <a:t>]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1845568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5.НЕДОЛІКИ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03312" y="2052918"/>
            <a:ext cx="9877801" cy="4195481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/>
              <a:t>Не зважаючи на величезні досягнення біоніки, існує ряд проблем, які перешкоджають активному розвитку цієї науки. Наприклад, ми не можемо реалізувати всю її потужність навіть з сьогочасними технологіями. Деякі біологічні процеси є занадто складними для копіювання, або інтегрування в механізми. Інша проблема полягає в тому, що не всі біологічні методи/технології можуть принести користь, оскільки багато з них мають більший ККД ніж їхні механічні аналоги, цей показник досягається в досить специфічних умовах, що нівелюють необхідність їх відтворення.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0459233" y="452718"/>
            <a:ext cx="626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7030A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2458956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6.ВИСНОВКИ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03312" y="2052920"/>
            <a:ext cx="9013277" cy="3632986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/>
              <a:t>Отже, </a:t>
            </a:r>
            <a:r>
              <a:rPr lang="uk-UA" b="1" dirty="0"/>
              <a:t>біоніка</a:t>
            </a:r>
            <a:r>
              <a:rPr lang="uk-UA" dirty="0"/>
              <a:t> – це не лише наука про </a:t>
            </a:r>
            <a:r>
              <a:rPr lang="uk-UA" dirty="0" err="1"/>
              <a:t>імпланти</a:t>
            </a:r>
            <a:r>
              <a:rPr lang="uk-UA" dirty="0"/>
              <a:t> та протези, це наука про поєднання двох світів – органічного й механічного. Саме завдяки ній в майбутньому ми зможемо вільно поєднувати наші технології з природними та робити неймовірні досягнення в науках. Слід відзначити, що зараз ми робимо дуже великі успіхи у копіюванні живих організмів, їх поведінкових процесів (наприклад деякі з роботів </a:t>
            </a:r>
            <a:r>
              <a:rPr lang="uk-UA" dirty="0" err="1"/>
              <a:t>Boston</a:t>
            </a:r>
            <a:r>
              <a:rPr lang="uk-UA" dirty="0"/>
              <a:t> Dynamics) та певних пристосувань. Крім цього, біоніка має величезне значення в архітектурі.</a:t>
            </a:r>
          </a:p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0459233" y="452718"/>
            <a:ext cx="626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7030A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216572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1369" y="1217489"/>
            <a:ext cx="4848602" cy="1400530"/>
          </a:xfrm>
        </p:spPr>
        <p:txBody>
          <a:bodyPr/>
          <a:lstStyle/>
          <a:p>
            <a:r>
              <a:rPr lang="uk-UA" dirty="0" smtClean="0"/>
              <a:t>ДЯКУЮ ЗА УВАГУ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0459233" y="452718"/>
            <a:ext cx="626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7030A0"/>
                </a:solidFill>
              </a:rPr>
              <a:t>9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2291540" y="2199973"/>
            <a:ext cx="9030395" cy="453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7.ЛІТЕРАТУРА</a:t>
            </a:r>
            <a:endParaRPr lang="uk-UA" sz="2400" dirty="0">
              <a:solidFill>
                <a:schemeClr val="tx2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Біоніка – </a:t>
            </a:r>
            <a:r>
              <a:rPr lang="uk-UA" sz="14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Вікіпедія</a:t>
            </a: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[</a:t>
            </a:r>
            <a:r>
              <a:rPr lang="ru-RU" sz="14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Електоронне</a:t>
            </a: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джерело</a:t>
            </a: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– Режим доступу: </a:t>
            </a:r>
            <a:r>
              <a:rPr lang="en-US" sz="1400" u="sng" dirty="0">
                <a:solidFill>
                  <a:srgbClr val="0000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sz="1400" u="sng" dirty="0">
                <a:solidFill>
                  <a:srgbClr val="0000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1400" u="sng" dirty="0" err="1">
                <a:solidFill>
                  <a:srgbClr val="0000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uk</a:t>
            </a:r>
            <a:r>
              <a:rPr lang="ru-RU" sz="1400" u="sng" dirty="0">
                <a:solidFill>
                  <a:srgbClr val="0000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400" u="sng" dirty="0" err="1">
                <a:solidFill>
                  <a:srgbClr val="0000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wikipedia</a:t>
            </a:r>
            <a:r>
              <a:rPr lang="ru-RU" sz="1400" u="sng" dirty="0">
                <a:solidFill>
                  <a:srgbClr val="0000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400" u="sng" dirty="0">
                <a:solidFill>
                  <a:srgbClr val="0000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org</a:t>
            </a:r>
            <a:r>
              <a:rPr lang="ru-RU" sz="1400" u="sng" dirty="0">
                <a:solidFill>
                  <a:srgbClr val="0000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1400" u="sng" dirty="0">
                <a:solidFill>
                  <a:srgbClr val="0000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wiki</a:t>
            </a:r>
            <a:r>
              <a:rPr lang="ru-RU" sz="1400" u="sng" dirty="0">
                <a:solidFill>
                  <a:srgbClr val="0000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/%</a:t>
            </a:r>
            <a:r>
              <a:rPr lang="en-US" sz="1400" u="sng" dirty="0">
                <a:solidFill>
                  <a:srgbClr val="0000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D</a:t>
            </a:r>
            <a:r>
              <a:rPr lang="ru-RU" sz="1400" u="sng" dirty="0">
                <a:solidFill>
                  <a:srgbClr val="0000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0%91%</a:t>
            </a:r>
            <a:r>
              <a:rPr lang="en-US" sz="1400" u="sng" dirty="0">
                <a:solidFill>
                  <a:srgbClr val="0000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D</a:t>
            </a:r>
            <a:r>
              <a:rPr lang="ru-RU" sz="1400" u="sng" dirty="0">
                <a:solidFill>
                  <a:srgbClr val="0000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1%96%</a:t>
            </a:r>
            <a:r>
              <a:rPr lang="en-US" sz="1400" u="sng" dirty="0">
                <a:solidFill>
                  <a:srgbClr val="0000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D</a:t>
            </a:r>
            <a:r>
              <a:rPr lang="ru-RU" sz="1400" u="sng" dirty="0">
                <a:solidFill>
                  <a:srgbClr val="0000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0%</a:t>
            </a:r>
            <a:r>
              <a:rPr lang="en-US" sz="1400" u="sng" dirty="0">
                <a:solidFill>
                  <a:srgbClr val="0000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BE</a:t>
            </a:r>
            <a:r>
              <a:rPr lang="ru-RU" sz="1400" u="sng" dirty="0">
                <a:solidFill>
                  <a:srgbClr val="0000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%</a:t>
            </a:r>
            <a:r>
              <a:rPr lang="en-US" sz="1400" u="sng" dirty="0">
                <a:solidFill>
                  <a:srgbClr val="0000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D</a:t>
            </a:r>
            <a:r>
              <a:rPr lang="ru-RU" sz="1400" u="sng" dirty="0">
                <a:solidFill>
                  <a:srgbClr val="0000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0%</a:t>
            </a:r>
            <a:r>
              <a:rPr lang="en-US" sz="1400" u="sng" dirty="0">
                <a:solidFill>
                  <a:srgbClr val="0000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BD</a:t>
            </a:r>
            <a:r>
              <a:rPr lang="ru-RU" sz="1400" u="sng" dirty="0">
                <a:solidFill>
                  <a:srgbClr val="0000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%</a:t>
            </a:r>
            <a:r>
              <a:rPr lang="en-US" sz="1400" u="sng" dirty="0">
                <a:solidFill>
                  <a:srgbClr val="0000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D</a:t>
            </a:r>
            <a:r>
              <a:rPr lang="ru-RU" sz="1400" u="sng" dirty="0">
                <a:solidFill>
                  <a:srgbClr val="0000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1%96%</a:t>
            </a:r>
            <a:r>
              <a:rPr lang="en-US" sz="1400" u="sng" dirty="0">
                <a:solidFill>
                  <a:srgbClr val="0000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D</a:t>
            </a:r>
            <a:r>
              <a:rPr lang="ru-RU" sz="1400" u="sng" dirty="0">
                <a:solidFill>
                  <a:srgbClr val="0000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0%</a:t>
            </a:r>
            <a:r>
              <a:rPr lang="en-US" sz="1400" u="sng" dirty="0">
                <a:solidFill>
                  <a:srgbClr val="0000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BA</a:t>
            </a:r>
            <a:r>
              <a:rPr lang="ru-RU" sz="1400" u="sng" dirty="0">
                <a:solidFill>
                  <a:srgbClr val="0000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%</a:t>
            </a:r>
            <a:r>
              <a:rPr lang="en-US" sz="1400" u="sng" dirty="0">
                <a:solidFill>
                  <a:srgbClr val="0000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D</a:t>
            </a:r>
            <a:r>
              <a:rPr lang="ru-RU" sz="1400" u="sng" dirty="0" smtClean="0">
                <a:solidFill>
                  <a:srgbClr val="0000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0%</a:t>
            </a:r>
            <a:r>
              <a:rPr lang="en-US" sz="1400" u="sng" dirty="0" smtClean="0">
                <a:solidFill>
                  <a:srgbClr val="0000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B</a:t>
            </a:r>
            <a:r>
              <a:rPr lang="ru-RU" sz="1400" u="sng" dirty="0" smtClean="0">
                <a:solidFill>
                  <a:srgbClr val="0000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0</a:t>
            </a:r>
            <a:endParaRPr lang="ru-RU" sz="1400" u="sng" dirty="0" smtClean="0">
              <a:solidFill>
                <a:srgbClr val="0000FF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400" u="sng" dirty="0">
              <a:solidFill>
                <a:srgbClr val="0000FF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uk-UA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Рис.1Ілюстративний приклад біоніки 1 </a:t>
            </a: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[</a:t>
            </a:r>
            <a:r>
              <a:rPr lang="ru-RU" sz="14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Електоронне</a:t>
            </a: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джерело</a:t>
            </a: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– Режим </a:t>
            </a:r>
            <a:r>
              <a:rPr lang="ru-RU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доступу: </a:t>
            </a:r>
            <a:r>
              <a:rPr lang="uk-UA" sz="1400" u="sng" dirty="0" smtClean="0">
                <a:solidFill>
                  <a:srgbClr val="FF0000"/>
                </a:solidFill>
                <a:hlinkClick r:id="rId3"/>
              </a:rPr>
              <a:t>https</a:t>
            </a:r>
            <a:r>
              <a:rPr lang="uk-UA" sz="1400" u="sng" dirty="0">
                <a:solidFill>
                  <a:srgbClr val="FF0000"/>
                </a:solidFill>
                <a:hlinkClick r:id="rId3"/>
              </a:rPr>
              <a:t>://</a:t>
            </a:r>
            <a:r>
              <a:rPr lang="uk-UA" sz="1400" u="sng" dirty="0" smtClean="0">
                <a:solidFill>
                  <a:srgbClr val="FF0000"/>
                </a:solidFill>
                <a:hlinkClick r:id="rId3"/>
              </a:rPr>
              <a:t>mir-s3-cdn-cf.behance.net/project_modules/disp/0a988f10844413.560ecc851f499.jpg</a:t>
            </a:r>
            <a:endParaRPr lang="uk-UA" sz="1400" u="sng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endParaRPr lang="uk-UA" sz="1400" u="sng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Рис.2 </a:t>
            </a:r>
            <a:r>
              <a:rPr lang="uk-UA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Ілюстративний </a:t>
            </a:r>
            <a:r>
              <a:rPr lang="uk-UA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приклад біоніки </a:t>
            </a:r>
            <a:r>
              <a:rPr lang="uk-UA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[</a:t>
            </a:r>
            <a:r>
              <a:rPr lang="ru-RU" sz="14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Електоронне</a:t>
            </a: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джерело</a:t>
            </a: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– </a:t>
            </a:r>
            <a:r>
              <a:rPr lang="ru-RU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Режим доступу</a:t>
            </a: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FF0000"/>
                </a:solidFill>
              </a:rPr>
              <a:t>https://</a:t>
            </a:r>
            <a:r>
              <a:rPr lang="uk-UA" sz="1400" dirty="0" smtClean="0">
                <a:solidFill>
                  <a:srgbClr val="FF0000"/>
                </a:solidFill>
              </a:rPr>
              <a:t>mir-s3-cdn-cf.behance.net/project_modules/disp/5c017511692307.560fbc2f9ddec.jpg</a:t>
            </a:r>
            <a:endParaRPr lang="ru-RU" sz="1400" dirty="0" smtClean="0">
              <a:solidFill>
                <a:srgbClr val="FF000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400" u="sng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uk-UA" sz="1400" dirty="0" smtClean="0"/>
              <a:t>Рис.3 </a:t>
            </a:r>
            <a:r>
              <a:rPr lang="uk-UA" sz="1400" dirty="0" err="1" smtClean="0"/>
              <a:t>Єхолокація</a:t>
            </a:r>
            <a:r>
              <a:rPr lang="uk-UA" sz="1400" dirty="0" smtClean="0"/>
              <a:t> </a:t>
            </a: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[</a:t>
            </a:r>
            <a:r>
              <a:rPr lang="ru-RU" sz="14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Електоронне</a:t>
            </a: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джерело</a:t>
            </a: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– Режим доступу: </a:t>
            </a:r>
            <a:r>
              <a:rPr lang="uk-UA" sz="1400" u="sng" dirty="0" smtClean="0">
                <a:solidFill>
                  <a:srgbClr val="FF0000"/>
                </a:solidFill>
                <a:hlinkClick r:id="rId4"/>
              </a:rPr>
              <a:t>https</a:t>
            </a:r>
            <a:r>
              <a:rPr lang="uk-UA" sz="1400" u="sng" dirty="0">
                <a:solidFill>
                  <a:srgbClr val="FF0000"/>
                </a:solidFill>
                <a:hlinkClick r:id="rId4"/>
              </a:rPr>
              <a:t>://</a:t>
            </a:r>
            <a:r>
              <a:rPr lang="uk-UA" sz="1400" u="sng" dirty="0" smtClean="0">
                <a:solidFill>
                  <a:srgbClr val="FF0000"/>
                </a:solidFill>
                <a:hlinkClick r:id="rId4"/>
              </a:rPr>
              <a:t>askabiologist.asu.edu/sites/default/files/resources/articles/bats/ecolocation_types.jpg</a:t>
            </a:r>
            <a:endParaRPr lang="uk-UA" sz="1400" u="sng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endParaRPr lang="uk-UA" sz="1400" u="sng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uk-UA" sz="1400" dirty="0" smtClean="0"/>
              <a:t>Рис.4 </a:t>
            </a:r>
            <a:r>
              <a:rPr lang="uk-UA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Ілюстративний приклад біоніки </a:t>
            </a:r>
            <a:r>
              <a:rPr lang="uk-UA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[</a:t>
            </a:r>
            <a:r>
              <a:rPr lang="ru-RU" sz="14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Електоронне</a:t>
            </a: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джерело</a:t>
            </a: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– Режим доступу: </a:t>
            </a:r>
            <a:r>
              <a:rPr lang="uk-UA" sz="1400" dirty="0">
                <a:solidFill>
                  <a:srgbClr val="FF0000"/>
                </a:solidFill>
              </a:rPr>
              <a:t>https://mir-s3-cdn-cf.behance.net/project_modules/disp/cb15a811698629.560fbdb5ed469.jpg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endParaRPr lang="uk-UA" sz="1400" dirty="0" smtClean="0"/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endParaRPr lang="uk-UA" sz="1400" u="sng" dirty="0">
              <a:solidFill>
                <a:srgbClr val="FF0000"/>
              </a:solidFill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1087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Іон">
  <a:themeElements>
    <a:clrScheme name="Настроювані 8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E5C243"/>
      </a:accent1>
      <a:accent2>
        <a:srgbClr val="E5C243"/>
      </a:accent2>
      <a:accent3>
        <a:srgbClr val="E5C243"/>
      </a:accent3>
      <a:accent4>
        <a:srgbClr val="E5C243"/>
      </a:accent4>
      <a:accent5>
        <a:srgbClr val="E5C243"/>
      </a:accent5>
      <a:accent6>
        <a:srgbClr val="E5C243"/>
      </a:accent6>
      <a:hlink>
        <a:srgbClr val="FF0000"/>
      </a:hlink>
      <a:folHlink>
        <a:srgbClr val="BF0000"/>
      </a:folHlink>
    </a:clrScheme>
    <a:fontScheme name="І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І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TM02900722[[fn=Іон із полями]]</Template>
  <TotalTime>92</TotalTime>
  <Words>584</Words>
  <Application>Microsoft Office PowerPoint</Application>
  <PresentationFormat>Довільний</PresentationFormat>
  <Paragraphs>53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0" baseType="lpstr">
      <vt:lpstr>Іон</vt:lpstr>
      <vt:lpstr>РОЗВИНЕННЯ УЯВЛЕНЬ ПРО БІОНІКУ </vt:lpstr>
      <vt:lpstr>ПЛАН ДОПОВІДІ</vt:lpstr>
      <vt:lpstr>1.ЩО ТАКЕ БІОНІКА? </vt:lpstr>
      <vt:lpstr>2.ОСНОВНИЙ ПРИНЦИП БІОНІКИ</vt:lpstr>
      <vt:lpstr>3.ЕКСКУРС В ІСТОРІЮ</vt:lpstr>
      <vt:lpstr>4.ДЕЯКІ ПРИКЛАДИ</vt:lpstr>
      <vt:lpstr>5.НЕДОЛІКИ</vt:lpstr>
      <vt:lpstr>6.ВИСНОВКИ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РОЗВИНЕННЯ УЯВЛЕНЬ ПРО БІОНІКУ</dc:title>
  <dc:creator>Віктор</dc:creator>
  <cp:lastModifiedBy>RePack by Diakov</cp:lastModifiedBy>
  <cp:revision>18</cp:revision>
  <dcterms:created xsi:type="dcterms:W3CDTF">2020-04-14T12:04:55Z</dcterms:created>
  <dcterms:modified xsi:type="dcterms:W3CDTF">2020-05-07T10:18:12Z</dcterms:modified>
</cp:coreProperties>
</file>