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69" r:id="rId3"/>
    <p:sldId id="270" r:id="rId4"/>
    <p:sldId id="257" r:id="rId5"/>
    <p:sldId id="258" r:id="rId6"/>
    <p:sldId id="259" r:id="rId7"/>
    <p:sldId id="261" r:id="rId8"/>
    <p:sldId id="262" r:id="rId9"/>
    <p:sldId id="263" r:id="rId10"/>
    <p:sldId id="264" r:id="rId11"/>
    <p:sldId id="271" r:id="rId12"/>
    <p:sldId id="265" r:id="rId13"/>
    <p:sldId id="266" r:id="rId14"/>
    <p:sldId id="272" r:id="rId15"/>
    <p:sldId id="273" r:id="rId16"/>
    <p:sldId id="274" r:id="rId17"/>
    <p:sldId id="267" r:id="rId18"/>
    <p:sldId id="268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AF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81" d="100"/>
          <a:sy n="81" d="100"/>
        </p:scale>
        <p:origin x="-258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‹№›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00200" y="1789844"/>
            <a:ext cx="8991600" cy="1645920"/>
          </a:xfrm>
        </p:spPr>
        <p:txBody>
          <a:bodyPr/>
          <a:lstStyle/>
          <a:p>
            <a:r>
              <a:rPr lang="uk-UA" b="1" dirty="0"/>
              <a:t>ПРИНЦИПИ АКУМУЛЮВАННЯ ТЕПЛОВОЇ ЕНЕРГІЇ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95194" y="3857244"/>
            <a:ext cx="6801612" cy="1857756"/>
          </a:xfrm>
        </p:spPr>
        <p:txBody>
          <a:bodyPr>
            <a:noAutofit/>
          </a:bodyPr>
          <a:lstStyle/>
          <a:p>
            <a:r>
              <a:rPr lang="uk-UA" b="1" dirty="0"/>
              <a:t>Сниченков Д.А., Якуніна Н.О.</a:t>
            </a:r>
            <a:endParaRPr lang="en-US" dirty="0"/>
          </a:p>
          <a:p>
            <a:r>
              <a:rPr lang="uk-UA" i="1" dirty="0"/>
              <a:t>Національний технічний університет України</a:t>
            </a:r>
            <a:endParaRPr lang="en-US" dirty="0"/>
          </a:p>
          <a:p>
            <a:r>
              <a:rPr lang="uk-UA" i="1" dirty="0"/>
              <a:t>«Київський політехнічний інститут ім. І. Сікорського»</a:t>
            </a:r>
            <a:endParaRPr lang="en-US" dirty="0"/>
          </a:p>
          <a:p>
            <a:r>
              <a:rPr lang="uk-UA" i="1" dirty="0"/>
              <a:t>пр-т. Перемоги 37, м. Київ, 03056</a:t>
            </a:r>
            <a:endParaRPr lang="en-US" dirty="0"/>
          </a:p>
          <a:p>
            <a:r>
              <a:rPr lang="uk-UA" i="1" dirty="0"/>
              <a:t>e-mail</a:t>
            </a:r>
            <a:r>
              <a:rPr lang="uk-UA" i="1" dirty="0">
                <a:solidFill>
                  <a:schemeClr val="tx1"/>
                </a:solidFill>
              </a:rPr>
              <a:t>:</a:t>
            </a:r>
            <a:r>
              <a:rPr lang="uk-UA" dirty="0">
                <a:solidFill>
                  <a:schemeClr val="tx1"/>
                </a:solidFill>
              </a:rPr>
              <a:t> </a:t>
            </a:r>
            <a:r>
              <a:rPr lang="en-US" i="1" u="sng" dirty="0">
                <a:solidFill>
                  <a:schemeClr val="tx1"/>
                </a:solidFill>
              </a:rPr>
              <a:t>danilka</a:t>
            </a:r>
            <a:r>
              <a:rPr lang="uk-UA" i="1" u="sng" dirty="0">
                <a:solidFill>
                  <a:schemeClr val="tx1"/>
                </a:solidFill>
              </a:rPr>
              <a:t>1231231232144423523432@</a:t>
            </a:r>
            <a:r>
              <a:rPr lang="en-US" i="1" u="sng" dirty="0">
                <a:solidFill>
                  <a:schemeClr val="tx1"/>
                </a:solidFill>
              </a:rPr>
              <a:t>gmail</a:t>
            </a:r>
            <a:r>
              <a:rPr lang="uk-UA" i="1" u="sng" dirty="0">
                <a:solidFill>
                  <a:schemeClr val="tx1"/>
                </a:solidFill>
              </a:rPr>
              <a:t>.</a:t>
            </a:r>
            <a:r>
              <a:rPr lang="en-US" i="1" u="sng" dirty="0">
                <a:solidFill>
                  <a:schemeClr val="tx1"/>
                </a:solidFill>
              </a:rPr>
              <a:t>com</a:t>
            </a:r>
            <a:endParaRPr lang="en-US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9913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Теплові акумулятори на основі теплоти фазового переходу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uk-UA" dirty="0"/>
              <a:t>Ємність такого акумулювання за допомогою використання теплоти фазового переходу визначає не зміна температури, а зміна агрегатного стану акумулюючого середовища. </a:t>
            </a:r>
            <a:endParaRPr lang="en-US" dirty="0"/>
          </a:p>
          <a:p>
            <a:r>
              <a:rPr lang="uk-UA" dirty="0"/>
              <a:t>Під акумулюванням на основі теплоти фазового переходу здебільшого розуміється акумулювання теплоти плавлення під час переходу з твердого стану в рідкий. При робочих температурах від 500 до 1600 ° C застосовуються, як правило, з'єднання і сплави лужних і лужноземельних металів, істотними недоліками яких прийнято вважати низький коефіцієнт теплопровідності, корозійну активність, зміна обсягу при плавленні. Використання або органічних речовин, які практично повністю знімають питання корозійного руйнування корпусу і мають досить хороші техніко-економічні </a:t>
            </a:r>
            <a:r>
              <a:rPr lang="uk-UA" dirty="0" smtClean="0"/>
              <a:t>показники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45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Особливості будови теплового акумулятора</a:t>
            </a:r>
            <a:endParaRPr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074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Особливості будови теплового акумулятора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/>
              <a:t>В </a:t>
            </a:r>
            <a:r>
              <a:rPr lang="uk-UA" dirty="0"/>
              <a:t>процесі роботи теплового акумулятора з органічними теплоакумулюючими матеріалами відбувається зниження теплоти плавлення і інших важливих для теплових акумуляторів характеристик внаслідок руйнування довгих ланцюжків молекул полімерів, а через низький коефіцієнт теплопровідності потрібне створення і застосування розвинених поверхонь теплообміну, що, в свою чергу, накладає конструктивні обмеження на використання теплового </a:t>
            </a:r>
            <a:r>
              <a:rPr lang="uk-UA" dirty="0" smtClean="0"/>
              <a:t>акумулятора</a:t>
            </a:r>
            <a:r>
              <a:rPr lang="en-US" dirty="0" smtClean="0"/>
              <a:t>[3]</a:t>
            </a:r>
            <a:r>
              <a:rPr lang="uk-UA" dirty="0" smtClean="0"/>
              <a:t>.</a:t>
            </a:r>
            <a:endParaRPr lang="en-US" dirty="0"/>
          </a:p>
          <a:p>
            <a:r>
              <a:rPr lang="uk-UA" dirty="0"/>
              <a:t>Відомо, що найкращим варіантом теплообмінної поверхні є безпосередній контакт теплоакумулюючого матеріалу і теплоносія, тобто її повна відсутність. Отже,</a:t>
            </a:r>
            <a:r>
              <a:rPr lang="uk-UA" dirty="0" smtClean="0"/>
              <a:t> необхідно підбирати </a:t>
            </a:r>
            <a:r>
              <a:rPr lang="uk-UA" dirty="0"/>
              <a:t>як ТАМ, так і теплоносії за ознаками, що забезпечують працездатність конструкцій</a:t>
            </a:r>
            <a:r>
              <a:rPr lang="uk-UA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296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Особливості будови теплового акумулятора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Теплоакумулюючі матеріали в цьому випадку повинні відповідати наступним вимогам: кристалізуватися окремими кристалами; мати велику різницю густин твердої та рідкої фаз; бути хімічно стабільними; не утворювати емульсій з теплоносієм.</a:t>
            </a:r>
            <a:endParaRPr lang="en-US" dirty="0"/>
          </a:p>
          <a:p>
            <a:r>
              <a:rPr lang="uk-UA" dirty="0"/>
              <a:t>Теплоносії підбираються за такими ознаками: хімічна стабільність в суміші з ТАМ; велика різниця густин по відношенню до ТАМ</a:t>
            </a:r>
            <a:r>
              <a:rPr lang="uk-UA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868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Фізичний аспект теплового акумулювання</a:t>
            </a:r>
            <a:endParaRPr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778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Фізичний аспект теплового акумулювання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r>
                  <a:rPr lang="uk-UA" dirty="0"/>
                  <a:t>Акумулятор на основі теплоти фазового переходу відноситься до систем з постійними тиском і масою. Отже, в даному випадку можна застосувати рівняння: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𝑑𝑄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 =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𝑚</m:t>
                    </m:r>
                    <m:r>
                      <m:rPr>
                        <m:sty m:val="p"/>
                      </m:rPr>
                      <a:rPr lang="en-US" baseline="-25000">
                        <a:latin typeface="Cambria Math" panose="02040503050406030204" pitchFamily="18" charset="0"/>
                      </a:rPr>
                      <m:t>ak</m:t>
                    </m:r>
                    <m:r>
                      <a:rPr lang="en-US" i="1" baseline="-2500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𝑑</m:t>
                    </m:r>
                    <m:r>
                      <a:rPr lang="ru-RU" i="1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uk-UA" i="1" dirty="0"/>
                  <a:t>, </a:t>
                </a:r>
                <a:r>
                  <a:rPr lang="uk-UA" dirty="0"/>
                  <a:t>де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𝑄</m:t>
                    </m:r>
                  </m:oMath>
                </a14:m>
                <a:r>
                  <a:rPr lang="uk-UA" dirty="0"/>
                  <a:t>– теплота,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𝑚</m:t>
                    </m:r>
                    <m:r>
                      <m:rPr>
                        <m:sty m:val="p"/>
                      </m:rPr>
                      <a:rPr lang="en-US" baseline="-25000">
                        <a:latin typeface="Cambria Math" panose="02040503050406030204" pitchFamily="18" charset="0"/>
                      </a:rPr>
                      <m:t>ak</m:t>
                    </m:r>
                  </m:oMath>
                </a14:m>
                <a:r>
                  <a:rPr lang="en-US" dirty="0"/>
                  <a:t> </a:t>
                </a:r>
                <a:r>
                  <a:rPr lang="uk-UA" i="1" dirty="0"/>
                  <a:t>– </a:t>
                </a:r>
                <a:r>
                  <a:rPr lang="uk-UA" dirty="0" smtClean="0"/>
                  <a:t>маса </a:t>
                </a:r>
                <a:r>
                  <a:rPr lang="uk-UA" dirty="0"/>
                  <a:t>акумулюючого середовища, </a:t>
                </a:r>
                <a14:m>
                  <m:oMath xmlns:m="http://schemas.openxmlformats.org/officeDocument/2006/math">
                    <m:r>
                      <a:rPr lang="ru-RU" i="1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ru-RU" dirty="0"/>
                  <a:t> </a:t>
                </a:r>
                <a:r>
                  <a:rPr lang="uk-UA" i="1" dirty="0"/>
                  <a:t>– </a:t>
                </a:r>
                <a:r>
                  <a:rPr lang="uk-UA" dirty="0"/>
                  <a:t>энтальпія. </a:t>
                </a:r>
                <a:endParaRPr lang="en-US" dirty="0"/>
              </a:p>
              <a:p>
                <a:r>
                  <a:rPr lang="uk-UA" dirty="0"/>
                  <a:t>Збільшення ентальпії системи тверде тіло – рідина від </a:t>
                </a:r>
                <a14:m>
                  <m:oMath xmlns:m="http://schemas.openxmlformats.org/officeDocument/2006/math">
                    <m:r>
                      <a:rPr lang="uk-UA">
                        <a:latin typeface="Cambria Math" panose="02040503050406030204" pitchFamily="18" charset="0"/>
                      </a:rPr>
                      <m:t>Т</m:t>
                    </m:r>
                    <m:r>
                      <a:rPr lang="uk-UA" baseline="-25000">
                        <a:latin typeface="Cambria Math" panose="02040503050406030204" pitchFamily="18" charset="0"/>
                      </a:rPr>
                      <m:t>1 </m:t>
                    </m:r>
                    <m:r>
                      <a:rPr lang="uk-UA">
                        <a:latin typeface="Cambria Math" panose="02040503050406030204" pitchFamily="18" charset="0"/>
                      </a:rPr>
                      <m:t>&lt; Т</m:t>
                    </m:r>
                    <m:r>
                      <a:rPr lang="uk-UA" baseline="-25000">
                        <a:latin typeface="Cambria Math" panose="02040503050406030204" pitchFamily="18" charset="0"/>
                      </a:rPr>
                      <m:t>тв</m:t>
                    </m:r>
                  </m:oMath>
                </a14:m>
                <a:r>
                  <a:rPr lang="uk-UA" baseline="-25000" dirty="0"/>
                  <a:t> </a:t>
                </a:r>
                <a:r>
                  <a:rPr lang="uk-UA" dirty="0"/>
                  <a:t>до </a:t>
                </a:r>
                <a14:m>
                  <m:oMath xmlns:m="http://schemas.openxmlformats.org/officeDocument/2006/math">
                    <m:r>
                      <a:rPr lang="uk-UA">
                        <a:latin typeface="Cambria Math" panose="02040503050406030204" pitchFamily="18" charset="0"/>
                      </a:rPr>
                      <m:t>Т</m:t>
                    </m:r>
                    <m:r>
                      <a:rPr lang="uk-UA" baseline="-25000">
                        <a:latin typeface="Cambria Math" panose="02040503050406030204" pitchFamily="18" charset="0"/>
                      </a:rPr>
                      <m:t>2</m:t>
                    </m:r>
                    <m:r>
                      <a:rPr lang="uk-UA">
                        <a:latin typeface="Cambria Math" panose="02040503050406030204" pitchFamily="18" charset="0"/>
                      </a:rPr>
                      <m:t> &gt; Тф</m:t>
                    </m:r>
                  </m:oMath>
                </a14:m>
                <a:r>
                  <a:rPr lang="uk-UA" dirty="0"/>
                  <a:t> описується рівнянням:	</a:t>
                </a:r>
                <a14:m>
                  <m:oMath xmlns:m="http://schemas.openxmlformats.org/officeDocument/2006/math">
                    <m:r>
                      <a:rPr lang="uk-UA" i="1">
                        <a:latin typeface="Cambria Math" panose="02040503050406030204" pitchFamily="18" charset="0"/>
                      </a:rPr>
                      <m:t>𝛥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h</m:t>
                    </m:r>
                    <m:r>
                      <a:rPr lang="uk-UA">
                        <a:latin typeface="Cambria Math" panose="02040503050406030204" pitchFamily="18" charset="0"/>
                      </a:rPr>
                      <m:t> =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𝑐</m:t>
                    </m:r>
                    <m:r>
                      <a:rPr lang="uk-UA" baseline="-25000">
                        <a:latin typeface="Cambria Math" panose="02040503050406030204" pitchFamily="18" charset="0"/>
                      </a:rPr>
                      <m:t>р тв</m:t>
                    </m:r>
                    <m:r>
                      <a:rPr lang="uk-UA">
                        <a:latin typeface="Cambria Math" panose="02040503050406030204" pitchFamily="18" charset="0"/>
                      </a:rPr>
                      <m:t>(Т</m:t>
                    </m:r>
                    <m:r>
                      <a:rPr lang="uk-UA" baseline="-25000">
                        <a:latin typeface="Cambria Math" panose="02040503050406030204" pitchFamily="18" charset="0"/>
                      </a:rPr>
                      <m:t>ф</m:t>
                    </m:r>
                    <m:r>
                      <a:rPr lang="uk-UA">
                        <a:latin typeface="Cambria Math" panose="02040503050406030204" pitchFamily="18" charset="0"/>
                      </a:rPr>
                      <m:t> 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uk-UA">
                        <a:latin typeface="Cambria Math" panose="02040503050406030204" pitchFamily="18" charset="0"/>
                      </a:rPr>
                      <m:t> Т</m:t>
                    </m:r>
                    <m:r>
                      <a:rPr lang="uk-UA" baseline="-25000">
                        <a:latin typeface="Cambria Math" panose="02040503050406030204" pitchFamily="18" charset="0"/>
                      </a:rPr>
                      <m:t>1</m:t>
                    </m:r>
                    <m:r>
                      <a:rPr lang="uk-UA">
                        <a:latin typeface="Cambria Math" panose="02040503050406030204" pitchFamily="18" charset="0"/>
                      </a:rPr>
                      <m:t>) + 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𝛥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h</m:t>
                    </m:r>
                    <m:r>
                      <a:rPr lang="uk-UA" baseline="-25000">
                        <a:latin typeface="Cambria Math" panose="02040503050406030204" pitchFamily="18" charset="0"/>
                      </a:rPr>
                      <m:t>ф </m:t>
                    </m:r>
                    <m:r>
                      <a:rPr lang="uk-UA">
                        <a:latin typeface="Cambria Math" panose="02040503050406030204" pitchFamily="18" charset="0"/>
                      </a:rPr>
                      <m:t>+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𝑐</m:t>
                    </m:r>
                    <m:r>
                      <a:rPr lang="uk-UA" baseline="-25000">
                        <a:latin typeface="Cambria Math" panose="02040503050406030204" pitchFamily="18" charset="0"/>
                      </a:rPr>
                      <m:t>р рід </m:t>
                    </m:r>
                    <m:r>
                      <a:rPr lang="uk-UA">
                        <a:latin typeface="Cambria Math" panose="02040503050406030204" pitchFamily="18" charset="0"/>
                      </a:rPr>
                      <m:t>(Т</m:t>
                    </m:r>
                    <m:r>
                      <a:rPr lang="uk-UA" baseline="-25000">
                        <a:latin typeface="Cambria Math" panose="02040503050406030204" pitchFamily="18" charset="0"/>
                      </a:rPr>
                      <m:t>2</m:t>
                    </m:r>
                    <m:r>
                      <a:rPr lang="uk-UA">
                        <a:latin typeface="Cambria Math" panose="02040503050406030204" pitchFamily="18" charset="0"/>
                      </a:rPr>
                      <m:t> 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uk-UA">
                        <a:latin typeface="Cambria Math" panose="02040503050406030204" pitchFamily="18" charset="0"/>
                      </a:rPr>
                      <m:t> Т</m:t>
                    </m:r>
                    <m:r>
                      <a:rPr lang="uk-UA" baseline="-25000">
                        <a:latin typeface="Cambria Math" panose="02040503050406030204" pitchFamily="18" charset="0"/>
                      </a:rPr>
                      <m:t>ф</m:t>
                    </m:r>
                    <m:r>
                      <a:rPr lang="uk-UA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uk-UA" dirty="0"/>
                  <a:t>, де,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𝑐</m:t>
                    </m:r>
                    <m:r>
                      <a:rPr lang="uk-UA" baseline="-25000">
                        <a:latin typeface="Cambria Math" panose="02040503050406030204" pitchFamily="18" charset="0"/>
                      </a:rPr>
                      <m:t>р тв</m:t>
                    </m:r>
                  </m:oMath>
                </a14:m>
                <a:r>
                  <a:rPr lang="uk-UA" baseline="-25000" dirty="0"/>
                  <a:t> </a:t>
                </a:r>
                <a:r>
                  <a:rPr lang="uk-UA" dirty="0"/>
                  <a:t>– питома теплоємність твердої фази (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ρ</m:t>
                    </m:r>
                    <m:r>
                      <a:rPr lang="uk-UA">
                        <a:latin typeface="Cambria Math" panose="02040503050406030204" pitchFamily="18" charset="0"/>
                      </a:rPr>
                      <m:t> =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const</m:t>
                    </m:r>
                  </m:oMath>
                </a14:m>
                <a:r>
                  <a:rPr lang="uk-UA" dirty="0"/>
                  <a:t>), </a:t>
                </a:r>
                <a14:m>
                  <m:oMath xmlns:m="http://schemas.openxmlformats.org/officeDocument/2006/math">
                    <m:r>
                      <a:rPr lang="uk-UA" i="1">
                        <a:latin typeface="Cambria Math" panose="02040503050406030204" pitchFamily="18" charset="0"/>
                      </a:rPr>
                      <m:t>𝛥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h</m:t>
                    </m:r>
                    <m:r>
                      <a:rPr lang="uk-UA" baseline="-25000">
                        <a:latin typeface="Cambria Math" panose="02040503050406030204" pitchFamily="18" charset="0"/>
                      </a:rPr>
                      <m:t>ф</m:t>
                    </m:r>
                  </m:oMath>
                </a14:m>
                <a:r>
                  <a:rPr lang="uk-UA" baseline="-25000" dirty="0"/>
                  <a:t> </a:t>
                </a:r>
                <a:r>
                  <a:rPr lang="uk-UA" dirty="0"/>
                  <a:t>– </a:t>
                </a:r>
                <a:r>
                  <a:rPr lang="uk-UA" dirty="0" err="1"/>
                  <a:t>е</a:t>
                </a:r>
                <a:r>
                  <a:rPr lang="uk-UA" dirty="0" err="1" smtClean="0"/>
                  <a:t>нтальпія</a:t>
                </a:r>
                <a:r>
                  <a:rPr lang="uk-UA" dirty="0" smtClean="0"/>
                  <a:t> </a:t>
                </a:r>
                <a:r>
                  <a:rPr lang="uk-UA" dirty="0"/>
                  <a:t>фазового переходу (плавлення при </a:t>
                </a:r>
                <a14:m>
                  <m:oMath xmlns:m="http://schemas.openxmlformats.org/officeDocument/2006/math">
                    <m:r>
                      <a:rPr lang="uk-UA">
                        <a:latin typeface="Cambria Math" panose="02040503050406030204" pitchFamily="18" charset="0"/>
                      </a:rPr>
                      <m:t>Т</m:t>
                    </m:r>
                    <m:r>
                      <a:rPr lang="uk-UA" baseline="-25000">
                        <a:latin typeface="Cambria Math" panose="02040503050406030204" pitchFamily="18" charset="0"/>
                      </a:rPr>
                      <m:t>ф </m:t>
                    </m:r>
                    <m:r>
                      <a:rPr lang="uk-UA">
                        <a:latin typeface="Cambria Math" panose="02040503050406030204" pitchFamily="18" charset="0"/>
                      </a:rPr>
                      <m:t>=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const</m:t>
                    </m:r>
                  </m:oMath>
                </a14:m>
                <a:r>
                  <a:rPr lang="uk-UA" dirty="0"/>
                  <a:t>),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𝑐</m:t>
                    </m:r>
                    <m:r>
                      <a:rPr lang="uk-UA" baseline="-25000">
                        <a:latin typeface="Cambria Math" panose="02040503050406030204" pitchFamily="18" charset="0"/>
                      </a:rPr>
                      <m:t>р рід</m:t>
                    </m:r>
                  </m:oMath>
                </a14:m>
                <a:r>
                  <a:rPr lang="uk-UA" dirty="0"/>
                  <a:t> – питома теплоємність рідкої фази (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ρ</m:t>
                    </m:r>
                    <m:r>
                      <a:rPr lang="uk-UA">
                        <a:latin typeface="Cambria Math" panose="02040503050406030204" pitchFamily="18" charset="0"/>
                      </a:rPr>
                      <m:t> =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const</m:t>
                    </m:r>
                  </m:oMath>
                </a14:m>
                <a:r>
                  <a:rPr lang="uk-UA" dirty="0"/>
                  <a:t>). Перший член цього рівняння позначає зміну внутрішньої енергії твердої фази, другий – теплоту фазового переходу, третій – зміну внутрішньої енергії рідкої фази.</a:t>
                </a:r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394" t="-786" r="-868" b="-15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10759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Фізичний аспект теплового акумулювання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uk-UA" dirty="0"/>
                  <a:t>Ексергетична </a:t>
                </a:r>
                <a:r>
                  <a:rPr lang="uk-UA" dirty="0" smtClean="0"/>
                  <a:t>ємність акумулятора </a:t>
                </a:r>
                <a:r>
                  <a:rPr lang="uk-UA" dirty="0"/>
                  <a:t>визначається таким чином: </a:t>
                </a:r>
                <a14:m>
                  <m:oMath xmlns:m="http://schemas.openxmlformats.org/officeDocument/2006/math">
                    <m:r>
                      <a:rPr lang="uk-UA" i="1">
                        <a:latin typeface="Cambria Math" panose="02040503050406030204" pitchFamily="18" charset="0"/>
                      </a:rPr>
                      <m:t>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𝐸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𝑚</m:t>
                    </m:r>
                    <m:r>
                      <m:rPr>
                        <m:sty m:val="p"/>
                      </m:rPr>
                      <a:rPr lang="en-US" baseline="-25000">
                        <a:latin typeface="Cambria Math" panose="02040503050406030204" pitchFamily="18" charset="0"/>
                      </a:rPr>
                      <m:t>ak</m:t>
                    </m:r>
                    <m:r>
                      <a:rPr lang="en-US" baseline="-25000">
                        <a:latin typeface="Cambria Math" panose="02040503050406030204" pitchFamily="18" charset="0"/>
                      </a:rPr>
                      <m:t> =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𝑐</m:t>
                    </m:r>
                    <m:r>
                      <a:rPr lang="uk-UA" baseline="-25000">
                        <a:latin typeface="Cambria Math" panose="02040503050406030204" pitchFamily="18" charset="0"/>
                      </a:rPr>
                      <m:t>р тв</m:t>
                    </m:r>
                    <m:r>
                      <a:rPr lang="uk-UA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T</m:t>
                    </m:r>
                    <m:r>
                      <a:rPr lang="uk-UA" baseline="-25000">
                        <a:latin typeface="Cambria Math" panose="02040503050406030204" pitchFamily="18" charset="0"/>
                      </a:rPr>
                      <m:t>ф</m:t>
                    </m:r>
                    <m:r>
                      <a:rPr lang="uk-UA">
                        <a:latin typeface="Cambria Math" panose="02040503050406030204" pitchFamily="18" charset="0"/>
                      </a:rPr>
                      <m:t> – Т</m:t>
                    </m:r>
                    <m:r>
                      <a:rPr lang="uk-UA" baseline="-25000">
                        <a:latin typeface="Cambria Math" panose="02040503050406030204" pitchFamily="18" charset="0"/>
                      </a:rPr>
                      <m:t>1</m:t>
                    </m:r>
                    <m:r>
                      <a:rPr lang="uk-UA">
                        <a:latin typeface="Cambria Math" panose="02040503050406030204" pitchFamily="18" charset="0"/>
                      </a:rPr>
                      <m:t> 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uk-UA">
                        <a:latin typeface="Cambria Math" panose="02040503050406030204" pitchFamily="18" charset="0"/>
                      </a:rPr>
                      <m:t> Т</m:t>
                    </m:r>
                    <m:r>
                      <a:rPr lang="uk-UA" baseline="-25000">
                        <a:latin typeface="Cambria Math" panose="02040503050406030204" pitchFamily="18" charset="0"/>
                      </a:rPr>
                      <m:t>окр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ln</m:t>
                    </m:r>
                    <m:r>
                      <a:rPr lang="en-US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T</m:t>
                    </m:r>
                    <m:r>
                      <a:rPr lang="uk-UA" baseline="-25000">
                        <a:latin typeface="Cambria Math" panose="02040503050406030204" pitchFamily="18" charset="0"/>
                      </a:rPr>
                      <m:t>ф</m:t>
                    </m:r>
                    <m:r>
                      <a:rPr lang="uk-UA">
                        <a:latin typeface="Cambria Math" panose="02040503050406030204" pitchFamily="18" charset="0"/>
                      </a:rPr>
                      <m:t>/Т</m:t>
                    </m:r>
                    <m:r>
                      <a:rPr lang="uk-UA" baseline="-25000">
                        <a:latin typeface="Cambria Math" panose="02040503050406030204" pitchFamily="18" charset="0"/>
                      </a:rPr>
                      <m:t>1</m:t>
                    </m:r>
                    <m:r>
                      <a:rPr lang="uk-UA">
                        <a:latin typeface="Cambria Math" panose="02040503050406030204" pitchFamily="18" charset="0"/>
                      </a:rPr>
                      <m:t>) + 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𝛥</m:t>
                    </m:r>
                    <m:r>
                      <a:rPr lang="ru-RU" i="1">
                        <a:latin typeface="Cambria Math" panose="02040503050406030204" pitchFamily="18" charset="0"/>
                      </a:rPr>
                      <m:t>h</m:t>
                    </m:r>
                    <m:r>
                      <a:rPr lang="uk-UA" baseline="-25000">
                        <a:latin typeface="Cambria Math" panose="02040503050406030204" pitchFamily="18" charset="0"/>
                      </a:rPr>
                      <m:t>ф</m:t>
                    </m:r>
                    <m:r>
                      <a:rPr lang="uk-UA">
                        <a:latin typeface="Cambria Math" panose="02040503050406030204" pitchFamily="18" charset="0"/>
                      </a:rPr>
                      <m:t>(1 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uk-UA">
                        <a:latin typeface="Cambria Math" panose="02040503050406030204" pitchFamily="18" charset="0"/>
                      </a:rPr>
                      <m:t> Т</m:t>
                    </m:r>
                    <m:r>
                      <a:rPr lang="uk-UA" baseline="-25000">
                        <a:latin typeface="Cambria Math" panose="02040503050406030204" pitchFamily="18" charset="0"/>
                      </a:rPr>
                      <m:t>окр</m:t>
                    </m:r>
                    <m:r>
                      <a:rPr lang="uk-UA">
                        <a:latin typeface="Cambria Math" panose="02040503050406030204" pitchFamily="18" charset="0"/>
                      </a:rPr>
                      <m:t>/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T</m:t>
                    </m:r>
                    <m:r>
                      <a:rPr lang="uk-UA" baseline="-25000">
                        <a:latin typeface="Cambria Math" panose="02040503050406030204" pitchFamily="18" charset="0"/>
                      </a:rPr>
                      <m:t>ф</m:t>
                    </m:r>
                    <m:r>
                      <a:rPr lang="uk-UA">
                        <a:latin typeface="Cambria Math" panose="02040503050406030204" pitchFamily="18" charset="0"/>
                      </a:rPr>
                      <m:t>) +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𝑐</m:t>
                    </m:r>
                    <m:r>
                      <a:rPr lang="uk-UA" baseline="-25000">
                        <a:latin typeface="Cambria Math" panose="02040503050406030204" pitchFamily="18" charset="0"/>
                      </a:rPr>
                      <m:t>р рід</m:t>
                    </m:r>
                    <m:r>
                      <a:rPr lang="uk-UA">
                        <a:latin typeface="Cambria Math" panose="02040503050406030204" pitchFamily="18" charset="0"/>
                      </a:rPr>
                      <m:t>(Т</m:t>
                    </m:r>
                    <m:r>
                      <a:rPr lang="uk-UA" baseline="-25000">
                        <a:latin typeface="Cambria Math" panose="02040503050406030204" pitchFamily="18" charset="0"/>
                      </a:rPr>
                      <m:t>2</m:t>
                    </m:r>
                    <m:r>
                      <a:rPr lang="uk-UA">
                        <a:latin typeface="Cambria Math" panose="02040503050406030204" pitchFamily="18" charset="0"/>
                      </a:rPr>
                      <m:t> 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uk-UA">
                        <a:latin typeface="Cambria Math" panose="02040503050406030204" pitchFamily="18" charset="0"/>
                      </a:rPr>
                      <m:t> Т</m:t>
                    </m:r>
                    <m:r>
                      <a:rPr lang="uk-UA" baseline="-25000">
                        <a:latin typeface="Cambria Math" panose="02040503050406030204" pitchFamily="18" charset="0"/>
                      </a:rPr>
                      <m:t>ф 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uk-UA">
                        <a:latin typeface="Cambria Math" panose="02040503050406030204" pitchFamily="18" charset="0"/>
                      </a:rPr>
                      <m:t> Т</m:t>
                    </m:r>
                    <m:r>
                      <a:rPr lang="uk-UA" baseline="-25000">
                        <a:latin typeface="Cambria Math" panose="02040503050406030204" pitchFamily="18" charset="0"/>
                      </a:rPr>
                      <m:t>окр</m:t>
                    </m:r>
                    <m:r>
                      <a:rPr lang="uk-UA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ln</m:t>
                    </m:r>
                    <m:r>
                      <a:rPr lang="en-US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T</m:t>
                    </m:r>
                    <m:r>
                      <a:rPr lang="uk-UA" baseline="-25000">
                        <a:latin typeface="Cambria Math" panose="02040503050406030204" pitchFamily="18" charset="0"/>
                      </a:rPr>
                      <m:t>2</m:t>
                    </m:r>
                    <m:r>
                      <a:rPr lang="uk-UA">
                        <a:latin typeface="Cambria Math" panose="02040503050406030204" pitchFamily="18" charset="0"/>
                      </a:rPr>
                      <m:t>/Т</m:t>
                    </m:r>
                    <m:r>
                      <a:rPr lang="uk-UA" baseline="-25000">
                        <a:latin typeface="Cambria Math" panose="02040503050406030204" pitchFamily="18" charset="0"/>
                      </a:rPr>
                      <m:t>1</m:t>
                    </m:r>
                    <m:r>
                      <a:rPr lang="uk-UA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uk-UA" dirty="0"/>
                  <a:t>.		</a:t>
                </a:r>
                <a:endParaRPr lang="en-US" dirty="0"/>
              </a:p>
              <a:p>
                <a:r>
                  <a:rPr lang="uk-UA" dirty="0"/>
                  <a:t>Дуже важливо вміти визначити значення </a:t>
                </a:r>
                <a14:m>
                  <m:oMath xmlns:m="http://schemas.openxmlformats.org/officeDocument/2006/math">
                    <m:r>
                      <a:rPr lang="uk-UA" i="1">
                        <a:latin typeface="Cambria Math" panose="02040503050406030204" pitchFamily="18" charset="0"/>
                      </a:rPr>
                      <m:t>𝛥</m:t>
                    </m:r>
                    <m:r>
                      <a:rPr lang="ru-RU" i="1">
                        <a:latin typeface="Cambria Math" panose="02040503050406030204" pitchFamily="18" charset="0"/>
                      </a:rPr>
                      <m:t>h</m:t>
                    </m:r>
                    <m:r>
                      <a:rPr lang="uk-UA" baseline="-25000">
                        <a:latin typeface="Cambria Math" panose="02040503050406030204" pitchFamily="18" charset="0"/>
                      </a:rPr>
                      <m:t>ф</m:t>
                    </m:r>
                  </m:oMath>
                </a14:m>
                <a:r>
                  <a:rPr lang="uk-UA" dirty="0"/>
                  <a:t>. Для </a:t>
                </a:r>
                <a:r>
                  <a:rPr lang="ru-RU" dirty="0"/>
                  <a:t>чистих </a:t>
                </a:r>
                <a:r>
                  <a:rPr lang="uk-UA" dirty="0"/>
                  <a:t>речовин існують приблизні співвідношення:</a:t>
                </a:r>
                <a:endParaRPr lang="en-US" dirty="0"/>
              </a:p>
              <a:p>
                <a:r>
                  <a:rPr lang="uk-UA" dirty="0"/>
                  <a:t>	-для органічних речовин: </a:t>
                </a:r>
                <a14:m>
                  <m:oMath xmlns:m="http://schemas.openxmlformats.org/officeDocument/2006/math">
                    <m:r>
                      <a:rPr lang="uk-UA" i="1">
                        <a:latin typeface="Cambria Math" panose="02040503050406030204" pitchFamily="18" charset="0"/>
                      </a:rPr>
                      <m:t>𝛥</m:t>
                    </m:r>
                    <m:r>
                      <a:rPr lang="ru-RU" i="1">
                        <a:latin typeface="Cambria Math" panose="02040503050406030204" pitchFamily="18" charset="0"/>
                      </a:rPr>
                      <m:t>h</m:t>
                    </m:r>
                    <m:r>
                      <a:rPr lang="uk-UA" baseline="-25000">
                        <a:latin typeface="Cambria Math" panose="02040503050406030204" pitchFamily="18" charset="0"/>
                      </a:rPr>
                      <m:t>ф </m:t>
                    </m:r>
                    <m:r>
                      <a:rPr lang="uk-UA">
                        <a:latin typeface="Cambria Math" panose="02040503050406030204" pitchFamily="18" charset="0"/>
                      </a:rPr>
                      <m:t>≈ 0,7Т</m:t>
                    </m:r>
                    <m:r>
                      <a:rPr lang="uk-UA" baseline="-25000">
                        <a:latin typeface="Cambria Math" panose="02040503050406030204" pitchFamily="18" charset="0"/>
                      </a:rPr>
                      <m:t>ф</m:t>
                    </m:r>
                  </m:oMath>
                </a14:m>
                <a:r>
                  <a:rPr lang="uk-UA" dirty="0"/>
                  <a:t>,</a:t>
                </a:r>
                <a:r>
                  <a:rPr lang="uk-UA" dirty="0" smtClean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ρ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𝛥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h</m:t>
                    </m:r>
                    <m:r>
                      <a:rPr lang="uk-UA" baseline="-25000">
                        <a:latin typeface="Cambria Math" panose="02040503050406030204" pitchFamily="18" charset="0"/>
                      </a:rPr>
                      <m:t>ф </m:t>
                    </m:r>
                    <m:r>
                      <a:rPr lang="uk-UA">
                        <a:latin typeface="Cambria Math" panose="02040503050406030204" pitchFamily="18" charset="0"/>
                      </a:rPr>
                      <m:t>≈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ρ</m:t>
                    </m:r>
                    <m:r>
                      <a:rPr lang="uk-UA">
                        <a:latin typeface="Cambria Math" panose="02040503050406030204" pitchFamily="18" charset="0"/>
                      </a:rPr>
                      <m:t>0,7Т</m:t>
                    </m:r>
                    <m:r>
                      <a:rPr lang="uk-UA" baseline="-25000">
                        <a:latin typeface="Cambria Math" panose="02040503050406030204" pitchFamily="18" charset="0"/>
                      </a:rPr>
                      <m:t>ф</m:t>
                    </m:r>
                  </m:oMath>
                </a14:m>
                <a:r>
                  <a:rPr lang="uk-UA" dirty="0"/>
                  <a:t>,</a:t>
                </a:r>
                <a:r>
                  <a:rPr lang="uk-UA" baseline="-25000" dirty="0"/>
                  <a:t> </a:t>
                </a:r>
                <a:r>
                  <a:rPr lang="uk-UA" dirty="0"/>
                  <a:t> де </a:t>
                </a:r>
                <a14:m>
                  <m:oMath xmlns:m="http://schemas.openxmlformats.org/officeDocument/2006/math">
                    <m:r>
                      <a:rPr lang="uk-UA" i="1">
                        <a:latin typeface="Cambria Math" panose="02040503050406030204" pitchFamily="18" charset="0"/>
                      </a:rPr>
                      <m:t>𝛥</m:t>
                    </m:r>
                    <m:r>
                      <a:rPr lang="ru-RU" i="1">
                        <a:latin typeface="Cambria Math" panose="02040503050406030204" pitchFamily="18" charset="0"/>
                      </a:rPr>
                      <m:t>h</m:t>
                    </m:r>
                    <m:r>
                      <a:rPr lang="uk-UA" baseline="-25000">
                        <a:latin typeface="Cambria Math" panose="02040503050406030204" pitchFamily="18" charset="0"/>
                      </a:rPr>
                      <m:t>ф</m:t>
                    </m:r>
                  </m:oMath>
                </a14:m>
                <a:r>
                  <a:rPr lang="uk-UA" baseline="-25000" dirty="0"/>
                  <a:t> </a:t>
                </a:r>
                <a:r>
                  <a:rPr lang="uk-UA" dirty="0"/>
                  <a:t>має розмірність кДж/кг,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T</m:t>
                    </m:r>
                    <m:r>
                      <a:rPr lang="uk-UA" baseline="-25000">
                        <a:latin typeface="Cambria Math" panose="02040503050406030204" pitchFamily="18" charset="0"/>
                      </a:rPr>
                      <m:t>ф</m:t>
                    </m:r>
                  </m:oMath>
                </a14:m>
                <a:r>
                  <a:rPr lang="uk-UA" dirty="0"/>
                  <a:t> – К,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ρ</m:t>
                    </m:r>
                  </m:oMath>
                </a14:m>
                <a:r>
                  <a:rPr lang="en-US" dirty="0"/>
                  <a:t> </a:t>
                </a:r>
                <a:r>
                  <a:rPr lang="uk-UA" dirty="0"/>
                  <a:t>– кг/м</a:t>
                </a:r>
                <a:r>
                  <a:rPr lang="uk-UA" baseline="30000" dirty="0"/>
                  <a:t>3</a:t>
                </a:r>
                <a:r>
                  <a:rPr lang="uk-UA" dirty="0"/>
                  <a:t>;</a:t>
                </a:r>
                <a:endParaRPr lang="en-US" dirty="0"/>
              </a:p>
              <a:p>
                <a:r>
                  <a:rPr lang="uk-UA" dirty="0"/>
                  <a:t>	-для неорганічних речовин: </a:t>
                </a:r>
                <a14:m>
                  <m:oMath xmlns:m="http://schemas.openxmlformats.org/officeDocument/2006/math">
                    <m:r>
                      <a:rPr lang="uk-UA" i="1">
                        <a:latin typeface="Cambria Math" panose="02040503050406030204" pitchFamily="18" charset="0"/>
                      </a:rPr>
                      <m:t>𝛥</m:t>
                    </m:r>
                    <m:r>
                      <a:rPr lang="ru-RU" i="1">
                        <a:latin typeface="Cambria Math" panose="02040503050406030204" pitchFamily="18" charset="0"/>
                      </a:rPr>
                      <m:t>h</m:t>
                    </m:r>
                    <m:r>
                      <a:rPr lang="uk-UA" baseline="-25000">
                        <a:latin typeface="Cambria Math" panose="02040503050406030204" pitchFamily="18" charset="0"/>
                      </a:rPr>
                      <m:t>ф </m:t>
                    </m:r>
                    <m:r>
                      <a:rPr lang="uk-UA">
                        <a:latin typeface="Cambria Math" panose="02040503050406030204" pitchFamily="18" charset="0"/>
                      </a:rPr>
                      <m:t>= (24/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M</m:t>
                    </m:r>
                    <m:r>
                      <a:rPr lang="uk-UA">
                        <a:latin typeface="Cambria Math" panose="02040503050406030204" pitchFamily="18" charset="0"/>
                      </a:rPr>
                      <m:t>)Т</m:t>
                    </m:r>
                    <m:r>
                      <a:rPr lang="uk-UA" baseline="-25000">
                        <a:latin typeface="Cambria Math" panose="02040503050406030204" pitchFamily="18" charset="0"/>
                      </a:rPr>
                      <m:t>ф</m:t>
                    </m:r>
                  </m:oMath>
                </a14:m>
                <a:r>
                  <a:rPr lang="uk-UA" dirty="0"/>
                  <a:t>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ρ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𝛥</m:t>
                    </m:r>
                    <m:r>
                      <a:rPr lang="ru-RU" i="1">
                        <a:latin typeface="Cambria Math" panose="02040503050406030204" pitchFamily="18" charset="0"/>
                      </a:rPr>
                      <m:t>h</m:t>
                    </m:r>
                    <m:r>
                      <a:rPr lang="uk-UA" baseline="-25000">
                        <a:latin typeface="Cambria Math" panose="02040503050406030204" pitchFamily="18" charset="0"/>
                      </a:rPr>
                      <m:t>ф </m:t>
                    </m:r>
                    <m:r>
                      <a:rPr lang="uk-UA">
                        <a:latin typeface="Cambria Math" panose="02040503050406030204" pitchFamily="18" charset="0"/>
                      </a:rPr>
                      <m:t>= (24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ρ</m:t>
                    </m:r>
                    <m:r>
                      <a:rPr lang="uk-UA">
                        <a:latin typeface="Cambria Math" panose="02040503050406030204" pitchFamily="18" charset="0"/>
                      </a:rPr>
                      <m:t>/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M</m:t>
                    </m:r>
                    <m:r>
                      <a:rPr lang="uk-UA">
                        <a:latin typeface="Cambria Math" panose="02040503050406030204" pitchFamily="18" charset="0"/>
                      </a:rPr>
                      <m:t>)Т</m:t>
                    </m:r>
                    <m:r>
                      <a:rPr lang="uk-UA" baseline="-25000">
                        <a:latin typeface="Cambria Math" panose="02040503050406030204" pitchFamily="18" charset="0"/>
                      </a:rPr>
                      <m:t>ф</m:t>
                    </m:r>
                  </m:oMath>
                </a14:m>
                <a:r>
                  <a:rPr lang="uk-UA" dirty="0"/>
                  <a:t>,</a:t>
                </a:r>
                <a:r>
                  <a:rPr lang="uk-UA" baseline="-25000" dirty="0"/>
                  <a:t> </a:t>
                </a:r>
                <a:r>
                  <a:rPr lang="uk-UA" dirty="0"/>
                  <a:t> де </a:t>
                </a:r>
                <a14:m>
                  <m:oMath xmlns:m="http://schemas.openxmlformats.org/officeDocument/2006/math">
                    <m:r>
                      <a:rPr lang="uk-UA">
                        <a:latin typeface="Cambria Math" panose="02040503050406030204" pitchFamily="18" charset="0"/>
                      </a:rPr>
                      <m:t>М</m:t>
                    </m:r>
                  </m:oMath>
                </a14:m>
                <a:r>
                  <a:rPr lang="uk-UA" dirty="0"/>
                  <a:t> – </a:t>
                </a:r>
                <a:r>
                  <a:rPr lang="uk-UA" dirty="0" smtClean="0"/>
                  <a:t>молекулярна </a:t>
                </a:r>
                <a:r>
                  <a:rPr lang="uk-UA" dirty="0"/>
                  <a:t>маса, кмоль, и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ρ</m:t>
                    </m:r>
                  </m:oMath>
                </a14:m>
                <a:r>
                  <a:rPr lang="en-US" dirty="0"/>
                  <a:t> </a:t>
                </a:r>
                <a:r>
                  <a:rPr lang="uk-UA" dirty="0"/>
                  <a:t>– густина, кг/м</a:t>
                </a:r>
                <a:r>
                  <a:rPr lang="uk-UA" baseline="30000" dirty="0"/>
                  <a:t>3</a:t>
                </a:r>
                <a:r>
                  <a:rPr lang="uk-UA" dirty="0"/>
                  <a:t>. Для більшості речовин величина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ρ</m:t>
                    </m:r>
                    <m:r>
                      <a:rPr lang="uk-UA">
                        <a:latin typeface="Cambria Math" panose="02040503050406030204" pitchFamily="18" charset="0"/>
                      </a:rPr>
                      <m:t>/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M</m:t>
                    </m:r>
                    <m:r>
                      <a:rPr lang="uk-UA">
                        <a:latin typeface="Cambria Math" panose="02040503050406030204" pitchFamily="18" charset="0"/>
                      </a:rPr>
                      <m:t> ≈ 40</m:t>
                    </m:r>
                  </m:oMath>
                </a14:m>
                <a:r>
                  <a:rPr lang="uk-UA" dirty="0"/>
                  <a:t> </a:t>
                </a:r>
                <a:r>
                  <a:rPr lang="en-US" dirty="0" smtClean="0"/>
                  <a:t>[2]</a:t>
                </a:r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473" t="-19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62446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Висновки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Найбільш перспективним типом теплового акумулятора безсумнівно є тепловий акумулятор на основі теплоти фазового переходу. Безумовно, існує багато питань які потрібно вирішити, починаючи з дороговизни теплоакумулюючого </a:t>
            </a:r>
            <a:r>
              <a:rPr lang="uk-UA" dirty="0" smtClean="0"/>
              <a:t>матеріалу</a:t>
            </a:r>
            <a:r>
              <a:rPr lang="uk-UA" dirty="0"/>
              <a:t>, закінчуючи руйнуванням ланцюжків молекул полімерів. Але якщо, знайти рішення для цих проблем, то цей тип акумуляторів, безсумнівно, буде лідером в рішенні задач раціонального використання </a:t>
            </a:r>
            <a:r>
              <a:rPr lang="uk-UA" dirty="0" smtClean="0"/>
              <a:t>енергії.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789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Література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x-none" dirty="0"/>
              <a:t>1. Бекман Г., Гилли П. Тепловое аккумулирование энергии / ред. В.М. Бродянский; пер. В.Я. Сидоров, Е.В. Сидоров. Москва: Мир, 1987. 272 с.</a:t>
            </a:r>
            <a:endParaRPr lang="en-US" dirty="0"/>
          </a:p>
          <a:p>
            <a:r>
              <a:rPr lang="x-none" dirty="0"/>
              <a:t>2. В.Д. Левенберг, М.Р. Ткач, В.А. Гольстрем. Аккумулирование тепла. Киев: Техника. 1991</a:t>
            </a:r>
            <a:endParaRPr lang="en-US" dirty="0"/>
          </a:p>
          <a:p>
            <a:r>
              <a:rPr lang="x-none" dirty="0"/>
              <a:t>3. Снежкин Ю.Ф., Михайлик В.А., Коринчевская Т.В. </a:t>
            </a:r>
            <a:r>
              <a:rPr lang="x-none" dirty="0" smtClean="0"/>
              <a:t>Теплофизически</a:t>
            </a:r>
            <a:r>
              <a:rPr lang="uk-UA" dirty="0" smtClean="0"/>
              <a:t>е с</a:t>
            </a:r>
            <a:r>
              <a:rPr lang="x-none" dirty="0" smtClean="0"/>
              <a:t>войства </a:t>
            </a:r>
            <a:r>
              <a:rPr lang="x-none" dirty="0"/>
              <a:t>модельных смесей на основе органических соединений. Проблеми розвитку систем енергетики і автоматики в АПК: тези доповідей Міжн. наук.-техн. конф. (Київ, 25-26 жовт. 2012 р.). Київ, 2012. С. 61–63</a:t>
            </a:r>
            <a:r>
              <a:rPr lang="x-none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0063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Зміст презентації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 smtClean="0"/>
              <a:t>1. Основні означення.</a:t>
            </a:r>
          </a:p>
          <a:p>
            <a:pPr marL="0" indent="0">
              <a:buNone/>
            </a:pPr>
            <a:r>
              <a:rPr lang="uk-UA" sz="1800" dirty="0" smtClean="0"/>
              <a:t>2. Види теплових акумуляторів.</a:t>
            </a:r>
          </a:p>
          <a:p>
            <a:pPr marL="0" indent="0">
              <a:buNone/>
            </a:pPr>
            <a:r>
              <a:rPr lang="uk-UA" sz="1800" dirty="0" smtClean="0"/>
              <a:t>3. Особливості побудови теплового акумулятора.</a:t>
            </a:r>
          </a:p>
          <a:p>
            <a:pPr marL="0" indent="0">
              <a:buNone/>
            </a:pPr>
            <a:r>
              <a:rPr lang="uk-UA" sz="1800" dirty="0" smtClean="0"/>
              <a:t>4. Фізичний аспект акумулювання теплової енергії.</a:t>
            </a:r>
          </a:p>
          <a:p>
            <a:pPr marL="0" indent="0">
              <a:buNone/>
            </a:pPr>
            <a:r>
              <a:rPr lang="uk-UA" sz="1800" dirty="0" smtClean="0"/>
              <a:t>5. Висновки.</a:t>
            </a:r>
            <a:endParaRPr lang="uk-UA" dirty="0"/>
          </a:p>
          <a:p>
            <a:pPr marL="0" indent="0">
              <a:buNone/>
            </a:pPr>
            <a:r>
              <a:rPr lang="uk-UA" sz="1800" dirty="0" smtClean="0"/>
              <a:t>6. Література.</a:t>
            </a:r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510869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Основні означення</a:t>
            </a:r>
            <a:endParaRPr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834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5449" y="1431028"/>
            <a:ext cx="4494998" cy="1134640"/>
          </a:xfrm>
        </p:spPr>
        <p:txBody>
          <a:bodyPr/>
          <a:lstStyle/>
          <a:p>
            <a:r>
              <a:rPr lang="uk-UA" dirty="0" smtClean="0"/>
              <a:t>Завдання акумулювання енергії</a:t>
            </a:r>
            <a:endParaRPr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15568" y="2992381"/>
            <a:ext cx="3794760" cy="2194037"/>
          </a:xfrm>
        </p:spPr>
        <p:txBody>
          <a:bodyPr/>
          <a:lstStyle/>
          <a:p>
            <a:r>
              <a:rPr lang="uk-UA" dirty="0"/>
              <a:t>У будь-якій системі постачання енергії, яка складається з джерела енергії (генератора), її перетворювача і споживачів, завжди присутній дисбаланс, коли вироблення енергії перевищує споживання. Уникнення такого роду проблем і нестиковок є головним завданням акумулювання енергії.</a:t>
            </a:r>
            <a:endParaRPr lang="en-US" dirty="0"/>
          </a:p>
        </p:txBody>
      </p:sp>
      <p:pic>
        <p:nvPicPr>
          <p:cNvPr id="1030" name="Picture 6" descr="Чому здувається акумулятор? - Смартфони і гаджети - Корисні поради ...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78" r="18578"/>
          <a:stretch>
            <a:fillRect/>
          </a:stretch>
        </p:blipFill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4254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BAF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90248" y="1602478"/>
            <a:ext cx="4494998" cy="1134640"/>
          </a:xfrm>
        </p:spPr>
        <p:txBody>
          <a:bodyPr/>
          <a:lstStyle/>
          <a:p>
            <a:r>
              <a:rPr lang="uk-UA" dirty="0" smtClean="0"/>
              <a:t>Поняття теплового акумулятора</a:t>
            </a:r>
            <a:endParaRPr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340367" y="3080018"/>
            <a:ext cx="3794760" cy="2194037"/>
          </a:xfrm>
        </p:spPr>
        <p:txBody>
          <a:bodyPr>
            <a:normAutofit lnSpcReduction="10000"/>
          </a:bodyPr>
          <a:lstStyle/>
          <a:p>
            <a:r>
              <a:rPr lang="uk-UA" dirty="0"/>
              <a:t>Акумулятором тепла називається пристрій (або сукупність пристроїв), які забезпечують зворотні процеси накопичення, зберігання і вироблення теплової енергії. Використання теплових акумуляторів дозволяє регулювати температуру в приміщеннях, де використовується опалення на твердотільному паливі (вугілля, дерево тощо).</a:t>
            </a:r>
            <a:endParaRPr lang="en-US" dirty="0"/>
          </a:p>
        </p:txBody>
      </p:sp>
      <p:pic>
        <p:nvPicPr>
          <p:cNvPr id="2060" name="Picture 12" descr="Puffer Thermal Combined CQP800 - TMSolution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09" r="5509"/>
          <a:stretch>
            <a:fillRect/>
          </a:stretch>
        </p:blipFill>
        <p:spPr bwMode="auto">
          <a:xfrm>
            <a:off x="0" y="6350"/>
            <a:ext cx="610235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2581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Види теплових акумуляторів</a:t>
            </a:r>
            <a:endParaRPr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696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Теплові акумулятори на основі насичених рідин</a:t>
            </a:r>
            <a:endParaRPr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uk-UA" dirty="0"/>
              <a:t>Акумулюючим середовищем таких пристроїв служить система вода - водяна пара. Такий тип теплового акумулятора виграє у інших за рахунок низької вартості теплоакумулюючого речовини і конструкції самого пристрою, але програє їм через низьку теплоємність теплоакумулюючого середовища.</a:t>
            </a:r>
            <a:endParaRPr lang="en-US" dirty="0"/>
          </a:p>
          <a:p>
            <a:endParaRPr lang="en-US" dirty="0"/>
          </a:p>
        </p:txBody>
      </p:sp>
      <p:pic>
        <p:nvPicPr>
          <p:cNvPr id="4098" name="Picture 2" descr="Аккумулятор тепла для системы отопления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45" r="16545"/>
          <a:stretch>
            <a:fillRect/>
          </a:stretch>
        </p:blipFill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6171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31136" y="570992"/>
            <a:ext cx="7729728" cy="1188720"/>
          </a:xfrm>
        </p:spPr>
        <p:txBody>
          <a:bodyPr>
            <a:normAutofit/>
          </a:bodyPr>
          <a:lstStyle/>
          <a:p>
            <a:r>
              <a:rPr lang="uk-UA" b="1" dirty="0"/>
              <a:t>Теплові акумулятори на основі твердих </a:t>
            </a:r>
            <a:r>
              <a:rPr lang="uk-UA" b="1" dirty="0" smtClean="0"/>
              <a:t>тіл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65900" y="2722790"/>
            <a:ext cx="5028946" cy="2373689"/>
          </a:xfrm>
        </p:spPr>
        <p:txBody>
          <a:bodyPr>
            <a:normAutofit/>
          </a:bodyPr>
          <a:lstStyle/>
          <a:p>
            <a:r>
              <a:rPr lang="uk-UA" dirty="0"/>
              <a:t>Акумулюючим середовищем в цьому випадку служить тверде тіло, яке нагрівається і охолоджується без фазових перетворень. Теплова ємність акумулювання при цьому визначається внутрішньою енергією як складової ентальпії. Об'ємні теплоємності твердих тіл, як правило, вище ніж у рідких тіл, так само як і можливості зміни температур.</a:t>
            </a:r>
            <a:endParaRPr lang="en-US" dirty="0"/>
          </a:p>
        </p:txBody>
      </p:sp>
      <p:pic>
        <p:nvPicPr>
          <p:cNvPr id="8194" name="Picture 2" descr="Теплоаккумуляторы твердотельные (накопление, хранение и подача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475" y="2084010"/>
            <a:ext cx="6067425" cy="421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5325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67636" y="570992"/>
            <a:ext cx="7729728" cy="1188720"/>
          </a:xfrm>
        </p:spPr>
        <p:txBody>
          <a:bodyPr/>
          <a:lstStyle/>
          <a:p>
            <a:r>
              <a:rPr lang="uk-UA" b="1" dirty="0"/>
              <a:t>Термохімічне акумулювання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97686" y="3118420"/>
            <a:ext cx="4207764" cy="1375156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Термохімічне акумулювання о</a:t>
            </a:r>
            <a:r>
              <a:rPr lang="uk-UA" dirty="0" smtClean="0"/>
              <a:t>основане </a:t>
            </a:r>
            <a:r>
              <a:rPr lang="uk-UA" dirty="0"/>
              <a:t>на використанні енергії зв’язків оборотних хімічних реакцій. Продукти реакції обов’язково повинні зберігатися окремо.</a:t>
            </a:r>
            <a:endParaRPr lang="en-US" dirty="0"/>
          </a:p>
          <a:p>
            <a:endParaRPr lang="en-US" dirty="0"/>
          </a:p>
        </p:txBody>
      </p:sp>
      <p:pic>
        <p:nvPicPr>
          <p:cNvPr id="5124" name="Picture 4" descr="Разработан способ термохимического аккумулирования тепл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2500" y="2153411"/>
            <a:ext cx="4876800" cy="3305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7128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TM10001115[[fn=Посылка]]</Template>
  <TotalTime>106</TotalTime>
  <Words>856</Words>
  <Application>Microsoft Office PowerPoint</Application>
  <PresentationFormat>Довільний</PresentationFormat>
  <Paragraphs>50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18</vt:i4>
      </vt:variant>
    </vt:vector>
  </HeadingPairs>
  <TitlesOfParts>
    <vt:vector size="19" baseType="lpstr">
      <vt:lpstr>Parcel</vt:lpstr>
      <vt:lpstr>ПРИНЦИПИ АКУМУЛЮВАННЯ ТЕПЛОВОЇ ЕНЕРГІЇ</vt:lpstr>
      <vt:lpstr>Зміст презентації</vt:lpstr>
      <vt:lpstr>Основні означення</vt:lpstr>
      <vt:lpstr>Завдання акумулювання енергії</vt:lpstr>
      <vt:lpstr>Поняття теплового акумулятора</vt:lpstr>
      <vt:lpstr>Види теплових акумуляторів</vt:lpstr>
      <vt:lpstr>Теплові акумулятори на основі насичених рідин</vt:lpstr>
      <vt:lpstr>Теплові акумулятори на основі твердих тіл</vt:lpstr>
      <vt:lpstr>Термохімічне акумулювання</vt:lpstr>
      <vt:lpstr>Теплові акумулятори на основі теплоти фазового переходу</vt:lpstr>
      <vt:lpstr>Особливості будови теплового акумулятора</vt:lpstr>
      <vt:lpstr>Особливості будови теплового акумулятора</vt:lpstr>
      <vt:lpstr>Особливості будови теплового акумулятора</vt:lpstr>
      <vt:lpstr>Фізичний аспект теплового акумулювання</vt:lpstr>
      <vt:lpstr>Фізичний аспект теплового акумулювання</vt:lpstr>
      <vt:lpstr>Фізичний аспект теплового акумулювання</vt:lpstr>
      <vt:lpstr>Висновки</vt:lpstr>
      <vt:lpstr>Література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ПРИНЦИПИ АКУМУЛЮВАННЯ ТЕПЛОВОЇ ЕНЕРГІЇ</dc:title>
  <dc:creator>Lenovo2018</dc:creator>
  <cp:lastModifiedBy>RePack by Diakov</cp:lastModifiedBy>
  <cp:revision>12</cp:revision>
  <dcterms:created xsi:type="dcterms:W3CDTF">2020-04-26T09:36:53Z</dcterms:created>
  <dcterms:modified xsi:type="dcterms:W3CDTF">2020-05-07T10:05:10Z</dcterms:modified>
</cp:coreProperties>
</file>