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4660"/>
  </p:normalViewPr>
  <p:slideViewPr>
    <p:cSldViewPr snapToGrid="0">
      <p:cViewPr>
        <p:scale>
          <a:sx n="81" d="100"/>
          <a:sy n="81" d="100"/>
        </p:scale>
        <p:origin x="-9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E:\&#1053;&#1072;&#1076;&#1110;&#1081;&#1082;&#1072;\&#1055;&#1091;&#1073;&#1083;&#1110;&#1082;&#1072;&#1094;&#1110;&#1111;\&#1047;&#1072;&#1076;&#1072;&#1095;&#1072;%20&#1089;&#1090;&#1072;&#1088;&#1072;%20(&#1042;&#1086;&#1089;&#1089;&#1090;&#1072;&#1085;&#1086;&#1074;&#1083;&#1077;&#1085;&#1085;&#1099;&#108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b="1" i="0" dirty="0" err="1">
                <a:latin typeface="Times New Roman" panose="02020603050405020304" pitchFamily="18" charset="0"/>
                <a:cs typeface="Times New Roman" panose="02020603050405020304" pitchFamily="18" charset="0"/>
              </a:rPr>
              <a:t>Kcep</a:t>
            </a:r>
            <a:endParaRPr lang="en-US" sz="2400" b="1" i="0" dirty="0">
              <a:latin typeface="Times New Roman" panose="02020603050405020304" pitchFamily="18" charset="0"/>
              <a:cs typeface="Times New Roman" panose="02020603050405020304" pitchFamily="18" charset="0"/>
            </a:endParaRPr>
          </a:p>
        </c:rich>
      </c:tx>
      <c:overlay val="0"/>
      <c:spPr>
        <a:noFill/>
        <a:ln>
          <a:noFill/>
        </a:ln>
        <a:effectLst/>
      </c:spPr>
    </c:title>
    <c:autoTitleDeleted val="0"/>
    <c:plotArea>
      <c:layout/>
      <c:scatterChart>
        <c:scatterStyle val="lineMarker"/>
        <c:varyColors val="0"/>
        <c:ser>
          <c:idx val="0"/>
          <c:order val="0"/>
          <c:tx>
            <c:strRef>
              <c:f>Лист1!$D$2</c:f>
              <c:strCache>
                <c:ptCount val="1"/>
                <c:pt idx="0">
                  <c:v>Kcep</c:v>
                </c:pt>
              </c:strCache>
            </c:strRef>
          </c:tx>
          <c:spPr>
            <a:ln w="2540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trendline>
            <c:spPr>
              <a:ln w="28575" cap="rnd">
                <a:solidFill>
                  <a:schemeClr val="tx2"/>
                </a:solidFill>
                <a:prstDash val="sysDot"/>
              </a:ln>
              <a:effectLst/>
            </c:spPr>
            <c:trendlineType val="linear"/>
            <c:intercept val="0"/>
            <c:dispRSqr val="1"/>
            <c:dispEq val="1"/>
            <c:trendlineLbl>
              <c:layout>
                <c:manualLayout>
                  <c:x val="-0.30917098440526825"/>
                  <c:y val="5.067457770696375E-2"/>
                </c:manualLayout>
              </c:layout>
              <c:numFmt formatCode="General" sourceLinked="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uk-UA"/>
                </a:p>
              </c:txPr>
            </c:trendlineLbl>
          </c:trendline>
          <c:trendline>
            <c:spPr>
              <a:ln w="19050" cap="rnd">
                <a:solidFill>
                  <a:srgbClr val="C00000"/>
                </a:solidFill>
                <a:prstDash val="solid"/>
              </a:ln>
              <a:effectLst/>
            </c:spPr>
            <c:trendlineType val="poly"/>
            <c:order val="2"/>
            <c:dispRSqr val="1"/>
            <c:dispEq val="1"/>
            <c:trendlineLbl>
              <c:layout>
                <c:manualLayout>
                  <c:x val="9.2739751112908858E-2"/>
                  <c:y val="0.52749583192050786"/>
                </c:manualLayout>
              </c:layout>
              <c:numFmt formatCode="General" sourceLinked="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uk-UA"/>
                </a:p>
              </c:txPr>
            </c:trendlineLbl>
          </c:trendline>
          <c:xVal>
            <c:numRef>
              <c:f>Лист1!$A$3:$A$5</c:f>
              <c:numCache>
                <c:formatCode>General</c:formatCode>
                <c:ptCount val="3"/>
                <c:pt idx="0">
                  <c:v>30</c:v>
                </c:pt>
                <c:pt idx="1">
                  <c:v>120</c:v>
                </c:pt>
                <c:pt idx="2">
                  <c:v>200</c:v>
                </c:pt>
              </c:numCache>
            </c:numRef>
          </c:xVal>
          <c:yVal>
            <c:numRef>
              <c:f>Лист1!$D$3:$D$5</c:f>
              <c:numCache>
                <c:formatCode>General</c:formatCode>
                <c:ptCount val="3"/>
                <c:pt idx="0">
                  <c:v>7250</c:v>
                </c:pt>
                <c:pt idx="1">
                  <c:v>23750</c:v>
                </c:pt>
                <c:pt idx="2">
                  <c:v>42000</c:v>
                </c:pt>
              </c:numCache>
            </c:numRef>
          </c:yVal>
          <c:smooth val="0"/>
        </c:ser>
        <c:dLbls>
          <c:showLegendKey val="0"/>
          <c:showVal val="0"/>
          <c:showCatName val="0"/>
          <c:showSerName val="0"/>
          <c:showPercent val="0"/>
          <c:showBubbleSize val="0"/>
        </c:dLbls>
        <c:axId val="123767616"/>
        <c:axId val="123768192"/>
      </c:scatterChart>
      <c:valAx>
        <c:axId val="1237676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123768192"/>
        <c:crosses val="autoZero"/>
        <c:crossBetween val="midCat"/>
      </c:valAx>
      <c:valAx>
        <c:axId val="123768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123767616"/>
        <c:crosses val="autoZero"/>
        <c:crossBetween val="midCat"/>
      </c:valAx>
      <c:spPr>
        <a:noFill/>
        <a:ln>
          <a:noFill/>
        </a:ln>
        <a:effectLst/>
      </c:spPr>
    </c:plotArea>
    <c:legend>
      <c:legendPos val="r"/>
      <c:legendEntry>
        <c:idx val="1"/>
        <c:delete val="1"/>
      </c:legendEntry>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uk-UA"/>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uk-UA"/>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8530AE-2E45-4777-AF1E-F09998FB0E8B}"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33073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8530AE-2E45-4777-AF1E-F09998FB0E8B}"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226916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8530AE-2E45-4777-AF1E-F09998FB0E8B}"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41DF44-9E70-4BCB-880E-CACACD9C52A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09364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E8530AE-2E45-4777-AF1E-F09998FB0E8B}" type="datetimeFigureOut">
              <a:rPr lang="ru-RU" smtClean="0"/>
              <a:t>07.05.2020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2205211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E8530AE-2E45-4777-AF1E-F09998FB0E8B}" type="datetimeFigureOut">
              <a:rPr lang="ru-RU" smtClean="0"/>
              <a:t>07.05.2020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41DF44-9E70-4BCB-880E-CACACD9C52A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68331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E8530AE-2E45-4777-AF1E-F09998FB0E8B}" type="datetimeFigureOut">
              <a:rPr lang="ru-RU" smtClean="0"/>
              <a:t>07.05.2020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1917910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8530AE-2E45-4777-AF1E-F09998FB0E8B}"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3170059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8530AE-2E45-4777-AF1E-F09998FB0E8B}"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1141166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8530AE-2E45-4777-AF1E-F09998FB0E8B}"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3736594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8530AE-2E45-4777-AF1E-F09998FB0E8B}"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2797010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8530AE-2E45-4777-AF1E-F09998FB0E8B}" type="datetimeFigureOut">
              <a:rPr lang="ru-RU" smtClean="0"/>
              <a:t>07.05.2020</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1242042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8530AE-2E45-4777-AF1E-F09998FB0E8B}" type="datetimeFigureOut">
              <a:rPr lang="ru-RU" smtClean="0"/>
              <a:t>07.05.2020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1020655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8530AE-2E45-4777-AF1E-F09998FB0E8B}" type="datetimeFigureOut">
              <a:rPr lang="ru-RU" smtClean="0"/>
              <a:t>07.05.2020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66528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530AE-2E45-4777-AF1E-F09998FB0E8B}" type="datetimeFigureOut">
              <a:rPr lang="ru-RU" smtClean="0"/>
              <a:t>07.05.2020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68950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530AE-2E45-4777-AF1E-F09998FB0E8B}" type="datetimeFigureOut">
              <a:rPr lang="ru-RU" smtClean="0"/>
              <a:t>07.05.2020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328496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530AE-2E45-4777-AF1E-F09998FB0E8B}" type="datetimeFigureOut">
              <a:rPr lang="ru-RU" smtClean="0"/>
              <a:t>07.05.2020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41DF44-9E70-4BCB-880E-CACACD9C52AF}" type="slidenum">
              <a:rPr lang="ru-RU" smtClean="0"/>
              <a:t>‹№›</a:t>
            </a:fld>
            <a:endParaRPr lang="ru-RU"/>
          </a:p>
        </p:txBody>
      </p:sp>
    </p:spTree>
    <p:extLst>
      <p:ext uri="{BB962C8B-B14F-4D97-AF65-F5344CB8AC3E}">
        <p14:creationId xmlns:p14="http://schemas.microsoft.com/office/powerpoint/2010/main" val="2189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E8530AE-2E45-4777-AF1E-F09998FB0E8B}" type="datetimeFigureOut">
              <a:rPr lang="ru-RU" smtClean="0"/>
              <a:t>07.05.2020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341DF44-9E70-4BCB-880E-CACACD9C52AF}" type="slidenum">
              <a:rPr lang="ru-RU" smtClean="0"/>
              <a:t>‹№›</a:t>
            </a:fld>
            <a:endParaRPr lang="ru-RU"/>
          </a:p>
        </p:txBody>
      </p:sp>
    </p:spTree>
    <p:extLst>
      <p:ext uri="{BB962C8B-B14F-4D97-AF65-F5344CB8AC3E}">
        <p14:creationId xmlns:p14="http://schemas.microsoft.com/office/powerpoint/2010/main" val="1670745161"/>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adijasel@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wmf"/><Relationship Id="rId4" Type="http://schemas.openxmlformats.org/officeDocument/2006/relationships/oleObject" Target="../embeddings/oleObject1.bin"/><Relationship Id="rId9"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53257"/>
            <a:ext cx="9144000" cy="3194844"/>
          </a:xfrm>
        </p:spPr>
        <p:txBody>
          <a:bodyPr>
            <a:normAutofit fontScale="90000"/>
          </a:bodyPr>
          <a:lstStyle/>
          <a:p>
            <a:pPr algn="ctr"/>
            <a:r>
              <a:rPr lang="uk-UA" sz="4800" b="1" dirty="0">
                <a:latin typeface="Times New Roman" panose="02020603050405020304" pitchFamily="18" charset="0"/>
                <a:cs typeface="Times New Roman" panose="02020603050405020304" pitchFamily="18" charset="0"/>
              </a:rPr>
              <a:t>Приклад практичного застосування математики в навчальному процесі наприкінці  ХІХ ст.</a:t>
            </a:r>
            <a:r>
              <a:rPr lang="ru-RU" sz="4800" dirty="0">
                <a:latin typeface="Times New Roman" panose="02020603050405020304" pitchFamily="18" charset="0"/>
                <a:cs typeface="Times New Roman" panose="02020603050405020304" pitchFamily="18" charset="0"/>
              </a:rPr>
              <a:t/>
            </a:r>
            <a:br>
              <a:rPr lang="ru-RU" sz="4800" dirty="0">
                <a:latin typeface="Times New Roman" panose="02020603050405020304" pitchFamily="18" charset="0"/>
                <a:cs typeface="Times New Roman" panose="02020603050405020304" pitchFamily="18" charset="0"/>
              </a:rPr>
            </a:br>
            <a:endParaRPr lang="ru-RU" sz="4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975263" y="3848101"/>
            <a:ext cx="9144000" cy="2237580"/>
          </a:xfrm>
        </p:spPr>
        <p:txBody>
          <a:bodyPr>
            <a:normAutofit fontScale="92500" lnSpcReduction="20000"/>
          </a:bodyPr>
          <a:lstStyle/>
          <a:p>
            <a:pPr algn="ctr"/>
            <a:r>
              <a:rPr lang="uk-UA" sz="3300" b="1" i="1" dirty="0">
                <a:latin typeface="Times New Roman" panose="02020603050405020304" pitchFamily="18" charset="0"/>
                <a:cs typeface="Times New Roman" panose="02020603050405020304" pitchFamily="18" charset="0"/>
              </a:rPr>
              <a:t>Селезньова Н.П., Селезньова Н.В.</a:t>
            </a:r>
            <a:endParaRPr lang="ru-RU" sz="3300" dirty="0">
              <a:latin typeface="Times New Roman" panose="02020603050405020304" pitchFamily="18" charset="0"/>
              <a:cs typeface="Times New Roman" panose="02020603050405020304" pitchFamily="18" charset="0"/>
            </a:endParaRPr>
          </a:p>
          <a:p>
            <a:pPr algn="ctr"/>
            <a:r>
              <a:rPr lang="uk-UA" sz="2800" b="1" dirty="0">
                <a:latin typeface="Times New Roman" panose="02020603050405020304" pitchFamily="18" charset="0"/>
                <a:cs typeface="Times New Roman" panose="02020603050405020304" pitchFamily="18" charset="0"/>
              </a:rPr>
              <a:t>Національний технічний університет </a:t>
            </a:r>
            <a:r>
              <a:rPr lang="uk-UA" sz="2800" b="1" dirty="0" smtClean="0">
                <a:latin typeface="Times New Roman" panose="02020603050405020304" pitchFamily="18" charset="0"/>
                <a:cs typeface="Times New Roman" panose="02020603050405020304" pitchFamily="18" charset="0"/>
              </a:rPr>
              <a:t>України</a:t>
            </a:r>
          </a:p>
          <a:p>
            <a:pPr algn="ctr"/>
            <a:r>
              <a:rPr lang="uk-UA" sz="2800" b="1" smtClean="0">
                <a:latin typeface="Times New Roman" panose="02020603050405020304" pitchFamily="18" charset="0"/>
                <a:cs typeface="Times New Roman" panose="02020603050405020304" pitchFamily="18" charset="0"/>
              </a:rPr>
              <a:t> </a:t>
            </a:r>
            <a:r>
              <a:rPr lang="uk-UA" sz="2800" b="1" dirty="0">
                <a:latin typeface="Times New Roman" panose="02020603050405020304" pitchFamily="18" charset="0"/>
                <a:cs typeface="Times New Roman" panose="02020603050405020304" pitchFamily="18" charset="0"/>
              </a:rPr>
              <a:t>«Київський політехнічний інститут імені Ігоря Сікорського</a:t>
            </a:r>
            <a:r>
              <a:rPr lang="uk-UA" sz="2800" b="1">
                <a:latin typeface="Times New Roman" panose="02020603050405020304" pitchFamily="18" charset="0"/>
                <a:cs typeface="Times New Roman" panose="02020603050405020304" pitchFamily="18" charset="0"/>
              </a:rPr>
              <a:t>», </a:t>
            </a:r>
            <a:endParaRPr lang="uk-UA" sz="2800" b="1" smtClean="0">
              <a:latin typeface="Times New Roman" panose="02020603050405020304" pitchFamily="18" charset="0"/>
              <a:cs typeface="Times New Roman" panose="02020603050405020304" pitchFamily="18" charset="0"/>
            </a:endParaRPr>
          </a:p>
          <a:p>
            <a:pPr algn="ctr"/>
            <a:r>
              <a:rPr lang="en-US" sz="2800" u="sng" smtClean="0">
                <a:latin typeface="Times New Roman" panose="02020603050405020304" pitchFamily="18" charset="0"/>
                <a:cs typeface="Times New Roman" panose="02020603050405020304" pitchFamily="18" charset="0"/>
                <a:hlinkClick r:id="rId2"/>
              </a:rPr>
              <a:t>nadijasel</a:t>
            </a:r>
            <a:r>
              <a:rPr lang="ru-RU" sz="2800" u="sng" dirty="0">
                <a:latin typeface="Times New Roman" panose="02020603050405020304" pitchFamily="18" charset="0"/>
                <a:cs typeface="Times New Roman" panose="02020603050405020304" pitchFamily="18" charset="0"/>
                <a:hlinkClick r:id="rId2"/>
              </a:rPr>
              <a:t>@</a:t>
            </a:r>
            <a:r>
              <a:rPr lang="en-US" sz="2800" u="sng" dirty="0" err="1">
                <a:latin typeface="Times New Roman" panose="02020603050405020304" pitchFamily="18" charset="0"/>
                <a:cs typeface="Times New Roman" panose="02020603050405020304" pitchFamily="18" charset="0"/>
                <a:hlinkClick r:id="rId2"/>
              </a:rPr>
              <a:t>gmail</a:t>
            </a:r>
            <a:r>
              <a:rPr lang="ru-RU" sz="2800" u="sng" dirty="0">
                <a:latin typeface="Times New Roman" panose="02020603050405020304" pitchFamily="18" charset="0"/>
                <a:cs typeface="Times New Roman" panose="02020603050405020304" pitchFamily="18" charset="0"/>
                <a:hlinkClick r:id="rId2"/>
              </a:rPr>
              <a:t>.</a:t>
            </a:r>
            <a:r>
              <a:rPr lang="en-US" sz="2800" u="sng" dirty="0">
                <a:latin typeface="Times New Roman" panose="02020603050405020304" pitchFamily="18" charset="0"/>
                <a:cs typeface="Times New Roman" panose="02020603050405020304" pitchFamily="18" charset="0"/>
                <a:hlinkClick r:id="rId2"/>
              </a:rPr>
              <a:t>com</a:t>
            </a:r>
            <a:endParaRPr lang="ru-RU" sz="2800" dirty="0">
              <a:latin typeface="Times New Roman" panose="02020603050405020304" pitchFamily="18" charset="0"/>
              <a:cs typeface="Times New Roman" panose="02020603050405020304" pitchFamily="18" charset="0"/>
            </a:endParaRPr>
          </a:p>
          <a:p>
            <a:endParaRPr lang="ru-RU" dirty="0"/>
          </a:p>
          <a:p>
            <a:endParaRPr lang="ru-RU" dirty="0"/>
          </a:p>
        </p:txBody>
      </p:sp>
    </p:spTree>
    <p:extLst>
      <p:ext uri="{BB962C8B-B14F-4D97-AF65-F5344CB8AC3E}">
        <p14:creationId xmlns:p14="http://schemas.microsoft.com/office/powerpoint/2010/main" val="3777817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365125"/>
            <a:ext cx="10515600" cy="1023408"/>
          </a:xfrm>
        </p:spPr>
        <p:txBody>
          <a:bodyPr>
            <a:noAutofit/>
          </a:bodyPr>
          <a:lstStyle/>
          <a:p>
            <a:pPr algn="ctr"/>
            <a:r>
              <a:rPr lang="uk-UA" sz="3200" b="1" dirty="0">
                <a:latin typeface="Times New Roman" panose="02020603050405020304" pitchFamily="18" charset="0"/>
                <a:cs typeface="Times New Roman" panose="02020603050405020304" pitchFamily="18" charset="0"/>
              </a:rPr>
              <a:t>Для точок </a:t>
            </a:r>
            <a:r>
              <a:rPr lang="uk-UA" sz="3200" b="1" dirty="0" err="1" smtClean="0">
                <a:latin typeface="Times New Roman" panose="02020603050405020304" pitchFamily="18" charset="0"/>
                <a:cs typeface="Times New Roman" panose="02020603050405020304" pitchFamily="18" charset="0"/>
              </a:rPr>
              <a:t>Ксер</a:t>
            </a:r>
            <a:r>
              <a:rPr lang="uk-UA" sz="3200" b="1" dirty="0" smtClean="0">
                <a:latin typeface="Times New Roman" panose="02020603050405020304" pitchFamily="18" charset="0"/>
                <a:cs typeface="Times New Roman" panose="02020603050405020304" pitchFamily="18" charset="0"/>
              </a:rPr>
              <a:t> </a:t>
            </a:r>
            <a:r>
              <a:rPr lang="uk-UA" sz="3200" b="1" dirty="0">
                <a:latin typeface="Times New Roman" panose="02020603050405020304" pitchFamily="18" charset="0"/>
                <a:cs typeface="Times New Roman" panose="02020603050405020304" pitchFamily="18" charset="0"/>
              </a:rPr>
              <a:t>із таблиці 1 побудуємо лінії </a:t>
            </a:r>
            <a:r>
              <a:rPr lang="uk-UA" sz="3200" b="1" dirty="0" smtClean="0">
                <a:latin typeface="Times New Roman" panose="02020603050405020304" pitchFamily="18" charset="0"/>
                <a:cs typeface="Times New Roman" panose="02020603050405020304" pitchFamily="18" charset="0"/>
              </a:rPr>
              <a:t>регресії </a:t>
            </a:r>
            <a:r>
              <a:rPr lang="ru-RU" sz="3200" b="1" dirty="0">
                <a:latin typeface="Times New Roman" panose="02020603050405020304" pitchFamily="18" charset="0"/>
                <a:cs typeface="Times New Roman" panose="02020603050405020304" pitchFamily="18" charset="0"/>
              </a:rPr>
              <a:t/>
            </a:r>
            <a:br>
              <a:rPr lang="ru-RU" sz="3200" b="1" dirty="0">
                <a:latin typeface="Times New Roman" panose="02020603050405020304" pitchFamily="18" charset="0"/>
                <a:cs typeface="Times New Roman" panose="02020603050405020304" pitchFamily="18" charset="0"/>
              </a:rPr>
            </a:br>
            <a:endParaRPr lang="ru-RU" sz="3200" b="1" dirty="0">
              <a:latin typeface="Times New Roman" panose="02020603050405020304" pitchFamily="18" charset="0"/>
              <a:cs typeface="Times New Roman" panose="02020603050405020304" pitchFamily="18" charset="0"/>
            </a:endParaRPr>
          </a:p>
        </p:txBody>
      </p:sp>
      <p:graphicFrame>
        <p:nvGraphicFramePr>
          <p:cNvPr id="4" name="Диаграмма 1"/>
          <p:cNvGraphicFramePr>
            <a:graphicFrameLocks noGrp="1"/>
          </p:cNvGraphicFramePr>
          <p:nvPr>
            <p:ph idx="1"/>
            <p:extLst>
              <p:ext uri="{D42A27DB-BD31-4B8C-83A1-F6EECF244321}">
                <p14:modId xmlns:p14="http://schemas.microsoft.com/office/powerpoint/2010/main" val="705272000"/>
              </p:ext>
            </p:extLst>
          </p:nvPr>
        </p:nvGraphicFramePr>
        <p:xfrm>
          <a:off x="541867" y="1388533"/>
          <a:ext cx="11243733" cy="51138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068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uk-UA" sz="3200" b="1" dirty="0" smtClean="0">
                <a:latin typeface="Times New Roman" panose="02020603050405020304" pitchFamily="18" charset="0"/>
                <a:cs typeface="Times New Roman" panose="02020603050405020304" pitchFamily="18" charset="0"/>
              </a:rPr>
              <a:t>Результати</a:t>
            </a:r>
            <a:endParaRPr lang="ru-R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1365662"/>
            <a:ext cx="8915400" cy="5308270"/>
          </a:xfrm>
        </p:spPr>
        <p:txBody>
          <a:bodyPr>
            <a:normAutofit fontScale="25000" lnSpcReduction="20000"/>
          </a:bodyPr>
          <a:lstStyle/>
          <a:p>
            <a:r>
              <a:rPr lang="uk-UA" sz="9600" dirty="0" smtClean="0">
                <a:latin typeface="Times New Roman" panose="02020603050405020304" pitchFamily="18" charset="0"/>
                <a:cs typeface="Times New Roman" panose="02020603050405020304" pitchFamily="18" charset="0"/>
              </a:rPr>
              <a:t> </a:t>
            </a:r>
            <a:r>
              <a:rPr lang="uk-UA" sz="9600" b="1" dirty="0" smtClean="0">
                <a:latin typeface="Times New Roman" panose="02020603050405020304" pitchFamily="18" charset="0"/>
                <a:cs typeface="Times New Roman" panose="02020603050405020304" pitchFamily="18" charset="0"/>
              </a:rPr>
              <a:t>Побудовано функції </a:t>
            </a:r>
            <a:r>
              <a:rPr lang="uk-UA" sz="9600" b="1" dirty="0">
                <a:latin typeface="Times New Roman" panose="02020603050405020304" pitchFamily="18" charset="0"/>
                <a:cs typeface="Times New Roman" panose="02020603050405020304" pitchFamily="18" charset="0"/>
              </a:rPr>
              <a:t>регресії </a:t>
            </a:r>
            <a:r>
              <a:rPr lang="uk-UA" sz="9600" b="1" dirty="0" smtClean="0">
                <a:latin typeface="Times New Roman" panose="02020603050405020304" pitchFamily="18" charset="0"/>
                <a:cs typeface="Times New Roman" panose="02020603050405020304" pitchFamily="18" charset="0"/>
              </a:rPr>
              <a:t>К:  пряму </a:t>
            </a:r>
            <a:r>
              <a:rPr lang="en-US" sz="9600" b="1" i="1" dirty="0" smtClean="0">
                <a:latin typeface="Times New Roman" panose="02020603050405020304" pitchFamily="18" charset="0"/>
                <a:cs typeface="Times New Roman" panose="02020603050405020304" pitchFamily="18" charset="0"/>
              </a:rPr>
              <a:t> </a:t>
            </a:r>
            <a:r>
              <a:rPr lang="uk-UA" sz="9600" b="1" dirty="0" smtClean="0">
                <a:latin typeface="Times New Roman" panose="02020603050405020304" pitchFamily="18" charset="0"/>
                <a:cs typeface="Times New Roman" panose="02020603050405020304" pitchFamily="18" charset="0"/>
              </a:rPr>
              <a:t>та параболу</a:t>
            </a:r>
          </a:p>
          <a:p>
            <a:endParaRPr lang="uk-UA" sz="9600" b="1" dirty="0">
              <a:latin typeface="Times New Roman" panose="02020603050405020304" pitchFamily="18" charset="0"/>
              <a:cs typeface="Times New Roman" panose="02020603050405020304" pitchFamily="18" charset="0"/>
            </a:endParaRPr>
          </a:p>
          <a:p>
            <a:endParaRPr lang="uk-UA" sz="9600" b="1" i="1" dirty="0" smtClean="0">
              <a:latin typeface="Times New Roman" panose="02020603050405020304" pitchFamily="18" charset="0"/>
              <a:cs typeface="Times New Roman" panose="02020603050405020304" pitchFamily="18" charset="0"/>
            </a:endParaRPr>
          </a:p>
          <a:p>
            <a:r>
              <a:rPr lang="uk-UA" sz="9600" b="1" dirty="0">
                <a:latin typeface="Times New Roman" panose="02020603050405020304" pitchFamily="18" charset="0"/>
                <a:cs typeface="Times New Roman" panose="02020603050405020304" pitchFamily="18" charset="0"/>
              </a:rPr>
              <a:t>обчислено </a:t>
            </a:r>
            <a:r>
              <a:rPr lang="uk-UA" sz="9600" b="1" dirty="0" smtClean="0">
                <a:latin typeface="Times New Roman" panose="02020603050405020304" pitchFamily="18" charset="0"/>
                <a:cs typeface="Times New Roman" panose="02020603050405020304" pitchFamily="18" charset="0"/>
              </a:rPr>
              <a:t>коефіцієнти </a:t>
            </a:r>
            <a:r>
              <a:rPr lang="uk-UA" sz="9600" b="1" dirty="0">
                <a:latin typeface="Times New Roman" panose="02020603050405020304" pitchFamily="18" charset="0"/>
                <a:cs typeface="Times New Roman" panose="02020603050405020304" pitchFamily="18" charset="0"/>
              </a:rPr>
              <a:t>детермінації [2</a:t>
            </a:r>
            <a:r>
              <a:rPr lang="uk-UA" sz="9600" b="1" dirty="0" smtClean="0">
                <a:latin typeface="Times New Roman" panose="02020603050405020304" pitchFamily="18" charset="0"/>
                <a:cs typeface="Times New Roman" panose="02020603050405020304" pitchFamily="18" charset="0"/>
              </a:rPr>
              <a:t>] для параболічної залежності</a:t>
            </a:r>
          </a:p>
          <a:p>
            <a:pPr marL="0" indent="0">
              <a:buNone/>
            </a:pPr>
            <a:endParaRPr lang="uk-UA" sz="9600" b="1" dirty="0" smtClean="0">
              <a:latin typeface="Times New Roman" panose="02020603050405020304" pitchFamily="18" charset="0"/>
              <a:cs typeface="Times New Roman" panose="02020603050405020304" pitchFamily="18" charset="0"/>
            </a:endParaRPr>
          </a:p>
          <a:p>
            <a:endParaRPr lang="uk-UA" sz="9600" b="1" dirty="0" smtClean="0">
              <a:latin typeface="Times New Roman" panose="02020603050405020304" pitchFamily="18" charset="0"/>
              <a:cs typeface="Times New Roman" panose="02020603050405020304" pitchFamily="18" charset="0"/>
            </a:endParaRPr>
          </a:p>
          <a:p>
            <a:r>
              <a:rPr lang="uk-UA" sz="9600" b="1" dirty="0">
                <a:latin typeface="Times New Roman" panose="02020603050405020304" pitchFamily="18" charset="0"/>
                <a:cs typeface="Times New Roman" panose="02020603050405020304" pitchFamily="18" charset="0"/>
              </a:rPr>
              <a:t>т</a:t>
            </a:r>
            <a:r>
              <a:rPr lang="uk-UA" sz="9600" b="1" dirty="0" smtClean="0">
                <a:latin typeface="Times New Roman" panose="02020603050405020304" pitchFamily="18" charset="0"/>
                <a:cs typeface="Times New Roman" panose="02020603050405020304" pitchFamily="18" charset="0"/>
              </a:rPr>
              <a:t>а для лінійної залежності  </a:t>
            </a:r>
          </a:p>
          <a:p>
            <a:endParaRPr lang="uk-UA" sz="9600" b="1" dirty="0">
              <a:latin typeface="Times New Roman" panose="02020603050405020304" pitchFamily="18" charset="0"/>
              <a:cs typeface="Times New Roman" panose="02020603050405020304" pitchFamily="18" charset="0"/>
            </a:endParaRPr>
          </a:p>
          <a:p>
            <a:r>
              <a:rPr lang="uk-UA" sz="9600" b="1" dirty="0" smtClean="0">
                <a:latin typeface="Times New Roman" panose="02020603050405020304" pitchFamily="18" charset="0"/>
                <a:cs typeface="Times New Roman" panose="02020603050405020304" pitchFamily="18" charset="0"/>
              </a:rPr>
              <a:t>Чим </a:t>
            </a:r>
            <a:r>
              <a:rPr lang="uk-UA" sz="9600" b="1" dirty="0">
                <a:latin typeface="Times New Roman" panose="02020603050405020304" pitchFamily="18" charset="0"/>
                <a:cs typeface="Times New Roman" panose="02020603050405020304" pitchFamily="18" charset="0"/>
              </a:rPr>
              <a:t>ближчим є коефіцієнт детермінації до 1 тим більш точно функція регресії відповідає експериментальним </a:t>
            </a:r>
            <a:r>
              <a:rPr lang="uk-UA" sz="9600" b="1" dirty="0" smtClean="0">
                <a:latin typeface="Times New Roman" panose="02020603050405020304" pitchFamily="18" charset="0"/>
                <a:cs typeface="Times New Roman" panose="02020603050405020304" pitchFamily="18" charset="0"/>
              </a:rPr>
              <a:t>даним.</a:t>
            </a:r>
          </a:p>
          <a:p>
            <a:r>
              <a:rPr lang="uk-UA" sz="9600" b="1" dirty="0">
                <a:latin typeface="Times New Roman" panose="02020603050405020304" pitchFamily="18" charset="0"/>
                <a:cs typeface="Times New Roman" panose="02020603050405020304" pitchFamily="18" charset="0"/>
              </a:rPr>
              <a:t>У нашій задачі парабола є найкращим варіантом для апроксимації залежності </a:t>
            </a:r>
            <a:r>
              <a:rPr lang="uk-UA" sz="9600" b="1" dirty="0" err="1">
                <a:latin typeface="Times New Roman" panose="02020603050405020304" pitchFamily="18" charset="0"/>
                <a:cs typeface="Times New Roman" panose="02020603050405020304" pitchFamily="18" charset="0"/>
              </a:rPr>
              <a:t>Ксер</a:t>
            </a:r>
            <a:r>
              <a:rPr lang="uk-UA" sz="9600" b="1" dirty="0">
                <a:latin typeface="Times New Roman" panose="02020603050405020304" pitchFamily="18" charset="0"/>
                <a:cs typeface="Times New Roman" panose="02020603050405020304" pitchFamily="18" charset="0"/>
              </a:rPr>
              <a:t>(</a:t>
            </a:r>
            <a:r>
              <a:rPr lang="en-US" sz="9600" b="1" dirty="0">
                <a:latin typeface="Times New Roman" panose="02020603050405020304" pitchFamily="18" charset="0"/>
                <a:cs typeface="Times New Roman" panose="02020603050405020304" pitchFamily="18" charset="0"/>
              </a:rPr>
              <a:t>J</a:t>
            </a:r>
            <a:r>
              <a:rPr lang="ru-RU" sz="9600" b="1" dirty="0" smtClean="0">
                <a:latin typeface="Times New Roman" panose="02020603050405020304" pitchFamily="18" charset="0"/>
                <a:cs typeface="Times New Roman" panose="02020603050405020304" pitchFamily="18" charset="0"/>
              </a:rPr>
              <a:t>).</a:t>
            </a:r>
            <a:r>
              <a:rPr lang="uk-UA" sz="9600" b="1" dirty="0" smtClean="0">
                <a:latin typeface="Times New Roman" panose="02020603050405020304" pitchFamily="18" charset="0"/>
                <a:cs typeface="Times New Roman" panose="02020603050405020304" pitchFamily="18" charset="0"/>
              </a:rPr>
              <a:t>        </a:t>
            </a:r>
          </a:p>
          <a:p>
            <a:endParaRPr lang="ru-RU" dirty="0"/>
          </a:p>
        </p:txBody>
      </p:sp>
      <mc:AlternateContent xmlns:mc="http://schemas.openxmlformats.org/markup-compatibility/2006" xmlns:a14="http://schemas.microsoft.com/office/drawing/2010/main">
        <mc:Choice Requires="a14">
          <p:sp>
            <p:nvSpPr>
              <p:cNvPr id="22" name="Rectangle 21"/>
              <p:cNvSpPr/>
              <p:nvPr/>
            </p:nvSpPr>
            <p:spPr>
              <a:xfrm>
                <a:off x="2494209" y="1905000"/>
                <a:ext cx="1409578"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ctrlPr>
                            <a:rPr lang="ru-RU" sz="2400" b="1" i="1">
                              <a:latin typeface="Cambria Math"/>
                            </a:rPr>
                          </m:ctrlPr>
                        </m:dPr>
                        <m:e>
                          <m:r>
                            <a:rPr lang="ru-RU" sz="2400" b="1" i="1">
                              <a:latin typeface="Cambria Math" panose="02040503050406030204" pitchFamily="18" charset="0"/>
                            </a:rPr>
                            <m:t>𝑲</m:t>
                          </m:r>
                          <m:r>
                            <a:rPr lang="ru-RU" sz="2400" b="1" i="0">
                              <a:latin typeface="Cambria Math" panose="02040503050406030204" pitchFamily="18" charset="0"/>
                            </a:rPr>
                            <m:t>=</m:t>
                          </m:r>
                          <m:r>
                            <a:rPr lang="ru-RU" sz="2400" b="1" i="1">
                              <a:latin typeface="Cambria Math" panose="02040503050406030204" pitchFamily="18" charset="0"/>
                            </a:rPr>
                            <m:t>𝒇</m:t>
                          </m:r>
                          <m:r>
                            <a:rPr lang="ru-RU" sz="2400" b="1" i="0">
                              <a:latin typeface="Cambria Math" panose="02040503050406030204" pitchFamily="18" charset="0"/>
                            </a:rPr>
                            <m:t>(</m:t>
                          </m:r>
                          <m:r>
                            <a:rPr lang="ru-RU" sz="2400" b="1" i="1">
                              <a:latin typeface="Cambria Math" panose="02040503050406030204" pitchFamily="18" charset="0"/>
                            </a:rPr>
                            <m:t>𝑱</m:t>
                          </m:r>
                        </m:e>
                      </m:d>
                    </m:oMath>
                  </m:oMathPara>
                </a14:m>
                <a:endParaRPr lang="ru-RU" sz="2400" b="1" dirty="0">
                  <a:latin typeface="Times New Roman" panose="02020603050405020304" pitchFamily="18" charset="0"/>
                  <a:cs typeface="Times New Roman" panose="02020603050405020304" pitchFamily="18" charset="0"/>
                </a:endParaRPr>
              </a:p>
            </p:txBody>
          </p:sp>
        </mc:Choice>
        <mc:Fallback xmlns="">
          <p:sp>
            <p:nvSpPr>
              <p:cNvPr id="22" name="Rectangle 21"/>
              <p:cNvSpPr>
                <a:spLocks noRot="1" noChangeAspect="1" noMove="1" noResize="1" noEditPoints="1" noAdjustHandles="1" noChangeArrowheads="1" noChangeShapeType="1" noTextEdit="1"/>
              </p:cNvSpPr>
              <p:nvPr/>
            </p:nvSpPr>
            <p:spPr>
              <a:xfrm>
                <a:off x="2494209" y="1905000"/>
                <a:ext cx="1409578" cy="461665"/>
              </a:xfrm>
              <a:prstGeom prst="rect">
                <a:avLst/>
              </a:prstGeom>
              <a:blipFill rotWithShape="0">
                <a:blip r:embed="rId3"/>
                <a:stretch>
                  <a:fillRect t="-130667" r="-51082" b="-198667"/>
                </a:stretch>
              </a:blipFill>
            </p:spPr>
            <p:txBody>
              <a:bodyPr/>
              <a:lstStyle/>
              <a:p>
                <a:r>
                  <a:rPr lang="ru-RU">
                    <a:noFill/>
                  </a:rPr>
                  <a:t> </a:t>
                </a:r>
              </a:p>
            </p:txBody>
          </p:sp>
        </mc:Fallback>
      </mc:AlternateContent>
      <p:sp>
        <p:nvSpPr>
          <p:cNvPr id="23" name="Rectangle 2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4" name="Object 23"/>
          <p:cNvGraphicFramePr>
            <a:graphicFrameLocks noChangeAspect="1"/>
          </p:cNvGraphicFramePr>
          <p:nvPr/>
        </p:nvGraphicFramePr>
        <p:xfrm>
          <a:off x="0" y="0"/>
          <a:ext cx="828675" cy="200025"/>
        </p:xfrm>
        <a:graphic>
          <a:graphicData uri="http://schemas.openxmlformats.org/presentationml/2006/ole">
            <mc:AlternateContent xmlns:mc="http://schemas.openxmlformats.org/markup-compatibility/2006">
              <mc:Choice xmlns:v="urn:schemas-microsoft-com:vml" Requires="v">
                <p:oleObj spid="_x0000_s3129" name="Equation" r:id="rId4" imgW="825500" imgH="203200" progId="Equation.DSMT4">
                  <p:embed/>
                </p:oleObj>
              </mc:Choice>
              <mc:Fallback>
                <p:oleObj name="Equation" r:id="rId4" imgW="825500" imgH="203200" progId="Equation.DSMT4">
                  <p:embed/>
                  <p:pic>
                    <p:nvPicPr>
                      <p:cNvPr id="0" name="Object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828675" cy="200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25" name="Rectangle 24"/>
              <p:cNvSpPr/>
              <p:nvPr/>
            </p:nvSpPr>
            <p:spPr>
              <a:xfrm>
                <a:off x="3903787" y="1899299"/>
                <a:ext cx="202113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u-RU" sz="2400" b="1" i="0">
                          <a:latin typeface="Cambria Math" panose="02040503050406030204" pitchFamily="18" charset="0"/>
                        </a:rPr>
                        <m:t>𝐲</m:t>
                      </m:r>
                      <m:r>
                        <a:rPr lang="ru-RU" sz="2400" b="1" i="0">
                          <a:latin typeface="Cambria Math" panose="02040503050406030204" pitchFamily="18" charset="0"/>
                        </a:rPr>
                        <m:t>=</m:t>
                      </m:r>
                      <m:r>
                        <a:rPr lang="ru-RU" sz="2400" b="1" i="0">
                          <a:latin typeface="Cambria Math" panose="02040503050406030204" pitchFamily="18" charset="0"/>
                        </a:rPr>
                        <m:t>𝟐𝟎𝟕</m:t>
                      </m:r>
                      <m:r>
                        <a:rPr lang="ru-RU" sz="2400" b="1" i="0">
                          <a:latin typeface="Cambria Math" panose="02040503050406030204" pitchFamily="18" charset="0"/>
                        </a:rPr>
                        <m:t>,</m:t>
                      </m:r>
                      <m:r>
                        <a:rPr lang="ru-RU" sz="2400" b="1" i="0">
                          <a:latin typeface="Cambria Math" panose="02040503050406030204" pitchFamily="18" charset="0"/>
                        </a:rPr>
                        <m:t>𝟑𝟕𝐉</m:t>
                      </m:r>
                    </m:oMath>
                  </m:oMathPara>
                </a14:m>
                <a:endParaRPr lang="ru-RU" sz="2400" b="1" dirty="0"/>
              </a:p>
            </p:txBody>
          </p:sp>
        </mc:Choice>
        <mc:Fallback xmlns="">
          <p:sp>
            <p:nvSpPr>
              <p:cNvPr id="25" name="Rectangle 24"/>
              <p:cNvSpPr>
                <a:spLocks noRot="1" noChangeAspect="1" noMove="1" noResize="1" noEditPoints="1" noAdjustHandles="1" noChangeArrowheads="1" noChangeShapeType="1" noTextEdit="1"/>
              </p:cNvSpPr>
              <p:nvPr/>
            </p:nvSpPr>
            <p:spPr>
              <a:xfrm>
                <a:off x="3903787" y="1899299"/>
                <a:ext cx="2021131" cy="461665"/>
              </a:xfrm>
              <a:prstGeom prst="rect">
                <a:avLst/>
              </a:prstGeom>
              <a:blipFill rotWithShape="0">
                <a:blip r:embed="rId6"/>
                <a:stretch>
                  <a:fillRect b="-1866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5924918" y="1890964"/>
                <a:ext cx="5538760"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u-RU" sz="2400" b="1" i="1">
                          <a:latin typeface="Cambria Math" panose="02040503050406030204" pitchFamily="18" charset="0"/>
                        </a:rPr>
                        <m:t>𝒚</m:t>
                      </m:r>
                      <m:r>
                        <a:rPr lang="ru-RU" sz="2400" b="1" i="0">
                          <a:latin typeface="Cambria Math" panose="02040503050406030204" pitchFamily="18" charset="0"/>
                        </a:rPr>
                        <m:t>=</m:t>
                      </m:r>
                      <m:r>
                        <a:rPr lang="ru-RU" sz="2400" b="1" i="0">
                          <a:latin typeface="Cambria Math" panose="02040503050406030204" pitchFamily="18" charset="0"/>
                        </a:rPr>
                        <m:t>𝟎</m:t>
                      </m:r>
                      <m:r>
                        <a:rPr lang="ru-RU" sz="2400" b="1" i="0">
                          <a:latin typeface="Cambria Math" panose="02040503050406030204" pitchFamily="18" charset="0"/>
                        </a:rPr>
                        <m:t>,</m:t>
                      </m:r>
                      <m:r>
                        <a:rPr lang="ru-RU" sz="2400" b="1" i="0">
                          <a:latin typeface="Cambria Math" panose="02040503050406030204" pitchFamily="18" charset="0"/>
                        </a:rPr>
                        <m:t>𝟐𝟔𝟑𝟓</m:t>
                      </m:r>
                      <m:r>
                        <a:rPr lang="ru-RU" sz="2400" b="1" i="0">
                          <a:latin typeface="Cambria Math" panose="02040503050406030204" pitchFamily="18" charset="0"/>
                        </a:rPr>
                        <m:t>⋅</m:t>
                      </m:r>
                      <m:sSup>
                        <m:sSupPr>
                          <m:ctrlPr>
                            <a:rPr lang="ru-RU" sz="2400" b="1" i="1">
                              <a:latin typeface="Cambria Math"/>
                            </a:rPr>
                          </m:ctrlPr>
                        </m:sSupPr>
                        <m:e>
                          <m:r>
                            <a:rPr lang="ru-RU" sz="2400" b="1" i="1">
                              <a:latin typeface="Cambria Math" panose="02040503050406030204" pitchFamily="18" charset="0"/>
                            </a:rPr>
                            <m:t>𝑱</m:t>
                          </m:r>
                        </m:e>
                        <m:sup>
                          <m:r>
                            <a:rPr lang="ru-RU" sz="2400" b="1" i="0">
                              <a:latin typeface="Cambria Math" panose="02040503050406030204" pitchFamily="18" charset="0"/>
                            </a:rPr>
                            <m:t>𝟐</m:t>
                          </m:r>
                        </m:sup>
                      </m:sSup>
                      <m:r>
                        <a:rPr lang="ru-RU" sz="2400" b="1" i="0">
                          <a:latin typeface="Cambria Math" panose="02040503050406030204" pitchFamily="18" charset="0"/>
                        </a:rPr>
                        <m:t>+</m:t>
                      </m:r>
                      <m:r>
                        <a:rPr lang="ru-RU" sz="2400" b="1" i="0">
                          <a:latin typeface="Cambria Math" panose="02040503050406030204" pitchFamily="18" charset="0"/>
                        </a:rPr>
                        <m:t>𝟏𝟒𝟑</m:t>
                      </m:r>
                      <m:r>
                        <a:rPr lang="ru-RU" sz="2400" b="1" i="0">
                          <a:latin typeface="Cambria Math" panose="02040503050406030204" pitchFamily="18" charset="0"/>
                        </a:rPr>
                        <m:t>,</m:t>
                      </m:r>
                      <m:r>
                        <a:rPr lang="ru-RU" sz="2400" b="1" i="0">
                          <a:latin typeface="Cambria Math" panose="02040503050406030204" pitchFamily="18" charset="0"/>
                        </a:rPr>
                        <m:t>𝟖𝟏</m:t>
                      </m:r>
                      <m:r>
                        <a:rPr lang="ru-RU" sz="2400" b="1" i="0">
                          <a:latin typeface="Cambria Math" panose="02040503050406030204" pitchFamily="18" charset="0"/>
                        </a:rPr>
                        <m:t>⋅</m:t>
                      </m:r>
                      <m:r>
                        <a:rPr lang="ru-RU" sz="2400" b="1" i="1">
                          <a:latin typeface="Cambria Math" panose="02040503050406030204" pitchFamily="18" charset="0"/>
                        </a:rPr>
                        <m:t>𝑱</m:t>
                      </m:r>
                      <m:r>
                        <a:rPr lang="ru-RU" sz="2400" b="1" i="0">
                          <a:latin typeface="Cambria Math" panose="02040503050406030204" pitchFamily="18" charset="0"/>
                        </a:rPr>
                        <m:t>+</m:t>
                      </m:r>
                      <m:r>
                        <a:rPr lang="ru-RU" sz="2400" b="1" i="0">
                          <a:latin typeface="Cambria Math" panose="02040503050406030204" pitchFamily="18" charset="0"/>
                        </a:rPr>
                        <m:t>𝟐𝟔𝟗𝟖</m:t>
                      </m:r>
                      <m:r>
                        <a:rPr lang="ru-RU" sz="2400" b="1" i="0">
                          <a:latin typeface="Cambria Math" panose="02040503050406030204" pitchFamily="18" charset="0"/>
                        </a:rPr>
                        <m:t>,</m:t>
                      </m:r>
                      <m:r>
                        <a:rPr lang="ru-RU" sz="2400" b="1" i="0">
                          <a:latin typeface="Cambria Math" panose="02040503050406030204" pitchFamily="18" charset="0"/>
                        </a:rPr>
                        <m:t>𝟓</m:t>
                      </m:r>
                    </m:oMath>
                  </m:oMathPara>
                </a14:m>
                <a:endParaRPr lang="ru-RU" sz="2400" b="1" dirty="0">
                  <a:latin typeface="Times New Roman" panose="02020603050405020304" pitchFamily="18" charset="0"/>
                  <a:cs typeface="Times New Roman" panose="02020603050405020304" pitchFamily="18" charset="0"/>
                </a:endParaRPr>
              </a:p>
            </p:txBody>
          </p:sp>
        </mc:Choice>
        <mc:Fallback xmlns="">
          <p:sp>
            <p:nvSpPr>
              <p:cNvPr id="26" name="Rectangle 25"/>
              <p:cNvSpPr>
                <a:spLocks noRot="1" noChangeAspect="1" noMove="1" noResize="1" noEditPoints="1" noAdjustHandles="1" noChangeArrowheads="1" noChangeShapeType="1" noTextEdit="1"/>
              </p:cNvSpPr>
              <p:nvPr/>
            </p:nvSpPr>
            <p:spPr>
              <a:xfrm>
                <a:off x="5924918" y="1890964"/>
                <a:ext cx="5538760" cy="470000"/>
              </a:xfrm>
              <a:prstGeom prst="rect">
                <a:avLst/>
              </a:prstGeom>
              <a:blipFill rotWithShape="0">
                <a:blip r:embed="rId7"/>
                <a:stretch>
                  <a:fillRect b="-15584"/>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6096000" y="3392401"/>
                <a:ext cx="1270861"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ru-RU" sz="2400" b="1" i="1" smtClean="0">
                              <a:latin typeface="Cambria Math"/>
                            </a:rPr>
                          </m:ctrlPr>
                        </m:sSupPr>
                        <m:e>
                          <m:r>
                            <a:rPr lang="ru-RU" sz="2400" b="1" i="1">
                              <a:latin typeface="Cambria Math" panose="02040503050406030204" pitchFamily="18" charset="0"/>
                            </a:rPr>
                            <m:t>𝑹</m:t>
                          </m:r>
                        </m:e>
                        <m:sup>
                          <m:r>
                            <a:rPr lang="ru-RU" sz="2400" b="1" i="0">
                              <a:latin typeface="Cambria Math" panose="02040503050406030204" pitchFamily="18" charset="0"/>
                            </a:rPr>
                            <m:t>𝟐</m:t>
                          </m:r>
                        </m:sup>
                      </m:sSup>
                      <m:r>
                        <a:rPr lang="ru-RU" sz="2400" b="1" i="0">
                          <a:latin typeface="Cambria Math" panose="02040503050406030204" pitchFamily="18" charset="0"/>
                        </a:rPr>
                        <m:t>=</m:t>
                      </m:r>
                      <m:r>
                        <a:rPr lang="ru-RU" sz="2400" b="1" i="0">
                          <a:latin typeface="Cambria Math" panose="02040503050406030204" pitchFamily="18" charset="0"/>
                        </a:rPr>
                        <m:t>𝟏</m:t>
                      </m:r>
                      <m:r>
                        <a:rPr lang="uk-UA" sz="2400" b="1" i="0" smtClean="0">
                          <a:latin typeface="Cambria Math" panose="02040503050406030204" pitchFamily="18" charset="0"/>
                        </a:rPr>
                        <m:t>,</m:t>
                      </m:r>
                    </m:oMath>
                  </m:oMathPara>
                </a14:m>
                <a:endParaRPr lang="ru-RU" sz="2400" b="1" dirty="0">
                  <a:latin typeface="Times New Roman" panose="02020603050405020304" pitchFamily="18" charset="0"/>
                  <a:cs typeface="Times New Roman" panose="02020603050405020304" pitchFamily="18" charset="0"/>
                </a:endParaRPr>
              </a:p>
            </p:txBody>
          </p:sp>
        </mc:Choice>
        <mc:Fallback xmlns="">
          <p:sp>
            <p:nvSpPr>
              <p:cNvPr id="28" name="Rectangle 27"/>
              <p:cNvSpPr>
                <a:spLocks noRot="1" noChangeAspect="1" noMove="1" noResize="1" noEditPoints="1" noAdjustHandles="1" noChangeArrowheads="1" noChangeShapeType="1" noTextEdit="1"/>
              </p:cNvSpPr>
              <p:nvPr/>
            </p:nvSpPr>
            <p:spPr>
              <a:xfrm>
                <a:off x="6096000" y="3392401"/>
                <a:ext cx="1270861" cy="470000"/>
              </a:xfrm>
              <a:prstGeom prst="rect">
                <a:avLst/>
              </a:prstGeom>
              <a:blipFill rotWithShape="0">
                <a:blip r:embed="rId8"/>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6096000" y="4468177"/>
                <a:ext cx="2122056"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ru-RU" sz="2400" b="1" i="1" smtClean="0">
                              <a:latin typeface="Cambria Math"/>
                            </a:rPr>
                          </m:ctrlPr>
                        </m:sSupPr>
                        <m:e>
                          <m:r>
                            <a:rPr lang="ru-RU" sz="2400" b="1" i="1">
                              <a:latin typeface="Cambria Math" panose="02040503050406030204" pitchFamily="18" charset="0"/>
                            </a:rPr>
                            <m:t>𝑹</m:t>
                          </m:r>
                        </m:e>
                        <m:sup>
                          <m:r>
                            <a:rPr lang="ru-RU" sz="2400" b="1" i="0">
                              <a:latin typeface="Cambria Math" panose="02040503050406030204" pitchFamily="18" charset="0"/>
                            </a:rPr>
                            <m:t>𝟐</m:t>
                          </m:r>
                        </m:sup>
                      </m:sSup>
                      <m:r>
                        <a:rPr lang="ru-RU" sz="2400" b="1" i="0">
                          <a:latin typeface="Cambria Math" panose="02040503050406030204" pitchFamily="18" charset="0"/>
                        </a:rPr>
                        <m:t>=</m:t>
                      </m:r>
                      <m:r>
                        <a:rPr lang="uk-UA" sz="2400" b="1" i="0" smtClean="0">
                          <a:latin typeface="Cambria Math" panose="02040503050406030204" pitchFamily="18" charset="0"/>
                        </a:rPr>
                        <m:t>𝟎</m:t>
                      </m:r>
                      <m:r>
                        <a:rPr lang="uk-UA" sz="2400" b="1" i="0" smtClean="0">
                          <a:latin typeface="Cambria Math" panose="02040503050406030204" pitchFamily="18" charset="0"/>
                        </a:rPr>
                        <m:t>,</m:t>
                      </m:r>
                      <m:r>
                        <a:rPr lang="uk-UA" sz="2400" b="1" i="0" smtClean="0">
                          <a:latin typeface="Cambria Math" panose="02040503050406030204" pitchFamily="18" charset="0"/>
                        </a:rPr>
                        <m:t>𝟗𝟗𝟓𝟕</m:t>
                      </m:r>
                      <m:r>
                        <a:rPr lang="ru-RU" sz="2400" b="1" i="0">
                          <a:latin typeface="Cambria Math" panose="02040503050406030204" pitchFamily="18" charset="0"/>
                        </a:rPr>
                        <m:t>.</m:t>
                      </m:r>
                    </m:oMath>
                  </m:oMathPara>
                </a14:m>
                <a:endParaRPr lang="ru-RU" sz="2400" b="1" dirty="0">
                  <a:latin typeface="Times New Roman" panose="02020603050405020304" pitchFamily="18" charset="0"/>
                  <a:cs typeface="Times New Roman" panose="02020603050405020304" pitchFamily="18" charset="0"/>
                </a:endParaRPr>
              </a:p>
            </p:txBody>
          </p:sp>
        </mc:Choice>
        <mc:Fallback xmlns="">
          <p:sp>
            <p:nvSpPr>
              <p:cNvPr id="29" name="Rectangle 28"/>
              <p:cNvSpPr>
                <a:spLocks noRot="1" noChangeAspect="1" noMove="1" noResize="1" noEditPoints="1" noAdjustHandles="1" noChangeArrowheads="1" noChangeShapeType="1" noTextEdit="1"/>
              </p:cNvSpPr>
              <p:nvPr/>
            </p:nvSpPr>
            <p:spPr>
              <a:xfrm>
                <a:off x="6096000" y="4468177"/>
                <a:ext cx="2122056" cy="470000"/>
              </a:xfrm>
              <a:prstGeom prst="rect">
                <a:avLst/>
              </a:prstGeom>
              <a:blipFill rotWithShape="0">
                <a:blip r:embed="rId9"/>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13928613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uk-UA" sz="3600" b="1" dirty="0">
                <a:latin typeface="Times New Roman" panose="02020603050405020304" pitchFamily="18" charset="0"/>
                <a:cs typeface="Times New Roman" panose="02020603050405020304" pitchFamily="18" charset="0"/>
              </a:rPr>
              <a:t>Значення вартості парової установки, при різних формах </a:t>
            </a:r>
            <a:r>
              <a:rPr lang="uk-UA" sz="3600" b="1" dirty="0" smtClean="0">
                <a:latin typeface="Times New Roman" panose="02020603050405020304" pitchFamily="18" charset="0"/>
                <a:cs typeface="Times New Roman" panose="02020603050405020304" pitchFamily="18" charset="0"/>
              </a:rPr>
              <a:t>залежності  </a:t>
            </a:r>
            <a:r>
              <a:rPr lang="en-US" sz="3600" b="1" i="1" dirty="0" smtClean="0">
                <a:latin typeface="Times New Roman" panose="02020603050405020304" pitchFamily="18" charset="0"/>
                <a:cs typeface="Times New Roman" panose="02020603050405020304" pitchFamily="18" charset="0"/>
              </a:rPr>
              <a:t>K=K(J)</a:t>
            </a:r>
            <a:r>
              <a:rPr lang="uk-UA" sz="3600" b="1" i="1" dirty="0" smtClean="0">
                <a:latin typeface="Times New Roman" panose="02020603050405020304" pitchFamily="18" charset="0"/>
                <a:cs typeface="Times New Roman" panose="02020603050405020304" pitchFamily="18" charset="0"/>
              </a:rPr>
              <a:t>  </a:t>
            </a:r>
            <a:br>
              <a:rPr lang="uk-UA" sz="3600" b="1" i="1" dirty="0" smtClean="0">
                <a:latin typeface="Times New Roman" panose="02020603050405020304" pitchFamily="18" charset="0"/>
                <a:cs typeface="Times New Roman" panose="02020603050405020304" pitchFamily="18" charset="0"/>
              </a:rPr>
            </a:br>
            <a:endParaRPr lang="ru-RU" sz="3600" b="1" i="1" dirty="0">
              <a:latin typeface="Times New Roman" panose="02020603050405020304" pitchFamily="18" charset="0"/>
              <a:cs typeface="Times New Roman" panose="02020603050405020304" pitchFamily="18" charset="0"/>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430856902"/>
              </p:ext>
            </p:extLst>
          </p:nvPr>
        </p:nvGraphicFramePr>
        <p:xfrm>
          <a:off x="2636322" y="2470068"/>
          <a:ext cx="7742712" cy="2074249"/>
        </p:xfrm>
        <a:graphic>
          <a:graphicData uri="http://schemas.openxmlformats.org/drawingml/2006/table">
            <a:tbl>
              <a:tblPr firstRow="1" firstCol="1" bandRow="1"/>
              <a:tblGrid>
                <a:gridCol w="1161125"/>
                <a:gridCol w="1772080"/>
                <a:gridCol w="2113808"/>
                <a:gridCol w="2695699"/>
              </a:tblGrid>
              <a:tr h="1525609">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Лінійна залежність</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Квадратична</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залежність</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Пряма, знайдена Перрі</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537">
                <a:tc>
                  <a:txBody>
                    <a:bodyPr/>
                    <a:lstStyle/>
                    <a:p>
                      <a:pPr algn="ctr">
                        <a:lnSpc>
                          <a:spcPct val="150000"/>
                        </a:lnSpc>
                        <a:spcAft>
                          <a:spcPts val="0"/>
                        </a:spcAft>
                      </a:pP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33120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32453,7</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33000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76243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uk-UA" sz="3600" b="1" dirty="0" smtClean="0">
                <a:latin typeface="Times New Roman" panose="02020603050405020304" pitchFamily="18" charset="0"/>
                <a:cs typeface="Times New Roman" panose="02020603050405020304" pitchFamily="18" charset="0"/>
              </a:rPr>
              <a:t>Висновки</a:t>
            </a:r>
            <a:endParaRPr lang="ru-RU"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uk-UA" sz="2400" b="1" dirty="0" smtClean="0">
                <a:latin typeface="Times New Roman" panose="02020603050405020304" pitchFamily="18" charset="0"/>
                <a:cs typeface="Times New Roman" panose="02020603050405020304" pitchFamily="18" charset="0"/>
              </a:rPr>
              <a:t>Найбільш адекватну ціну парової установки маємо при квадратичній залежності.</a:t>
            </a:r>
          </a:p>
          <a:p>
            <a:pPr marL="0" indent="0" algn="just">
              <a:buNone/>
            </a:pPr>
            <a:r>
              <a:rPr lang="uk-UA" sz="2400" b="1" dirty="0" smtClean="0">
                <a:latin typeface="Times New Roman" panose="02020603050405020304" pitchFamily="18" charset="0"/>
                <a:cs typeface="Times New Roman" panose="02020603050405020304" pitchFamily="18" charset="0"/>
              </a:rPr>
              <a:t>Отримані значення </a:t>
            </a:r>
            <a:r>
              <a:rPr lang="uk-UA" sz="2400" b="1" dirty="0">
                <a:latin typeface="Times New Roman" panose="02020603050405020304" pitchFamily="18" charset="0"/>
                <a:cs typeface="Times New Roman" panose="02020603050405020304" pitchFamily="18" charset="0"/>
              </a:rPr>
              <a:t>несуттєво відрізняються від </a:t>
            </a:r>
            <a:r>
              <a:rPr lang="uk-UA" sz="2400" b="1" dirty="0" smtClean="0">
                <a:latin typeface="Times New Roman" panose="02020603050405020304" pitchFamily="18" charset="0"/>
                <a:cs typeface="Times New Roman" panose="02020603050405020304" pitchFamily="18" charset="0"/>
              </a:rPr>
              <a:t>значення </a:t>
            </a:r>
            <a:r>
              <a:rPr lang="uk-UA" sz="2400" b="1" dirty="0">
                <a:latin typeface="Times New Roman" panose="02020603050405020304" pitchFamily="18" charset="0"/>
                <a:cs typeface="Times New Roman" panose="02020603050405020304" pitchFamily="18" charset="0"/>
              </a:rPr>
              <a:t>отриманого Перрі, а розглянутий приклад цілком придатний для демонстрації сучасних методів апроксимації.</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974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uk-UA" sz="3200" b="1" dirty="0" smtClean="0">
                <a:latin typeface="Times New Roman" panose="02020603050405020304" pitchFamily="18" charset="0"/>
                <a:cs typeface="Times New Roman" panose="02020603050405020304" pitchFamily="18" charset="0"/>
              </a:rPr>
              <a:t>Література</a:t>
            </a:r>
            <a:endParaRPr lang="ru-R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uk-UA" sz="2400" b="1" dirty="0" smtClean="0">
                <a:latin typeface="Times New Roman" panose="02020603050405020304" pitchFamily="18" charset="0"/>
                <a:cs typeface="Times New Roman" panose="02020603050405020304" pitchFamily="18" charset="0"/>
              </a:rPr>
              <a:t>1. Джон </a:t>
            </a:r>
            <a:r>
              <a:rPr lang="uk-UA" sz="2400" b="1" dirty="0" err="1">
                <a:latin typeface="Times New Roman" panose="02020603050405020304" pitchFamily="18" charset="0"/>
                <a:cs typeface="Times New Roman" panose="02020603050405020304" pitchFamily="18" charset="0"/>
              </a:rPr>
              <a:t>Перр</a:t>
            </a:r>
            <a:r>
              <a:rPr lang="ru-RU" sz="2400" b="1" dirty="0">
                <a:latin typeface="Times New Roman" panose="02020603050405020304" pitchFamily="18" charset="0"/>
                <a:cs typeface="Times New Roman" panose="02020603050405020304" pitchFamily="18" charset="0"/>
              </a:rPr>
              <a:t>и. Практическая математика. Перевод под редакцией В.В. </a:t>
            </a:r>
            <a:r>
              <a:rPr lang="ru-RU" sz="2400" b="1" dirty="0" err="1">
                <a:latin typeface="Times New Roman" panose="02020603050405020304" pitchFamily="18" charset="0"/>
                <a:cs typeface="Times New Roman" panose="02020603050405020304" pitchFamily="18" charset="0"/>
              </a:rPr>
              <a:t>Лермантова</a:t>
            </a:r>
            <a:r>
              <a:rPr lang="ru-RU" sz="2400" b="1" dirty="0">
                <a:latin typeface="Times New Roman" panose="02020603050405020304" pitchFamily="18" charset="0"/>
                <a:cs typeface="Times New Roman" panose="02020603050405020304" pitchFamily="18" charset="0"/>
              </a:rPr>
              <a:t> . Москва. 1909 г. ­300с.</a:t>
            </a:r>
          </a:p>
          <a:p>
            <a:pPr lvl="0"/>
            <a:r>
              <a:rPr lang="ru-RU" sz="2400" b="1" dirty="0" smtClean="0">
                <a:latin typeface="Times New Roman" panose="02020603050405020304" pitchFamily="18" charset="0"/>
                <a:cs typeface="Times New Roman" panose="02020603050405020304" pitchFamily="18" charset="0"/>
              </a:rPr>
              <a:t>2. Салманов </a:t>
            </a:r>
            <a:r>
              <a:rPr lang="ru-RU" sz="2400" b="1" dirty="0">
                <a:latin typeface="Times New Roman" panose="02020603050405020304" pitchFamily="18" charset="0"/>
                <a:cs typeface="Times New Roman" panose="02020603050405020304" pitchFamily="18" charset="0"/>
              </a:rPr>
              <a:t>О.Н. Математическая экономика с применением </a:t>
            </a:r>
            <a:r>
              <a:rPr lang="en-US" sz="2400" b="1" smtClean="0">
                <a:latin typeface="Times New Roman" panose="02020603050405020304" pitchFamily="18" charset="0"/>
                <a:cs typeface="Times New Roman" panose="02020603050405020304" pitchFamily="18" charset="0"/>
              </a:rPr>
              <a:t>Mathcad </a:t>
            </a:r>
            <a:r>
              <a:rPr lang="ru-RU" sz="2400" b="1" dirty="0">
                <a:latin typeface="Times New Roman" panose="02020603050405020304" pitchFamily="18" charset="0"/>
                <a:cs typeface="Times New Roman" panose="02020603050405020304" pitchFamily="18" charset="0"/>
              </a:rPr>
              <a:t>и </a:t>
            </a:r>
            <a:r>
              <a:rPr lang="en-US" sz="2400" b="1" dirty="0">
                <a:latin typeface="Times New Roman" panose="02020603050405020304" pitchFamily="18" charset="0"/>
                <a:cs typeface="Times New Roman" panose="02020603050405020304" pitchFamily="18" charset="0"/>
              </a:rPr>
              <a:t>Excel</a:t>
            </a:r>
            <a:r>
              <a:rPr lang="ru-RU" sz="2400" b="1" dirty="0">
                <a:latin typeface="Times New Roman" panose="02020603050405020304" pitchFamily="18" charset="0"/>
                <a:cs typeface="Times New Roman" panose="02020603050405020304" pitchFamily="18" charset="0"/>
              </a:rPr>
              <a:t>. Санкт-Петербург «БХВ-Петербург». 2003 ­ 304с.</a:t>
            </a:r>
          </a:p>
          <a:p>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218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uk-UA" sz="3200" b="1" dirty="0" smtClean="0">
                <a:latin typeface="Times New Roman" panose="02020603050405020304" pitchFamily="18" charset="0"/>
                <a:cs typeface="Times New Roman" panose="02020603050405020304" pitchFamily="18" charset="0"/>
              </a:rPr>
              <a:t>План доповіді</a:t>
            </a:r>
            <a:endParaRPr lang="ru-R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uk-UA" dirty="0" smtClean="0"/>
              <a:t>1. </a:t>
            </a:r>
            <a:r>
              <a:rPr lang="uk-UA" sz="2400" b="1" dirty="0" smtClean="0">
                <a:latin typeface="Times New Roman" panose="02020603050405020304" pitchFamily="18" charset="0"/>
                <a:cs typeface="Times New Roman" panose="02020603050405020304" pitchFamily="18" charset="0"/>
              </a:rPr>
              <a:t>Історична довідка: Джон Перрі ‒ інженер, математик.</a:t>
            </a:r>
          </a:p>
          <a:p>
            <a:r>
              <a:rPr lang="uk-UA" sz="2400" b="1" dirty="0" smtClean="0">
                <a:latin typeface="Times New Roman" panose="02020603050405020304" pitchFamily="18" charset="0"/>
                <a:cs typeface="Times New Roman" panose="02020603050405020304" pitchFamily="18" charset="0"/>
              </a:rPr>
              <a:t>2. Математична освіта на початку ХХ </a:t>
            </a:r>
            <a:r>
              <a:rPr lang="uk-UA" sz="2400" b="1" dirty="0" err="1" smtClean="0">
                <a:latin typeface="Times New Roman" panose="02020603050405020304" pitchFamily="18" charset="0"/>
                <a:cs typeface="Times New Roman" panose="02020603050405020304" pitchFamily="18" charset="0"/>
              </a:rPr>
              <a:t>ст</a:t>
            </a:r>
            <a:r>
              <a:rPr lang="uk-UA" sz="2400" b="1" dirty="0">
                <a:latin typeface="Times New Roman" panose="02020603050405020304" pitchFamily="18" charset="0"/>
                <a:cs typeface="Times New Roman" panose="02020603050405020304" pitchFamily="18" charset="0"/>
              </a:rPr>
              <a:t> </a:t>
            </a:r>
            <a:r>
              <a:rPr lang="uk-UA" sz="2400" b="1" dirty="0" smtClean="0">
                <a:latin typeface="Times New Roman" panose="02020603050405020304" pitchFamily="18" charset="0"/>
                <a:cs typeface="Times New Roman" panose="02020603050405020304" pitchFamily="18" charset="0"/>
              </a:rPr>
              <a:t>та зараз.</a:t>
            </a:r>
          </a:p>
          <a:p>
            <a:r>
              <a:rPr lang="uk-UA" sz="2400" b="1" dirty="0" smtClean="0">
                <a:latin typeface="Times New Roman" panose="02020603050405020304" pitchFamily="18" charset="0"/>
                <a:cs typeface="Times New Roman" panose="02020603050405020304" pitchFamily="18" charset="0"/>
              </a:rPr>
              <a:t>3. Приклад Перрі.</a:t>
            </a:r>
          </a:p>
          <a:p>
            <a:r>
              <a:rPr lang="uk-UA" sz="2400" b="1" dirty="0">
                <a:latin typeface="Times New Roman" panose="02020603050405020304" pitchFamily="18" charset="0"/>
                <a:cs typeface="Times New Roman" panose="02020603050405020304" pitchFamily="18" charset="0"/>
              </a:rPr>
              <a:t>4</a:t>
            </a:r>
            <a:r>
              <a:rPr lang="uk-UA" sz="2400" b="1" dirty="0" smtClean="0">
                <a:latin typeface="Times New Roman" panose="02020603050405020304" pitchFamily="18" charset="0"/>
                <a:cs typeface="Times New Roman" panose="02020603050405020304" pitchFamily="18" charset="0"/>
              </a:rPr>
              <a:t>. Різні підходи до розв’язування прикладу Перрі.</a:t>
            </a:r>
          </a:p>
          <a:p>
            <a:r>
              <a:rPr lang="uk-UA" sz="2400" b="1" dirty="0">
                <a:latin typeface="Times New Roman" panose="02020603050405020304" pitchFamily="18" charset="0"/>
                <a:cs typeface="Times New Roman" panose="02020603050405020304" pitchFamily="18" charset="0"/>
              </a:rPr>
              <a:t>5</a:t>
            </a:r>
            <a:r>
              <a:rPr lang="uk-UA" sz="2400" b="1" dirty="0" smtClean="0">
                <a:latin typeface="Times New Roman" panose="02020603050405020304" pitchFamily="18" charset="0"/>
                <a:cs typeface="Times New Roman" panose="02020603050405020304" pitchFamily="18" charset="0"/>
              </a:rPr>
              <a:t>. Висновки.</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1506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06525"/>
          </a:xfrm>
        </p:spPr>
        <p:txBody>
          <a:bodyPr>
            <a:normAutofit/>
          </a:bodyPr>
          <a:lstStyle/>
          <a:p>
            <a:pPr algn="ctr"/>
            <a:r>
              <a:rPr lang="uk-UA" sz="3600" b="1" dirty="0">
                <a:latin typeface="Times New Roman" panose="02020603050405020304" pitchFamily="18" charset="0"/>
                <a:cs typeface="Times New Roman" panose="02020603050405020304" pitchFamily="18" charset="0"/>
              </a:rPr>
              <a:t>Джон Перрі (</a:t>
            </a:r>
            <a:r>
              <a:rPr lang="uk-UA" sz="3600" b="1" dirty="0" err="1">
                <a:latin typeface="Times New Roman" panose="02020603050405020304" pitchFamily="18" charset="0"/>
                <a:cs typeface="Times New Roman" panose="02020603050405020304" pitchFamily="18" charset="0"/>
              </a:rPr>
              <a:t>John</a:t>
            </a:r>
            <a:r>
              <a:rPr lang="uk-UA" sz="3600" b="1" dirty="0">
                <a:latin typeface="Times New Roman" panose="02020603050405020304" pitchFamily="18" charset="0"/>
                <a:cs typeface="Times New Roman" panose="02020603050405020304" pitchFamily="18" charset="0"/>
              </a:rPr>
              <a:t> </a:t>
            </a:r>
            <a:r>
              <a:rPr lang="uk-UA" sz="3600" b="1" dirty="0" err="1">
                <a:latin typeface="Times New Roman" panose="02020603050405020304" pitchFamily="18" charset="0"/>
                <a:cs typeface="Times New Roman" panose="02020603050405020304" pitchFamily="18" charset="0"/>
              </a:rPr>
              <a:t>Perry</a:t>
            </a:r>
            <a:r>
              <a:rPr lang="uk-UA" sz="3600" b="1" dirty="0">
                <a:latin typeface="Times New Roman" panose="02020603050405020304" pitchFamily="18" charset="0"/>
                <a:cs typeface="Times New Roman" panose="02020603050405020304" pitchFamily="18" charset="0"/>
              </a:rPr>
              <a:t>, 1850-1920) </a:t>
            </a:r>
            <a:endParaRPr lang="ru-RU"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771650"/>
            <a:ext cx="10515600" cy="4405313"/>
          </a:xfrm>
        </p:spPr>
        <p:txBody>
          <a:bodyPr>
            <a:normAutofit/>
          </a:bodyPr>
          <a:lstStyle/>
          <a:p>
            <a:r>
              <a:rPr lang="uk-UA" sz="2400" b="1" dirty="0">
                <a:latin typeface="Times New Roman" panose="02020603050405020304" pitchFamily="18" charset="0"/>
                <a:cs typeface="Times New Roman" panose="02020603050405020304" pitchFamily="18" charset="0"/>
              </a:rPr>
              <a:t>Яскравим представником практичної спрямованості математики є англійський лідер реформаторського руху Джон Перрі (</a:t>
            </a:r>
            <a:r>
              <a:rPr lang="uk-UA" sz="2400" b="1" dirty="0" err="1">
                <a:latin typeface="Times New Roman" panose="02020603050405020304" pitchFamily="18" charset="0"/>
                <a:cs typeface="Times New Roman" panose="02020603050405020304" pitchFamily="18" charset="0"/>
              </a:rPr>
              <a:t>John</a:t>
            </a:r>
            <a:r>
              <a:rPr lang="uk-UA" sz="2400" b="1" dirty="0">
                <a:latin typeface="Times New Roman" panose="02020603050405020304" pitchFamily="18" charset="0"/>
                <a:cs typeface="Times New Roman" panose="02020603050405020304" pitchFamily="18" charset="0"/>
              </a:rPr>
              <a:t> </a:t>
            </a:r>
            <a:r>
              <a:rPr lang="uk-UA" sz="2400" b="1" dirty="0" err="1">
                <a:latin typeface="Times New Roman" panose="02020603050405020304" pitchFamily="18" charset="0"/>
                <a:cs typeface="Times New Roman" panose="02020603050405020304" pitchFamily="18" charset="0"/>
              </a:rPr>
              <a:t>Perry</a:t>
            </a:r>
            <a:r>
              <a:rPr lang="uk-UA" sz="2400" b="1" dirty="0">
                <a:latin typeface="Times New Roman" panose="02020603050405020304" pitchFamily="18" charset="0"/>
                <a:cs typeface="Times New Roman" panose="02020603050405020304" pitchFamily="18" charset="0"/>
              </a:rPr>
              <a:t>, 1850-1920) інженер і математик родом із Ірландії</a:t>
            </a:r>
            <a:r>
              <a:rPr lang="uk-UA" sz="2400" b="1" dirty="0" smtClean="0">
                <a:latin typeface="Times New Roman" panose="02020603050405020304" pitchFamily="18" charset="0"/>
                <a:cs typeface="Times New Roman" panose="02020603050405020304" pitchFamily="18" charset="0"/>
              </a:rPr>
              <a:t>.</a:t>
            </a:r>
          </a:p>
          <a:p>
            <a:r>
              <a:rPr lang="uk-UA" sz="2400" b="1" dirty="0">
                <a:latin typeface="Times New Roman" panose="02020603050405020304" pitchFamily="18" charset="0"/>
                <a:cs typeface="Times New Roman" panose="02020603050405020304" pitchFamily="18" charset="0"/>
              </a:rPr>
              <a:t>Викладав машинобудування в університетах Великобританії, Японії. Потім отримав місце викладача інженерної справи і математики в Технічному коледжі </a:t>
            </a:r>
            <a:r>
              <a:rPr lang="uk-UA" sz="2400" b="1" dirty="0" err="1">
                <a:latin typeface="Times New Roman" panose="02020603050405020304" pitchFamily="18" charset="0"/>
                <a:cs typeface="Times New Roman" panose="02020603050405020304" pitchFamily="18" charset="0"/>
              </a:rPr>
              <a:t>Фінсбері</a:t>
            </a:r>
            <a:r>
              <a:rPr lang="uk-UA" sz="2400" b="1" dirty="0">
                <a:latin typeface="Times New Roman" panose="02020603050405020304" pitchFamily="18" charset="0"/>
                <a:cs typeface="Times New Roman" panose="02020603050405020304" pitchFamily="18" charset="0"/>
              </a:rPr>
              <a:t> в Лондоні. В 1896 році став професором Королівського фізичного </a:t>
            </a:r>
            <a:r>
              <a:rPr lang="uk-UA" sz="2400" b="1" dirty="0" smtClean="0">
                <a:latin typeface="Times New Roman" panose="02020603050405020304" pitchFamily="18" charset="0"/>
                <a:cs typeface="Times New Roman" panose="02020603050405020304" pitchFamily="18" charset="0"/>
              </a:rPr>
              <a:t>коледж</a:t>
            </a:r>
            <a:r>
              <a:rPr lang="uk-UA" sz="2400" b="1" dirty="0">
                <a:latin typeface="Times New Roman" panose="02020603050405020304" pitchFamily="18" charset="0"/>
                <a:cs typeface="Times New Roman" panose="02020603050405020304" pitchFamily="18" charset="0"/>
              </a:rPr>
              <a:t>у</a:t>
            </a:r>
            <a:r>
              <a:rPr lang="uk-UA" sz="2400" b="1" dirty="0" smtClean="0">
                <a:latin typeface="Times New Roman" panose="02020603050405020304" pitchFamily="18" charset="0"/>
                <a:cs typeface="Times New Roman" panose="02020603050405020304" pitchFamily="18" charset="0"/>
              </a:rPr>
              <a:t>.  </a:t>
            </a:r>
            <a:endParaRPr lang="uk-UA" sz="2400" b="1" dirty="0">
              <a:latin typeface="Times New Roman" panose="02020603050405020304" pitchFamily="18" charset="0"/>
              <a:cs typeface="Times New Roman" panose="02020603050405020304" pitchFamily="18" charset="0"/>
            </a:endParaRPr>
          </a:p>
          <a:p>
            <a:r>
              <a:rPr lang="uk-UA" sz="2400" b="1" dirty="0" smtClean="0">
                <a:latin typeface="Times New Roman" panose="02020603050405020304" pitchFamily="18" charset="0"/>
                <a:cs typeface="Times New Roman" panose="02020603050405020304" pitchFamily="18" charset="0"/>
              </a:rPr>
              <a:t>Разом </a:t>
            </a:r>
            <a:r>
              <a:rPr lang="uk-UA" sz="2400" b="1" dirty="0">
                <a:latin typeface="Times New Roman" panose="02020603050405020304" pitchFamily="18" charset="0"/>
                <a:cs typeface="Times New Roman" panose="02020603050405020304" pitchFamily="18" charset="0"/>
              </a:rPr>
              <a:t>з О. </a:t>
            </a:r>
            <a:r>
              <a:rPr lang="uk-UA" sz="2400" b="1" dirty="0" err="1">
                <a:latin typeface="Times New Roman" panose="02020603050405020304" pitchFamily="18" charset="0"/>
                <a:cs typeface="Times New Roman" panose="02020603050405020304" pitchFamily="18" charset="0"/>
              </a:rPr>
              <a:t>Лоджем</a:t>
            </a:r>
            <a:r>
              <a:rPr lang="uk-UA" sz="2400" b="1" dirty="0">
                <a:latin typeface="Times New Roman" panose="02020603050405020304" pitchFamily="18" charset="0"/>
                <a:cs typeface="Times New Roman" panose="02020603050405020304" pitchFamily="18" charset="0"/>
              </a:rPr>
              <a:t>  (англійський фізик, винахідник 1851-1940) та однодумцями проводили реформу викладання математики в Англії на початку ХХ ст. </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479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uk-UA" sz="3600" b="1" dirty="0" smtClean="0"/>
              <a:t> </a:t>
            </a:r>
            <a:r>
              <a:rPr lang="uk-UA" b="1" dirty="0" smtClean="0"/>
              <a:t>М</a:t>
            </a:r>
            <a:r>
              <a:rPr lang="uk-UA" sz="3600" b="1" dirty="0" smtClean="0"/>
              <a:t>атематична освіта на початку ХХ ст. </a:t>
            </a:r>
            <a:r>
              <a:rPr lang="uk-UA" dirty="0" smtClean="0"/>
              <a:t/>
            </a:r>
            <a:br>
              <a:rPr lang="uk-UA" dirty="0" smtClean="0"/>
            </a:br>
            <a:endParaRPr lang="ru-RU" dirty="0"/>
          </a:p>
        </p:txBody>
      </p:sp>
      <p:sp>
        <p:nvSpPr>
          <p:cNvPr id="3" name="Content Placeholder 2"/>
          <p:cNvSpPr>
            <a:spLocks noGrp="1"/>
          </p:cNvSpPr>
          <p:nvPr>
            <p:ph idx="1"/>
          </p:nvPr>
        </p:nvSpPr>
        <p:spPr>
          <a:xfrm>
            <a:off x="1790968" y="1843087"/>
            <a:ext cx="10515600" cy="5014913"/>
          </a:xfrm>
        </p:spPr>
        <p:txBody>
          <a:bodyPr/>
          <a:lstStyle/>
          <a:p>
            <a:r>
              <a:rPr lang="ru-RU" sz="2400" b="1" dirty="0" smtClean="0">
                <a:latin typeface="Times New Roman" panose="02020603050405020304" pitchFamily="18" charset="0"/>
                <a:cs typeface="Times New Roman" panose="02020603050405020304" pitchFamily="18" charset="0"/>
              </a:rPr>
              <a:t>Н</a:t>
            </a:r>
            <a:r>
              <a:rPr lang="uk-UA" sz="2400" b="1" dirty="0" smtClean="0">
                <a:latin typeface="Times New Roman" panose="02020603050405020304" pitchFamily="18" charset="0"/>
                <a:cs typeface="Times New Roman" panose="02020603050405020304" pitchFamily="18" charset="0"/>
              </a:rPr>
              <a:t>а початку ХХ ст. у </a:t>
            </a:r>
            <a:r>
              <a:rPr lang="uk-UA" sz="2400" b="1" dirty="0">
                <a:latin typeface="Times New Roman" panose="02020603050405020304" pitchFamily="18" charset="0"/>
                <a:cs typeface="Times New Roman" panose="02020603050405020304" pitchFamily="18" charset="0"/>
              </a:rPr>
              <a:t>Є</a:t>
            </a:r>
            <a:r>
              <a:rPr lang="uk-UA" sz="2400" b="1" dirty="0" smtClean="0">
                <a:latin typeface="Times New Roman" panose="02020603050405020304" pitchFamily="18" charset="0"/>
                <a:cs typeface="Times New Roman" panose="02020603050405020304" pitchFamily="18" charset="0"/>
              </a:rPr>
              <a:t>вропі постала необхідність в освіті, яка надавала практичні навички, необхідні у повсякденній роботі. Навчати потрібно було всіх підряд, а не лише окремих талановитих учнів.</a:t>
            </a:r>
          </a:p>
          <a:p>
            <a:r>
              <a:rPr lang="uk-UA" sz="2400" b="1" dirty="0" smtClean="0">
                <a:latin typeface="Times New Roman" panose="02020603050405020304" pitchFamily="18" charset="0"/>
                <a:cs typeface="Times New Roman" panose="02020603050405020304" pitchFamily="18" charset="0"/>
              </a:rPr>
              <a:t>Ідеологом реформи освіти вважають Вільгельма фон Гумбольдта, який вважав необхідним розвивати в учнів самостійність та здатність до досліджень, наполягав на визнанні автономності науки та освіти.</a:t>
            </a:r>
          </a:p>
          <a:p>
            <a:r>
              <a:rPr lang="uk-UA" sz="2400" b="1" dirty="0" smtClean="0">
                <a:latin typeface="Times New Roman" panose="02020603050405020304" pitchFamily="18" charset="0"/>
                <a:cs typeface="Times New Roman" panose="02020603050405020304" pitchFamily="18" charset="0"/>
              </a:rPr>
              <a:t>В Англії Джон Перрі разом із однодумцями відстоював таку ж як і у Гумбольдта профільну професійну освіту, зокрема в природничих та математичних науках.</a:t>
            </a:r>
          </a:p>
          <a:p>
            <a:r>
              <a:rPr lang="uk-UA" sz="2400" b="1" dirty="0" smtClean="0">
                <a:latin typeface="Times New Roman" panose="02020603050405020304" pitchFamily="18" charset="0"/>
                <a:cs typeface="Times New Roman" panose="02020603050405020304" pitchFamily="18" charset="0"/>
              </a:rPr>
              <a:t>Працюючи учителем у Японії, Перрі перейняв їх  методику вивчати природу тільки з утилітарними цілями. Метою вивчення математики стало уміння виконувати потрібні обчислення. </a:t>
            </a:r>
          </a:p>
          <a:p>
            <a:endParaRPr lang="ru-RU" dirty="0"/>
          </a:p>
        </p:txBody>
      </p:sp>
    </p:spTree>
    <p:extLst>
      <p:ext uri="{BB962C8B-B14F-4D97-AF65-F5344CB8AC3E}">
        <p14:creationId xmlns:p14="http://schemas.microsoft.com/office/powerpoint/2010/main" val="1622948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00932"/>
          </a:xfrm>
        </p:spPr>
        <p:txBody>
          <a:bodyPr>
            <a:normAutofit fontScale="90000"/>
          </a:bodyPr>
          <a:lstStyle/>
          <a:p>
            <a:pPr algn="ctr"/>
            <a:r>
              <a:rPr lang="uk-UA" dirty="0" smtClean="0"/>
              <a:t>Математична освіта зараз</a:t>
            </a:r>
            <a:endParaRPr lang="ru-RU" dirty="0"/>
          </a:p>
        </p:txBody>
      </p:sp>
      <p:sp>
        <p:nvSpPr>
          <p:cNvPr id="3" name="Content Placeholder 2"/>
          <p:cNvSpPr>
            <a:spLocks noGrp="1"/>
          </p:cNvSpPr>
          <p:nvPr>
            <p:ph idx="1"/>
          </p:nvPr>
        </p:nvSpPr>
        <p:spPr>
          <a:xfrm>
            <a:off x="1372590" y="1230923"/>
            <a:ext cx="10515600" cy="5090746"/>
          </a:xfrm>
        </p:spPr>
        <p:txBody>
          <a:bodyPr>
            <a:normAutofit lnSpcReduction="10000"/>
          </a:bodyPr>
          <a:lstStyle/>
          <a:p>
            <a:r>
              <a:rPr lang="uk-UA" sz="3200" b="1" dirty="0" smtClean="0">
                <a:latin typeface="Times New Roman" panose="02020603050405020304" pitchFamily="18" charset="0"/>
                <a:cs typeface="Times New Roman" panose="02020603050405020304" pitchFamily="18" charset="0"/>
              </a:rPr>
              <a:t>Наразі сучасна освіта потребує навичок самостійного дослідження та критичного мислення у учнів. </a:t>
            </a:r>
          </a:p>
          <a:p>
            <a:r>
              <a:rPr lang="uk-UA" sz="3200" b="1" dirty="0" smtClean="0">
                <a:latin typeface="Times New Roman" panose="02020603050405020304" pitchFamily="18" charset="0"/>
                <a:cs typeface="Times New Roman" panose="02020603050405020304" pitchFamily="18" charset="0"/>
              </a:rPr>
              <a:t>В першу чергу такі навички розвиваються за допомогою розвинення логічного мислення шляхом розв’язування задач не тільки теоретичного спрямування а і практичного. </a:t>
            </a:r>
          </a:p>
          <a:p>
            <a:r>
              <a:rPr lang="uk-UA" sz="3200" b="1" dirty="0" smtClean="0">
                <a:latin typeface="Times New Roman" panose="02020603050405020304" pitchFamily="18" charset="0"/>
                <a:cs typeface="Times New Roman" panose="02020603050405020304" pitchFamily="18" charset="0"/>
              </a:rPr>
              <a:t>Як і раніше, для більшості учнів математика в першу чергу є практичним інструментом для розв’язання конкретних професійних (інженерних, економічних, політичних, управлінських) задач.</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8420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03762"/>
            <a:ext cx="8911687" cy="1513114"/>
          </a:xfrm>
        </p:spPr>
        <p:txBody>
          <a:bodyPr>
            <a:noAutofit/>
          </a:bodyPr>
          <a:lstStyle/>
          <a:p>
            <a:pPr algn="ctr"/>
            <a:r>
              <a:rPr lang="uk-UA" sz="2800" b="1" dirty="0" smtClean="0">
                <a:latin typeface="Times New Roman" panose="02020603050405020304" pitchFamily="18" charset="0"/>
                <a:cs typeface="Times New Roman" panose="02020603050405020304" pitchFamily="18" charset="0"/>
              </a:rPr>
              <a:t>Приклад</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Джона Перрі із книжки «Практична математика»</a:t>
            </a:r>
            <a:endParaRPr lang="ru-RU"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2572987"/>
            <a:ext cx="8915400" cy="3777622"/>
          </a:xfrm>
        </p:spPr>
        <p:txBody>
          <a:bodyPr>
            <a:normAutofit fontScale="85000" lnSpcReduction="10000"/>
          </a:bodyPr>
          <a:lstStyle/>
          <a:p>
            <a:pPr marL="0" indent="0">
              <a:buNone/>
            </a:pPr>
            <a:r>
              <a:rPr lang="uk-UA" sz="3200" b="1" dirty="0">
                <a:latin typeface="Times New Roman" panose="02020603050405020304" pitchFamily="18" charset="0"/>
                <a:cs typeface="Times New Roman" panose="02020603050405020304" pitchFamily="18" charset="0"/>
              </a:rPr>
              <a:t>Одному інженеру було необхідно швидко визначити приблизну вартість К всього устаткування парової установки для будь-якої заданої максимальної індикаторної кінської сили </a:t>
            </a:r>
            <a:r>
              <a:rPr lang="en-US" sz="3200" b="1" dirty="0">
                <a:latin typeface="Times New Roman" panose="02020603050405020304" pitchFamily="18" charset="0"/>
                <a:cs typeface="Times New Roman" panose="02020603050405020304" pitchFamily="18" charset="0"/>
              </a:rPr>
              <a:t>J</a:t>
            </a:r>
            <a:r>
              <a:rPr lang="uk-UA" sz="3200" b="1" dirty="0" smtClean="0">
                <a:latin typeface="Times New Roman" panose="02020603050405020304" pitchFamily="18" charset="0"/>
                <a:cs typeface="Times New Roman" panose="02020603050405020304" pitchFamily="18" charset="0"/>
              </a:rPr>
              <a:t>.</a:t>
            </a:r>
          </a:p>
          <a:p>
            <a:pPr marL="0" indent="0">
              <a:buNone/>
            </a:pPr>
            <a:r>
              <a:rPr lang="uk-UA" sz="3200" b="1" dirty="0" smtClean="0">
                <a:latin typeface="Times New Roman" panose="02020603050405020304" pitchFamily="18" charset="0"/>
                <a:cs typeface="Times New Roman" panose="02020603050405020304" pitchFamily="18" charset="0"/>
              </a:rPr>
              <a:t> </a:t>
            </a:r>
            <a:r>
              <a:rPr lang="uk-UA" sz="3200" b="1" dirty="0">
                <a:latin typeface="Times New Roman" panose="02020603050405020304" pitchFamily="18" charset="0"/>
                <a:cs typeface="Times New Roman" panose="02020603050405020304" pitchFamily="18" charset="0"/>
              </a:rPr>
              <a:t>Він зібрав відомості від осіб, які недавно (1896р.) будували хороші парові установки при звичайних умовах, що мали місце в англійських промислових містах. При грубому наближенні він отримав наступне: </a:t>
            </a:r>
            <a:endParaRPr lang="ru-RU" sz="3200" b="1" dirty="0">
              <a:latin typeface="Times New Roman" panose="02020603050405020304" pitchFamily="18" charset="0"/>
              <a:cs typeface="Times New Roman" panose="02020603050405020304" pitchFamily="18" charset="0"/>
            </a:endParaRPr>
          </a:p>
          <a:p>
            <a:pPr marL="0" indent="0">
              <a:buNone/>
            </a:pP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00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a:spLocks noGrp="1" noChangeArrowheads="1"/>
          </p:cNvSpPr>
          <p:nvPr>
            <p:ph type="title"/>
          </p:nvPr>
        </p:nvSpPr>
        <p:spPr bwMode="auto">
          <a:xfrm>
            <a:off x="427512" y="235279"/>
            <a:ext cx="11293433"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ru-RU" sz="2800" b="1" i="0" u="none" strike="noStrike" cap="none" normalizeH="0" baseline="0" dirty="0" smtClean="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Значення індикаторної сили </a:t>
            </a:r>
            <a:r>
              <a:rPr kumimoji="0" lang="en-US" altLang="ru-RU" sz="2800" b="1" i="0" u="none" strike="noStrike" cap="none" normalizeH="0" baseline="0" dirty="0" smtClean="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J</a:t>
            </a:r>
            <a:r>
              <a:rPr kumimoji="0" lang="uk-UA" altLang="ru-RU" sz="2800" b="1" i="0" u="none" strike="noStrike" cap="none" normalizeH="0" baseline="0" dirty="0" smtClean="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та вартості К парової установки (мінімальної, максимальної, середньої, обчисленої за формулою Перрі)</a:t>
            </a:r>
            <a:endParaRPr kumimoji="0" lang="ru-RU" altLang="ru-RU" sz="2800" b="1" i="0" u="none" strike="noStrike" cap="none" normalizeH="0" baseline="0" dirty="0" smtClean="0">
              <a:ln>
                <a:noFill/>
              </a:ln>
              <a:solidFill>
                <a:schemeClr val="accent2"/>
              </a:solidFill>
              <a:effectLst/>
            </a:endParaRPr>
          </a:p>
        </p:txBody>
      </p:sp>
      <p:sp>
        <p:nvSpPr>
          <p:cNvPr id="14" name="Content Placeholder 13"/>
          <p:cNvSpPr>
            <a:spLocks noGrp="1"/>
          </p:cNvSpPr>
          <p:nvPr>
            <p:ph idx="1"/>
          </p:nvPr>
        </p:nvSpPr>
        <p:spPr>
          <a:xfrm>
            <a:off x="534391" y="1825624"/>
            <a:ext cx="11186554" cy="4539549"/>
          </a:xfrm>
        </p:spPr>
        <p:txBody>
          <a:bodyPr>
            <a:normAutofit/>
          </a:bodyPr>
          <a:lstStyle/>
          <a:p>
            <a:pPr marL="0" indent="0">
              <a:buNone/>
            </a:pPr>
            <a:endParaRPr lang="ru-RU" sz="2000" dirty="0"/>
          </a:p>
        </p:txBody>
      </p:sp>
      <p:sp>
        <p:nvSpPr>
          <p:cNvPr id="15" name="Rectangle 14"/>
          <p:cNvSpPr/>
          <p:nvPr/>
        </p:nvSpPr>
        <p:spPr>
          <a:xfrm>
            <a:off x="5684828" y="5444228"/>
            <a:ext cx="1086195" cy="461665"/>
          </a:xfrm>
          <a:prstGeom prst="rect">
            <a:avLst/>
          </a:prstGeom>
          <a:noFill/>
          <a:ln>
            <a:noFill/>
          </a:ln>
        </p:spPr>
        <p:txBody>
          <a:bodyPr wrap="none">
            <a:spAutoFit/>
          </a:bodyPr>
          <a:lstStyle/>
          <a:p>
            <a:r>
              <a:rPr lang="uk-UA" altLang="ru-RU" sz="2400" b="1" dirty="0">
                <a:latin typeface="Times New Roman" panose="02020603050405020304" pitchFamily="18" charset="0"/>
                <a:ea typeface="Calibri" panose="020F0502020204030204" pitchFamily="34" charset="0"/>
                <a:cs typeface="Times New Roman" panose="02020603050405020304" pitchFamily="18" charset="0"/>
              </a:rPr>
              <a:t>Табл.1</a:t>
            </a:r>
            <a:endParaRPr lang="ru-RU" sz="2400" b="1" dirty="0"/>
          </a:p>
        </p:txBody>
      </p:sp>
      <p:graphicFrame>
        <p:nvGraphicFramePr>
          <p:cNvPr id="16" name="Table 15"/>
          <p:cNvGraphicFramePr>
            <a:graphicFrameLocks noGrp="1"/>
          </p:cNvGraphicFramePr>
          <p:nvPr>
            <p:extLst>
              <p:ext uri="{D42A27DB-BD31-4B8C-83A1-F6EECF244321}">
                <p14:modId xmlns:p14="http://schemas.microsoft.com/office/powerpoint/2010/main" val="2134503147"/>
              </p:ext>
            </p:extLst>
          </p:nvPr>
        </p:nvGraphicFramePr>
        <p:xfrm>
          <a:off x="2529444" y="2453347"/>
          <a:ext cx="7564580" cy="2808600"/>
        </p:xfrm>
        <a:graphic>
          <a:graphicData uri="http://schemas.openxmlformats.org/drawingml/2006/table">
            <a:tbl>
              <a:tblPr firstRow="1" firstCol="1" bandRow="1"/>
              <a:tblGrid>
                <a:gridCol w="1512916"/>
                <a:gridCol w="1512916"/>
                <a:gridCol w="1512916"/>
                <a:gridCol w="1512916"/>
                <a:gridCol w="1512916"/>
              </a:tblGrid>
              <a:tr h="702150">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 </a:t>
                      </a:r>
                      <a:r>
                        <a:rPr lang="ru-RU" sz="24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 </a:t>
                      </a:r>
                      <a:r>
                        <a:rPr lang="ru-RU" sz="24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max</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 </a:t>
                      </a:r>
                      <a:r>
                        <a:rPr lang="ru-RU" sz="24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cep</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 пер</a:t>
                      </a:r>
                      <a:r>
                        <a:rPr lang="uk-UA"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і</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2150">
                <a:tc>
                  <a:txBody>
                    <a:bodyPr/>
                    <a:lstStyle/>
                    <a:p>
                      <a:pPr algn="ctr">
                        <a:lnSpc>
                          <a:spcPct val="150000"/>
                        </a:lnSpc>
                        <a:spcAft>
                          <a:spcPts val="0"/>
                        </a:spcAft>
                      </a:pPr>
                      <a:r>
                        <a:rPr lang="ru-RU"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ru-RU"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5500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9000</a:t>
                      </a:r>
                      <a:endParaRPr lang="ru-RU"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7250</a:t>
                      </a:r>
                      <a:endParaRPr lang="ru-RU"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7000</a:t>
                      </a:r>
                      <a:endParaRPr lang="ru-RU"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2150">
                <a:tc>
                  <a:txBody>
                    <a:bodyPr/>
                    <a:lstStyle/>
                    <a:p>
                      <a:pPr algn="ctr">
                        <a:lnSpc>
                          <a:spcPct val="150000"/>
                        </a:lnSpc>
                        <a:spcAft>
                          <a:spcPts val="0"/>
                        </a:spcAft>
                      </a:pPr>
                      <a:r>
                        <a:rPr lang="ru-RU"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120</a:t>
                      </a:r>
                      <a:endParaRPr lang="ru-RU"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23000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24500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23750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25000</a:t>
                      </a:r>
                      <a:endParaRPr lang="ru-RU"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2150">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38000</a:t>
                      </a:r>
                      <a:endParaRPr lang="ru-RU"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46000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42000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41000</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3818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uk-UA" sz="3200" b="1" dirty="0" smtClean="0">
                <a:latin typeface="Times New Roman" panose="02020603050405020304" pitchFamily="18" charset="0"/>
                <a:cs typeface="Times New Roman" panose="02020603050405020304" pitchFamily="18" charset="0"/>
              </a:rPr>
              <a:t>Розв’язання задачі запропоноване Джоном Перрі</a:t>
            </a:r>
            <a:endParaRPr lang="ru-R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uk-UA" sz="2600" b="1" dirty="0" smtClean="0">
                <a:latin typeface="Times New Roman" panose="02020603050405020304" pitchFamily="18" charset="0"/>
                <a:cs typeface="Times New Roman" panose="02020603050405020304" pitchFamily="18" charset="0"/>
              </a:rPr>
              <a:t>Перрі </a:t>
            </a:r>
            <a:r>
              <a:rPr lang="uk-UA" sz="2600" b="1" dirty="0">
                <a:latin typeface="Times New Roman" panose="02020603050405020304" pitchFamily="18" charset="0"/>
                <a:cs typeface="Times New Roman" panose="02020603050405020304" pitchFamily="18" charset="0"/>
              </a:rPr>
              <a:t>наніс зібрані значення на міліметрівку і помітив, що пряма </a:t>
            </a:r>
            <a:endParaRPr lang="ru-RU" sz="2600" b="1" dirty="0">
              <a:latin typeface="Times New Roman" panose="02020603050405020304" pitchFamily="18" charset="0"/>
              <a:cs typeface="Times New Roman" panose="02020603050405020304" pitchFamily="18" charset="0"/>
            </a:endParaRPr>
          </a:p>
          <a:p>
            <a:pPr marL="0" indent="0" algn="ctr">
              <a:buNone/>
            </a:pPr>
            <a:r>
              <a:rPr lang="uk-UA" sz="2600" b="1" dirty="0" smtClean="0">
                <a:latin typeface="Times New Roman" panose="02020603050405020304" pitchFamily="18" charset="0"/>
                <a:cs typeface="Times New Roman" panose="02020603050405020304" pitchFamily="18" charset="0"/>
              </a:rPr>
              <a:t>				К=1000+200 </a:t>
            </a:r>
            <a:r>
              <a:rPr lang="en-US" sz="2600" b="1" dirty="0">
                <a:latin typeface="Times New Roman" panose="02020603050405020304" pitchFamily="18" charset="0"/>
                <a:cs typeface="Times New Roman" panose="02020603050405020304" pitchFamily="18" charset="0"/>
              </a:rPr>
              <a:t>J</a:t>
            </a:r>
            <a:r>
              <a:rPr lang="uk-UA" sz="2600" b="1" dirty="0">
                <a:latin typeface="Times New Roman" panose="02020603050405020304" pitchFamily="18" charset="0"/>
                <a:cs typeface="Times New Roman" panose="02020603050405020304" pitchFamily="18" charset="0"/>
              </a:rPr>
              <a:t>.		(1)</a:t>
            </a:r>
            <a:endParaRPr lang="ru-RU" sz="2600" b="1" dirty="0">
              <a:latin typeface="Times New Roman" panose="02020603050405020304" pitchFamily="18" charset="0"/>
              <a:cs typeface="Times New Roman" panose="02020603050405020304" pitchFamily="18" charset="0"/>
            </a:endParaRPr>
          </a:p>
          <a:p>
            <a:pPr marL="0" indent="0" algn="just">
              <a:buNone/>
            </a:pPr>
            <a:r>
              <a:rPr lang="uk-UA" sz="2600" b="1" dirty="0">
                <a:latin typeface="Times New Roman" panose="02020603050405020304" pitchFamily="18" charset="0"/>
                <a:cs typeface="Times New Roman" panose="02020603050405020304" pitchFamily="18" charset="0"/>
              </a:rPr>
              <a:t>досить добре проходить між цими точками. Саме цю формулу він вирішив використовувати для прогнозу вартості парової установки потрібної потужності. Так, для парової установки на 160 кінських сил він прогнозував вартість 33000 гр. од.</a:t>
            </a:r>
            <a:endParaRPr lang="ru-RU" sz="2600" b="1" dirty="0">
              <a:latin typeface="Times New Roman" panose="02020603050405020304" pitchFamily="18" charset="0"/>
              <a:cs typeface="Times New Roman" panose="02020603050405020304" pitchFamily="18" charset="0"/>
            </a:endParaRPr>
          </a:p>
          <a:p>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234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uk-UA" sz="3200" b="1" dirty="0" smtClean="0">
                <a:latin typeface="Times New Roman" panose="02020603050405020304" pitchFamily="18" charset="0"/>
                <a:cs typeface="Times New Roman" panose="02020603050405020304" pitchFamily="18" charset="0"/>
              </a:rPr>
              <a:t>Розв’язування задачі Джона Перрі методом найменших квадратів</a:t>
            </a:r>
            <a:endParaRPr lang="ru-R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uk-UA" sz="2400" b="1" dirty="0">
                <a:latin typeface="Times New Roman" panose="02020603050405020304" pitchFamily="18" charset="0"/>
                <a:cs typeface="Times New Roman" panose="02020603050405020304" pitchFamily="18" charset="0"/>
              </a:rPr>
              <a:t>Статистичний зв’язок між ознаками визначають за допомогою такої математичної функції, яка дає найменше відхилення від отриманих значень ознак (її називають рівнянням регресії). </a:t>
            </a:r>
            <a:endParaRPr lang="uk-UA" sz="2400" b="1" dirty="0" smtClean="0">
              <a:latin typeface="Times New Roman" panose="02020603050405020304" pitchFamily="18" charset="0"/>
              <a:cs typeface="Times New Roman" panose="02020603050405020304" pitchFamily="18" charset="0"/>
            </a:endParaRPr>
          </a:p>
          <a:p>
            <a:pPr marL="0" indent="0" algn="just">
              <a:buNone/>
            </a:pPr>
            <a:endParaRPr lang="uk-UA" sz="2400" b="1" dirty="0" smtClean="0">
              <a:latin typeface="Times New Roman" panose="02020603050405020304" pitchFamily="18" charset="0"/>
              <a:cs typeface="Times New Roman" panose="02020603050405020304" pitchFamily="18" charset="0"/>
            </a:endParaRPr>
          </a:p>
          <a:p>
            <a:pPr marL="0" indent="0" algn="just">
              <a:buNone/>
            </a:pPr>
            <a:r>
              <a:rPr lang="uk-UA" sz="2400" b="1" dirty="0" smtClean="0">
                <a:latin typeface="Times New Roman" panose="02020603050405020304" pitchFamily="18" charset="0"/>
                <a:cs typeface="Times New Roman" panose="02020603050405020304" pitchFamily="18" charset="0"/>
              </a:rPr>
              <a:t>Вважатимемо, </a:t>
            </a:r>
            <a:r>
              <a:rPr lang="uk-UA" sz="2400" b="1" dirty="0">
                <a:latin typeface="Times New Roman" panose="02020603050405020304" pitchFamily="18" charset="0"/>
                <a:cs typeface="Times New Roman" panose="02020603050405020304" pitchFamily="18" charset="0"/>
              </a:rPr>
              <a:t>що вартість парової установки залежить тільки від її потужності, а всі інші параметри є </a:t>
            </a:r>
            <a:r>
              <a:rPr lang="uk-UA" sz="2400" b="1" dirty="0" smtClean="0">
                <a:latin typeface="Times New Roman" panose="02020603050405020304" pitchFamily="18" charset="0"/>
                <a:cs typeface="Times New Roman" panose="02020603050405020304" pitchFamily="18" charset="0"/>
              </a:rPr>
              <a:t>сталими.  Знайдемо </a:t>
            </a:r>
            <a:r>
              <a:rPr lang="uk-UA" sz="2400" b="1" dirty="0">
                <a:latin typeface="Times New Roman" panose="02020603050405020304" pitchFamily="18" charset="0"/>
                <a:cs typeface="Times New Roman" panose="02020603050405020304" pitchFamily="18" charset="0"/>
              </a:rPr>
              <a:t>аналітичні вирази лінійної та параболічної </a:t>
            </a:r>
            <a:r>
              <a:rPr lang="uk-UA" sz="2400" b="1" dirty="0" err="1">
                <a:latin typeface="Times New Roman" panose="02020603050405020304" pitchFamily="18" charset="0"/>
                <a:cs typeface="Times New Roman" panose="02020603050405020304" pitchFamily="18" charset="0"/>
              </a:rPr>
              <a:t>залежностей</a:t>
            </a:r>
            <a:r>
              <a:rPr lang="uk-UA" sz="2400" b="1" dirty="0">
                <a:latin typeface="Times New Roman" panose="02020603050405020304" pitchFamily="18" charset="0"/>
                <a:cs typeface="Times New Roman" panose="02020603050405020304" pitchFamily="18" charset="0"/>
              </a:rPr>
              <a:t>. Виконаємо це за допомогою </a:t>
            </a:r>
            <a:r>
              <a:rPr lang="en-US" sz="2400" b="1" dirty="0">
                <a:latin typeface="Times New Roman" panose="02020603050405020304" pitchFamily="18" charset="0"/>
                <a:cs typeface="Times New Roman" panose="02020603050405020304" pitchFamily="18" charset="0"/>
              </a:rPr>
              <a:t>Excel</a:t>
            </a:r>
            <a:r>
              <a:rPr lang="uk-UA" sz="2400" b="1" dirty="0">
                <a:latin typeface="Times New Roman" panose="02020603050405020304" pitchFamily="18" charset="0"/>
                <a:cs typeface="Times New Roman" panose="02020603050405020304" pitchFamily="18" charset="0"/>
              </a:rPr>
              <a:t>. </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8329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1185</TotalTime>
  <Words>755</Words>
  <Application>Microsoft Office PowerPoint</Application>
  <PresentationFormat>Довільний</PresentationFormat>
  <Paragraphs>91</Paragraphs>
  <Slides>14</Slides>
  <Notes>0</Notes>
  <HiddenSlides>0</HiddenSlides>
  <MMClips>0</MMClips>
  <ScaleCrop>false</ScaleCrop>
  <HeadingPairs>
    <vt:vector size="6" baseType="variant">
      <vt:variant>
        <vt:lpstr>Тема</vt:lpstr>
      </vt:variant>
      <vt:variant>
        <vt:i4>1</vt:i4>
      </vt:variant>
      <vt:variant>
        <vt:lpstr>Вбудовані сервери OLE</vt:lpstr>
      </vt:variant>
      <vt:variant>
        <vt:i4>1</vt:i4>
      </vt:variant>
      <vt:variant>
        <vt:lpstr>Заголовки слайдів</vt:lpstr>
      </vt:variant>
      <vt:variant>
        <vt:i4>14</vt:i4>
      </vt:variant>
    </vt:vector>
  </HeadingPairs>
  <TitlesOfParts>
    <vt:vector size="16" baseType="lpstr">
      <vt:lpstr>Wisp</vt:lpstr>
      <vt:lpstr>Equation</vt:lpstr>
      <vt:lpstr>Приклад практичного застосування математики в навчальному процесі наприкінці  ХІХ ст. </vt:lpstr>
      <vt:lpstr>План доповіді</vt:lpstr>
      <vt:lpstr>Джон Перрі (John Perry, 1850-1920) </vt:lpstr>
      <vt:lpstr> Математична освіта на початку ХХ ст.  </vt:lpstr>
      <vt:lpstr>Математична освіта зараз</vt:lpstr>
      <vt:lpstr>Приклад Джона Перрі із книжки «Практична математика»</vt:lpstr>
      <vt:lpstr>Значення індикаторної сили J та вартості К парової установки (мінімальної, максимальної, середньої, обчисленої за формулою Перрі)</vt:lpstr>
      <vt:lpstr>Розв’язання задачі запропоноване Джоном Перрі</vt:lpstr>
      <vt:lpstr>Розв’язування задачі Джона Перрі методом найменших квадратів</vt:lpstr>
      <vt:lpstr>Для точок Ксер із таблиці 1 побудуємо лінії регресії  </vt:lpstr>
      <vt:lpstr>Результати</vt:lpstr>
      <vt:lpstr>Значення вартості парової установки, при різних формах залежності  K=K(J)   </vt:lpstr>
      <vt:lpstr>Висновки</vt:lpstr>
      <vt:lpstr>Література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Приклад практичного застосування математики в навчальному процесі наприкінці  ХІХ ст.</dc:title>
  <dc:creator>Nadiyka</dc:creator>
  <cp:lastModifiedBy>RePack by Diakov</cp:lastModifiedBy>
  <cp:revision>40</cp:revision>
  <dcterms:created xsi:type="dcterms:W3CDTF">2020-04-22T19:16:30Z</dcterms:created>
  <dcterms:modified xsi:type="dcterms:W3CDTF">2020-05-07T10:09:23Z</dcterms:modified>
</cp:coreProperties>
</file>