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60" r:id="rId4"/>
    <p:sldId id="261" r:id="rId5"/>
    <p:sldId id="263" r:id="rId6"/>
    <p:sldId id="257" r:id="rId7"/>
    <p:sldId id="262" r:id="rId8"/>
    <p:sldId id="264" r:id="rId9"/>
    <p:sldId id="265" r:id="rId10"/>
    <p:sldId id="267" r:id="rId11"/>
    <p:sldId id="269" r:id="rId12"/>
    <p:sldId id="270" r:id="rId13"/>
    <p:sldId id="274" r:id="rId14"/>
    <p:sldId id="275" r:id="rId15"/>
    <p:sldId id="273" r:id="rId16"/>
    <p:sldId id="271" r:id="rId17"/>
    <p:sldId id="272" r:id="rId18"/>
    <p:sldId id="277" r:id="rId19"/>
    <p:sldId id="278" r:id="rId2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E6BBC1-A595-41A8-90A9-32140793EA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0EB544A-32E9-43FC-84CD-92D16C0F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B23EF3F-64D4-42B5-BB2D-04842CA60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AFB14B7-7111-4FAB-A9A9-BB83B08AA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3D37232-8E1B-43B3-B2E5-77A8A57B9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6371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2412A1-778A-4F6A-A42E-BAF36BE3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0AB2667-FDBD-4BA8-8950-BE624D067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81C515-F107-4683-9A00-49B2D165B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6B5D50-E2BD-4339-9376-337E7ADF0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8C17FC-627B-4491-ABE6-D921C8EF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7909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0125D46-B2F8-4B72-9FF0-9CB72B0916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6BB19D2-952D-4C66-832B-EBB0FBEBB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5255E96-809C-4ECC-B865-591625A23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A3FFE1A-8EC5-4658-9518-07A9B9E7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4E6199A-BDD9-4302-910A-037E26D3A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2886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20F4ED-6FA9-499E-9CD3-C2CE74019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A96F54C-E5A7-469D-A670-34DD5F4EC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6B1D45-8526-4B93-B69D-91325861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3FF6359-5662-4EA8-99E9-18ED0812E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01D7BF3-0A03-4EA1-A040-18E8B2FC5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983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12A10D-4F28-4F95-B51E-A297ACF3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A0CE50C-630B-439A-8754-C1C8B56D2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38122DB-236A-42B8-BFDC-B38EF380E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B7D5BB-CE19-4069-8466-5D07C06A4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A96EDA-A2A4-460A-A604-F7E7B6AFA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5028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3B466F-B263-4235-8830-162118B2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58975D5-5642-4974-8735-F1A074FCD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0E0F98A-05DE-4BFA-856E-7A3692F6C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49524C8-F263-4ED8-8D81-A1C022718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BFB6F7F-8A4D-4A29-8152-CDDD8557E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2CFD782-5037-4B0E-8FBD-915B4412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2180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B0343C-C428-4F3F-8AF6-CDB98E0E4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9269A1C-719E-4FDB-9DA9-5E60EAA18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BFB0B63-E4AA-426E-98B3-C296D111D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09BB2EA-C576-4A9F-BE67-56609E4DD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2C3E44B-002D-495D-92CE-B66DE01204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3D1C3C7-D968-4C0C-8A1E-D6A8E516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D1C96B3B-1C57-4392-8627-1EA90A11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21BF101-CF6D-4BB4-B6F8-2457AB005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1442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848569-C1B8-4074-AE1F-73A41E6F4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FAEE584-05B9-4E12-A2ED-ABD0B2D28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B909381-BD53-4155-A0E4-58CB58067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F95B326-DB38-4576-8990-CF3F4E276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0714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DD6C878-D5A1-4561-8A8E-5172DFBA0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44AAA6E-6B0F-4BA4-9C9A-E521D349A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74885FE-49E6-4139-8DD5-5BFBFD32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6754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EF7E04-41B6-412B-97ED-677566A2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3D22AF-6A6B-42B4-BDF0-27CFB849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CF54D26-BC91-4584-89D4-D84705461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6EB8799-D509-49EF-B681-A6E24837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38DAD85-638C-49D9-8D17-B42F6FE6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8D94A78-6115-4D16-8A1A-4E173B7DF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552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4CBDFB-7CC1-442C-99B0-213EC78BD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833E72D-8005-4F93-8AC9-0EF3396963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1C2742A-1BD1-4A7E-ACBD-5D78D6A1E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A5ADCA9-A19A-4E6D-B5C3-318E8886C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749CE2D-00C6-490E-9246-2BC74B0FF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B65C159-2D42-4019-8811-29B9A18D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0268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73B0A2-D143-44A4-A458-067FCB6F3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D785BAB-494A-4060-9BFC-CB82512D3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049157-2E50-419C-94B1-A1F9A6230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FD3FB-FE1E-47AB-A66F-68EB940EE7BD}" type="datetimeFigureOut">
              <a:rPr lang="x-none" smtClean="0"/>
              <a:t>07.05.2020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F9A6287-44FB-45A6-976F-53F362ED4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03B38F-E5F7-4469-AEF4-F03C66E1D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6E4BB-328A-44D3-B9F5-B2A235BA1269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4992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functions.wolfram.com/GeneralIdentities/1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1C73B5-A31A-453D-A208-791C122791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 математичних виразів із використанням ітераційного оператору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ECE7500-D705-4A16-8D80-D374B59844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endParaRPr lang="uk-UA" dirty="0"/>
          </a:p>
          <a:p>
            <a:pPr algn="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Підготував:Путятін Р.О.</a:t>
            </a:r>
          </a:p>
          <a:p>
            <a:pPr algn="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гр. ЛА-91 ІХФ,</a:t>
            </a:r>
          </a:p>
          <a:p>
            <a:pPr algn="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Керівник: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Матвєєва Т.В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к. пед.н., доцент  каф.ЗФФТТ ФМФ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940F76AF-C6E9-424E-9318-9087E3ECC0E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 вигляду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x-none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x-none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40F76AF-C6E9-424E-9318-9087E3ECC0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4928AE2B-F9A9-4BD5-A97A-BE7D758C15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52627"/>
              </a:xfrm>
            </p:spPr>
            <p:txBody>
              <a:bodyPr/>
              <a:lstStyle/>
              <a:p>
                <a:pPr algn="just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x-none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b="0" i="1" smtClean="0">
                            <a:latin typeface="Cambria Math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b="0" i="1" smtClean="0">
                            <a:latin typeface="Cambria Math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ba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значення кожного індексу обмежені лише числами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uk-UA" b="0" i="1" smtClean="0">
                        <a:latin typeface="Cambria Math" panose="02040503050406030204" pitchFamily="18" charset="0"/>
                      </a:rPr>
                      <m:t> та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також поточним значенням одного із сусідні індексів;</a:t>
                </a: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 комбінацій індексів, що задовольняють умовам, дорівнює множині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-комбінацій з елементів множини </a:t>
                </a:r>
                <a:endParaRPr lang="en-US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+1;…;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 ітерацій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uk-UA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x-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928AE2B-F9A9-4BD5-A97A-BE7D758C15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52627"/>
              </a:xfrm>
              <a:blipFill>
                <a:blip r:embed="rId3"/>
                <a:stretch>
                  <a:fillRect l="-1043" t="-2326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287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71F9CEA6-0102-4896-B7B1-8DDFD9529D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5125"/>
                <a:ext cx="10515600" cy="57151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Приклад: визначник 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Вандермонда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uk-U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x-none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x-none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x-none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Sup>
                                        <m:sSubSup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x-none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⋯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x-none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⋮</m:t>
                                      </m:r>
                                    </m:e>
                                    <m:e>
                                      <m: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⋮</m:t>
                                      </m:r>
                                    </m:e>
                                  </m:mr>
                                  <m:mr>
                                    <m:e>
                                      <m:sSubSup>
                                        <m:sSubSup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bSup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x-none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⋱</m:t>
                                      </m:r>
                                    </m:e>
                                    <m:e>
                                      <m: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⋮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x-none" i="1" smtClean="0">
                                          <a:latin typeface="Cambria Math" panose="02040503050406030204" pitchFamily="18" charset="0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x-none" i="1" smtClean="0">
                                              <a:latin typeface="Cambria Math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limLoc m:val="subSup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r>
                  <a:rPr lang="en-US" b="0" dirty="0"/>
                  <a:t/>
                </a:r>
                <a:br>
                  <a:rPr lang="en-US" b="0" dirty="0"/>
                </a:br>
                <a:endParaRPr lang="en-US" b="0" dirty="0"/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=∗</m:t>
                      </m:r>
                      <m:d>
                        <m:dPr>
                          <m:begChr m:val="["/>
                          <m:endChr m:val="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2≤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, 1≤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−1 , 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eqAr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∗=</m:t>
                      </m:r>
                    </m:oMath>
                  </m:oMathPara>
                </a14:m>
                <a:r>
                  <a:rPr lang="en-US" b="0" dirty="0"/>
                  <a:t/>
                </a:r>
                <a:br>
                  <a:rPr lang="en-US" b="0" dirty="0"/>
                </a:br>
                <a:endParaRPr lang="en-US" b="0" dirty="0"/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∏"/>
                              <m:limLoc m:val="subSup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nary>
                            <m:naryPr>
                              <m:chr m:val="∏"/>
                              <m:limLoc m:val="subSup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1F9CEA6-0102-4896-B7B1-8DDFD9529D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5125"/>
                <a:ext cx="10515600" cy="5715164"/>
              </a:xfrm>
              <a:blipFill>
                <a:blip r:embed="rId2"/>
                <a:stretch>
                  <a:fillRect l="-1217" t="-192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684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B65F7F6E-F187-431C-96A8-7C2DAD8135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uk-UA" sz="4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 вигляду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4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42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4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4200" b="0" i="1" smtClean="0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uk-UA" sz="4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4200" b="0" i="1" smtClean="0">
                        <a:latin typeface="Cambria Math" panose="02040503050406030204" pitchFamily="18" charset="0"/>
                      </a:rPr>
                      <m:t> , </m:t>
                    </m:r>
                    <m:sSub>
                      <m:sSubPr>
                        <m:ctrlPr>
                          <a:rPr lang="en-US" sz="4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4200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sz="4200" b="0" i="1" smtClean="0">
                            <a:latin typeface="Cambria Math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4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2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4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4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2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bar>
                  </m:oMath>
                </a14:m>
                <a:endParaRPr lang="x-none" sz="4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65F7F6E-F187-431C-96A8-7C2DAD8135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6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0545D7D9-FC86-42BB-B8BC-CAC35F2F16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аналогічні умови зі спільним відрізком значень для всіх індексів є частинним випадком;</a:t>
                </a: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зменшення кількості ітерацій замінимо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формулою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x-none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x-none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x-none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uk-UA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x-none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uk-UA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x-none" i="1">
                            <a:latin typeface="Cambria Math"/>
                          </a:rPr>
                        </m:ctrlPr>
                      </m:d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uk-UA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x-none" i="1">
                            <a:latin typeface="Cambria Math"/>
                          </a:rPr>
                        </m:ctrlPr>
                      </m:d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ℕ</m:t>
                        </m:r>
                      </m:e>
                    </m:d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перепозначимо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як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матимемо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b="0" i="1" smtClean="0">
                            <a:latin typeface="Cambria Math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два шляхи подальшого зведення операторів з такими умовами.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dirty="0"/>
              </a:p>
              <a:p>
                <a:endParaRPr lang="x-none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545D7D9-FC86-42BB-B8BC-CAC35F2F16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381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997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11E286-11A6-47D4-BB49-E9E526629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спосіб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7574561A-50A1-4BFF-B50F-D8E5BFA156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1105561" cy="4351338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Перейшовши до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-кратного оператора, помножимо кожен операнд на вираз, що обертається в нуль, якщо хоча б один індекс виходить за межі, визначені умовами, тобто не менший за верхню межу якогось із наступних індексів:</a:t>
                </a: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x-none" i="1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uk-UA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p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∙</m:t>
                                  </m:r>
                                </m:e>
                              </m:nary>
                              <m:nary>
                                <m:naryPr>
                                  <m:chr m:val="∏"/>
                                  <m:limLoc m:val="subSup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nary>
                                    <m:naryPr>
                                      <m:chr m:val="∏"/>
                                      <m:limLoc m:val="subSup"/>
                                      <m:supHide m:val="on"/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∈[1;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]\</m:t>
                                      </m:r>
                                      <m:r>
                                        <m:rPr>
                                          <m:lit/>
                                        </m:rP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{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}</m:t>
                                      </m:r>
                                    </m:sub>
                                    <m:sup/>
                                    <m:e>
                                      <m:d>
                                        <m:d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1−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x-none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𝜒</m:t>
                                              </m:r>
                                            </m:e>
                                            <m:sub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𝑠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x-none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ℕ</m:t>
                                              </m:r>
                                            </m:e>
                                          </m:d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обчислення двократного добутку вважати частиною ітерації, то загальна їх кількість буде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limLoc m:val="subSup"/>
                        <m:ctrlPr>
                          <a:rPr lang="uk-UA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e>
                    </m:nary>
                  </m:oMath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574561A-50A1-4BFF-B50F-D8E5BFA156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1105561" cy="4351338"/>
              </a:xfrm>
              <a:blipFill>
                <a:blip r:embed="rId2"/>
                <a:stretch>
                  <a:fillRect l="-1098" t="-2381" r="-115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285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9B8F3A-0A28-461E-91F7-F99F363CE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спосіб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B2D9BA5-72AC-4FB4-B53C-C04AE63BA5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62054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Замість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-кратного оператора формуємо послідовність вкладених операторів, і на кожному рівні вкладеності до основного виразу додається обернений до нього відносно своєї операції.</a:t>
                </a:r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x-none" i="1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p>
                        <m:e>
                          <m:d>
                            <m:d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  <m:d>
                                        <m:d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nary>
                                            <m:naryPr>
                                              <m:chr m:val="∑"/>
                                              <m:limLoc m:val="undOvr"/>
                                              <m:ctrlPr>
                                                <a:rPr lang="x-none" i="1">
                                                  <a:latin typeface="Cambria Math"/>
                                                </a:rPr>
                                              </m:ctrlPr>
                                            </m:naryPr>
                                            <m:sub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=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𝑀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</m:sub>
                                            <m:sup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2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  <m:e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x-none" i="1"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1</m:t>
                                                      </m:r>
                                                    </m:sub>
                                                  </m:s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,…,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x-none" i="1"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𝑘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d>
                                            </m:e>
                                          </m:nary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nary>
                                            <m:naryPr>
                                              <m:chr m:val="∑"/>
                                              <m:limLoc m:val="undOvr"/>
                                              <m:ctrlPr>
                                                <a:rPr lang="x-none" i="1">
                                                  <a:latin typeface="Cambria Math"/>
                                                </a:rPr>
                                              </m:ctrlPr>
                                            </m:naryPr>
                                            <m:sub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=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  <m:sup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2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  <m:e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x-none" i="1"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1</m:t>
                                                      </m:r>
                                                    </m:sub>
                                                  </m:s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,…,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x-none" i="1"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uk-UA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𝑘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d>
                                            </m:e>
                                          </m:nary>
                                        </m:e>
                                      </m:d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</m:d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e>
                              </m:nary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nary>
                            </m:e>
                          </m:d>
                        </m:e>
                      </m:nary>
                    </m:oMath>
                  </m:oMathPara>
                </a14:m>
                <a:endParaRPr lang="x-none" dirty="0"/>
              </a:p>
              <a:p>
                <a:pPr marL="0" indent="0">
                  <a:buNone/>
                </a:pPr>
                <a:endParaRPr lang="uk-UA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B2D9BA5-72AC-4FB4-B53C-C04AE63BA5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62054"/>
              </a:xfrm>
              <a:blipFill>
                <a:blip r:embed="rId2"/>
                <a:stretch>
                  <a:fillRect l="-1217" t="-2322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62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879FF0-63A4-40F4-86A7-D258A49D8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045102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 маніпуляції не є остаточним рішенням проблеми:</a:t>
            </a:r>
          </a:p>
          <a:p>
            <a:pPr algn="just"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спосіб потребує перевірки виконання умов при кожній ітерації;</a:t>
            </a:r>
          </a:p>
          <a:p>
            <a:pPr algn="just"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спосіб може значно збільшувати кількість ітерацій навіть у порівнянні з початковим значенням.</a:t>
            </a:r>
          </a:p>
          <a:p>
            <a:pPr algn="just">
              <a:buFontTx/>
              <a:buChar char="-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ілюструє велику варіативність взаємного розташування відрізків значень індексів оператора.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47FF06-FD24-4C40-A1A6-D7C4EAEC4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523" y="2831494"/>
            <a:ext cx="7596954" cy="241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478004E0-B2D5-42D9-BA96-C9ADDCBCEB6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 вигляду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uk-UA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uk-UA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,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x-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78004E0-B2D5-42D9-BA96-C9ADDCBCEB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B8C78226-EB5C-4B22-BEED-EE7D4020D6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припускаємо, що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тоді можна вважати, що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k-UA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b="0" i="1" smtClean="0">
                            <a:latin typeface="Cambria Math"/>
                          </a:rPr>
                        </m:ctrlPr>
                      </m:bar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ba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звідки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nary>
                          <m:naryPr>
                            <m:chr m:val="∑"/>
                            <m:limLoc m:val="subSup"/>
                            <m:ctrlPr>
                              <a:rPr lang="uk-UA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hr m:val="∑"/>
                        <m:limLoc m:val="subSup"/>
                        <m:ctrlPr>
                          <a:rPr lang="x-none" i="1">
                            <a:latin typeface="Cambria Math"/>
                          </a:rPr>
                        </m:ctrlPr>
                      </m:naryPr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x-none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незалежними є лише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індексів;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комб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інацій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індексів, що задовольняють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умовам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слабких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-композицій числа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 ітерацій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uk-UA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uk-UA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x-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8C78226-EB5C-4B22-BEED-EE7D4020D6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381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75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4B1BFC0-8086-4998-B528-BA8ED8ADE8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5124"/>
                <a:ext cx="10515600" cy="5639749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Приклад: добуток нескінченних рядів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[1]</a:t>
                </a: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limLoc m:val="undOvr"/>
                          <m:ctrlPr>
                            <a:rPr lang="x-none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∞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</m:nary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x-none" i="1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…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nary>
                                <m:naryPr>
                                  <m:chr m:val="∏"/>
                                  <m:limLoc m:val="undOvr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</m:sub>
                                  </m:sSub>
                                </m:e>
                              </m:nary>
                            </m:e>
                          </m:nary>
                        </m:e>
                      </m:nary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x-none" i="1">
                              <a:latin typeface="Cambria Math"/>
                            </a:rPr>
                          </m:ctrlPr>
                        </m:naryPr>
                        <m:sub>
                          <m:nary>
                            <m:naryPr>
                              <m:chr m:val="∑"/>
                              <m:limLoc m:val="subSup"/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nary>
                            <m:naryPr>
                              <m:chr m:val="∏"/>
                              <m:limLoc m:val="undOvr"/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sub>
                              </m:sSub>
                            </m:e>
                          </m:nary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r>
                  <a:rPr lang="uk-UA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uk-UA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uk-UA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x-none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x-none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x-none" i="1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sSub>
                                        <m:sSubPr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=0</m:t>
                                      </m:r>
                                    </m:sub>
                                    <m:sup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nary>
                                        <m:naryPr>
                                          <m:chr m:val="∑"/>
                                          <m:limLoc m:val="subSup"/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=1</m:t>
                                          </m:r>
                                        </m:sub>
                                        <m:sup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−2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x-none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e>
                                            <m:sub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sup>
                                    <m:e>
                                      <m:nary>
                                        <m:naryPr>
                                          <m:chr m:val="∏"/>
                                          <m:limLoc m:val="undOvr"/>
                                          <m:ctrlPr>
                                            <a:rPr lang="x-none" i="1">
                                              <a:latin typeface="Cambria Math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=1</m:t>
                                          </m:r>
                                        </m:sub>
                                        <m:sup>
                                          <m:r>
                                            <a:rPr lang="uk-UA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x-none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uk-UA" i="1">
                                                  <a:latin typeface="Cambria Math" panose="02040503050406030204" pitchFamily="18" charset="0"/>
                                                </a:rPr>
                                                <m:t>𝑎</m:t>
                                              </m:r>
                                            </m:e>
                                            <m:sub>
                                              <m:sSub>
                                                <m:sSubPr>
                                                  <m:ctrlPr>
                                                    <a:rPr lang="x-none" i="1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uk-UA" i="1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sub>
                                          </m:sSub>
                                        </m:e>
                                      </m:nary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Отримана формула дає можливість за необхідності зручно обчислювати добуток нескінченних рядів з будь-яким ступенем точності.</a:t>
                </a:r>
                <a:endParaRPr lang="x-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uk-UA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4B1BFC0-8086-4998-B528-BA8ED8ADE8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5124"/>
                <a:ext cx="10515600" cy="5639749"/>
              </a:xfrm>
              <a:blipFill>
                <a:blip r:embed="rId2"/>
                <a:stretch>
                  <a:fillRect l="-1217" t="-1946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2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08E354-D2F9-47A9-90A4-6F91141D3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CB2392-B54B-441F-9F39-4E2ED7888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Зручніше використовувати явні ІО, ніж неявні.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найпростіших випадках неявні ІО можна звести до явних перетворенням лише умов, що визначають ОДЗ для індексів, а також обчислити кількість ітерацій для отриманих ІО.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 формули можуть бути легко застосовані в обчислювальній практиці.</a:t>
            </a:r>
          </a:p>
        </p:txBody>
      </p:sp>
    </p:spTree>
    <p:extLst>
      <p:ext uri="{BB962C8B-B14F-4D97-AF65-F5344CB8AC3E}">
        <p14:creationId xmlns:p14="http://schemas.microsoft.com/office/powerpoint/2010/main" val="53166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8F803F-A5D9-41CF-B8D4-3B53AB56B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Використані джерела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D82513-4F1C-49B7-AF04-5C703B1C5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 err="1"/>
              <a:t>General</a:t>
            </a:r>
            <a:r>
              <a:rPr lang="uk-UA" dirty="0"/>
              <a:t> </a:t>
            </a:r>
            <a:r>
              <a:rPr lang="uk-UA" dirty="0" err="1"/>
              <a:t>Mathematical</a:t>
            </a:r>
            <a:r>
              <a:rPr lang="uk-UA" dirty="0"/>
              <a:t> </a:t>
            </a:r>
            <a:r>
              <a:rPr lang="uk-UA" dirty="0" err="1"/>
              <a:t>Identities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Analytic</a:t>
            </a:r>
            <a:r>
              <a:rPr lang="uk-UA" dirty="0"/>
              <a:t> </a:t>
            </a:r>
            <a:r>
              <a:rPr lang="uk-UA" dirty="0" err="1"/>
              <a:t>Functions</a:t>
            </a:r>
            <a:r>
              <a:rPr lang="uk-UA" dirty="0"/>
              <a:t> – </a:t>
            </a:r>
            <a:r>
              <a:rPr lang="en-US" dirty="0"/>
              <a:t>[</a:t>
            </a:r>
            <a:r>
              <a:rPr lang="uk-UA" dirty="0" err="1"/>
              <a:t>Електоронне</a:t>
            </a:r>
            <a:r>
              <a:rPr lang="uk-UA" dirty="0"/>
              <a:t> джерело</a:t>
            </a:r>
            <a:r>
              <a:rPr lang="en-US" dirty="0"/>
              <a:t>] – </a:t>
            </a:r>
            <a:r>
              <a:rPr lang="uk-UA" dirty="0"/>
              <a:t>Режим доступу: </a:t>
            </a:r>
            <a:r>
              <a:rPr lang="uk-UA" u="sng" dirty="0">
                <a:hlinkClick r:id="rId2"/>
              </a:rPr>
              <a:t>http://functions.wolfram.com/GeneralIdentities/12</a:t>
            </a:r>
            <a:r>
              <a:rPr lang="uk-UA" dirty="0"/>
              <a:t>/</a:t>
            </a:r>
            <a:endParaRPr lang="x-none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796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DE4424-9850-4D41-8BC6-E9D3734B0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519F0FE0-EB85-4CED-B320-5B6927B4DD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509188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Поняття ітераційного оператору (ІО).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Порожні ІО.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ІО в явному та неявному виглядах.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Недоліки використання неявних ІО.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Зведення неявних ІО до явних.</a:t>
                </a:r>
              </a:p>
              <a:p>
                <a:pPr marL="971550" lvl="1" indent="-514350">
                  <a:buFont typeface="+mj-lt"/>
                  <a:buAutoNum type="alphaLcParenR"/>
                </a:pP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 вигляду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x-none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uk-UA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uk-UA" sz="28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uk-UA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uk-UA" sz="2800" b="0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uk-UA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71550" lvl="1" indent="-514350">
                  <a:buFont typeface="+mj-lt"/>
                  <a:buAutoNum type="alphaLcParenR"/>
                </a:pP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 вигляду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uk-UA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, 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sz="2800" i="1">
                            <a:latin typeface="Cambria Math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bar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971550" lvl="1" indent="-514350">
                  <a:buFont typeface="+mj-lt"/>
                  <a:buAutoNum type="alphaLcParenR"/>
                </a:pP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Умови вигляду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uk-UA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uk-UA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nary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, 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Підсумок.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Використані джерела.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9F0FE0-EB85-4CED-B320-5B6927B4DD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509188"/>
              </a:xfrm>
              <a:blipFill>
                <a:blip r:embed="rId2"/>
                <a:stretch>
                  <a:fillRect l="-1043" t="-3243" b="-297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94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06FDC5-9902-48FB-880E-42477C8D0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ітераційного оператору</a:t>
            </a:r>
            <a:endParaRPr lang="x-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C779FF2-4715-496B-8018-EAEC0B62D8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 algn="just">
                  <a:buNone/>
                </a:pPr>
                <a:r>
                  <a:rPr lang="uk-UA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Ітераційним оператором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(ІО) називається позначення для скороченого запису дії, що послідовно проводиться над великою кількістю операндів.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i="1" dirty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    (1)</m:t>
                      </m:r>
                    </m:oMath>
                  </m:oMathPara>
                </a14:m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limLoc m:val="subSup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    (2)</m:t>
                      </m:r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Змінне значення називають індексом оператора, проте він не обов’язково є індексом в операнді.</a:t>
                </a: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x-none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C779FF2-4715-496B-8018-EAEC0B62D8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 r="-986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27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29F94ED-3ADB-4B4D-A693-AA90178768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8773" y="365124"/>
                <a:ext cx="10515600" cy="5800005"/>
              </a:xfrm>
            </p:spPr>
            <p:txBody>
              <a:bodyPr/>
              <a:lstStyle/>
              <a:p>
                <a:pPr marL="0" indent="0" algn="just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індекс належить множині більш загального вигляду, ніж</a:t>
                </a:r>
                <a:b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цілочисловий відрізок, використовують запис</a:t>
                </a: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uk-UA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  <m:r>
                        <a:rPr lang="uk-UA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(3)</m:t>
                      </m:r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Поширені також </a:t>
                </a:r>
                <a:r>
                  <a:rPr lang="uk-UA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кратні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оператори:</a:t>
                </a:r>
              </a:p>
              <a:p>
                <a:pPr marL="0" indent="0" algn="just">
                  <a:buNone/>
                </a:pPr>
                <a:endParaRPr lang="uk-UA" i="1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ctrlPr>
                            <a:rPr lang="en-US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sup>
                        <m:e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…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𝑖𝑛</m:t>
                              </m:r>
                            </m:sub>
                          </m:sSub>
                        </m:e>
                      </m:nary>
                      <m:r>
                        <a:rPr lang="uk-UA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(4)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цьому прикладі потрібно спочатку «розкрити» другу суму (внутрішню), потім першу (зовнішню).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x-none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9F94ED-3ADB-4B4D-A693-AA90178768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8773" y="365124"/>
                <a:ext cx="10515600" cy="5800005"/>
              </a:xfrm>
              <a:blipFill>
                <a:blip r:embed="rId2"/>
                <a:stretch>
                  <a:fillRect l="-1217" r="-1159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083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FEB42F-ABC5-4C2A-A199-26AAF4F61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Порожні оператори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2685222B-8FB1-4843-8487-D1A69833F7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верхня границя для індексу менша за нижню, то  множину значень вважатимемо порожньою. В такому випадку результат застосування оператора є нейтральним елементом відносно його операції.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ctrlPr>
                            <a:rPr lang="x-none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x-none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=0,  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x-none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x-non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=1, 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 algn="just">
                  <a:buNone/>
                </a:pPr>
                <a:r>
                  <a:rPr lang="uk-UA" dirty="0"/>
                  <a:t>Якщо для індексу вказано множину значень у вигляді (3), то для порожнього оператора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en-US" dirty="0"/>
                  <a:t>.</a:t>
                </a:r>
                <a:endParaRPr lang="x-none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685222B-8FB1-4843-8487-D1A69833F7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833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065E49-9D20-43DC-8AB7-598A98A96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ІО в явному та неявному виглядах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60B29F-A23B-4A5B-B94C-D6555A2ED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2627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(1), (2), (3), (4) називають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операторами в явному вигляді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(або просто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 них для кожного з  індексів чітко встановлено цілочисловий відрізок або множину значень.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під одним оператором вказане обмежувальне співвідношення між кількома індексами без точного задання набору значень для кожного з них, то оператор записано в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неявному вигляді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неявний оператор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Далі припускатиметься, що індекси належать якимось цілочисловим відрізкам, якщо явно не вказане інше.</a:t>
            </a:r>
          </a:p>
        </p:txBody>
      </p:sp>
    </p:spTree>
    <p:extLst>
      <p:ext uri="{BB962C8B-B14F-4D97-AF65-F5344CB8AC3E}">
        <p14:creationId xmlns:p14="http://schemas.microsoft.com/office/powerpoint/2010/main" val="198791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33A6A4F-5273-4018-93DB-DBAF315BC4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5125"/>
                <a:ext cx="10515600" cy="617707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загальному випадку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uk-UA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uk-UA" sz="2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brk m:alnAt="9"/>
                            </m:rP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  … ,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m:rPr>
                              <m:brk m:alnAt="9"/>
                            </m:rP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≧0</m:t>
                          </m:r>
                        </m:sub>
                        <m:sup/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6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uk-UA" sz="2600" b="0" i="1" smtClean="0">
                          <a:latin typeface="Cambria Math" panose="02040503050406030204" pitchFamily="18" charset="0"/>
                        </a:rPr>
                        <m:t>    (5)</m:t>
                      </m:r>
                    </m:oMath>
                  </m:oMathPara>
                </a14:m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функції своїх аргументів (індексів), знак </a:t>
                </a:r>
                <a14:m>
                  <m:oMath xmlns:m="http://schemas.openxmlformats.org/officeDocument/2006/math">
                    <m:r>
                      <a:rPr lang="uk-UA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≧</m:t>
                    </m:r>
                  </m:oMath>
                </a14:m>
                <a: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означає можливість використання одного або обох відношень. Зазвичай припускають, що обидві функції мають достатньо велику область визначення. Оператор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uk-UA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ctrlPr>
                            <a:rPr lang="x-none" sz="2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6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brk m:alnAt="9"/>
                                </m:r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   … ,</m:t>
                              </m:r>
                              <m:sSub>
                                <m:sSubPr>
                                  <m:ctrlPr>
                                    <a:rPr lang="en-US" sz="2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brk m:alnAt="9"/>
                            </m:rPr>
                            <a:rPr lang="uk-UA" sz="26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uk-UA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6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uk-UA" sz="2600" b="0" i="1" smtClean="0">
                          <a:latin typeface="Cambria Math" panose="02040503050406030204" pitchFamily="18" charset="0"/>
                        </a:rPr>
                        <m:t>    (6)</m:t>
                      </m:r>
                    </m:oMath>
                  </m:oMathPara>
                </a14:m>
                <a: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uk-UA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послідовністю з неявних операторів вигляду (5). Можна також використовувати системи умов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6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sz="26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6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≧0</m:t>
                    </m:r>
                  </m:oMath>
                </a14:m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sz="26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1,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𝑙</m:t>
                        </m:r>
                      </m:e>
                    </m:bar>
                  </m:oMath>
                </a14:m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33A6A4F-5273-4018-93DB-DBAF315BC4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5125"/>
                <a:ext cx="10515600" cy="6177078"/>
              </a:xfrm>
              <a:blipFill>
                <a:blip r:embed="rId2"/>
                <a:stretch>
                  <a:fillRect l="-1043" t="-888" r="-986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930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9AE81B-551A-4F6A-9545-0DB796AF3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використання неявних ІО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73F7E57A-B80B-46E1-ADE6-4EC04DC516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Нехай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де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i="1">
                            <a:latin typeface="Cambria Math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ba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Тоді для обчислення значення виразу (5) потрібно знайти</a:t>
                </a: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x-none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;…;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bar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uk-UA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 ,</m:t>
                      </m:r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однією ітерацією вважати перевірку умови для одного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 виконання дії, якщо умова справедлива, то загальна їх кількість виражається формулою</a:t>
                </a: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x-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3F7E57A-B80B-46E1-ADE6-4EC04DC516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961" r="-98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1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62DBA93A-3213-4F65-88AA-574A4A593A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5125"/>
                <a:ext cx="10515600" cy="6261918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частинних випадках, коли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b="0" i="1" smtClean="0">
                            <a:latin typeface="Cambria Math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ba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ця формула набуває вигляду</a:t>
                </a:r>
                <a:endParaRPr lang="en-US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e>
                      </m:nary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Чорні точки відповідають елементам суми вигляду (4), червоні – якоїсь неявно заданої суми з такими ж граничними значеннями індексів. Якщо обчислювати неявну суму як кратну з перевіркою умов при кожній ітерації, то це призведе до зайвих дій.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2DBA93A-3213-4F65-88AA-574A4A593A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5125"/>
                <a:ext cx="10515600" cy="6261918"/>
              </a:xfrm>
              <a:blipFill>
                <a:blip r:embed="rId2"/>
                <a:stretch>
                  <a:fillRect l="-1217" t="-2434" r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AF31842-F8B7-42B4-80CF-226DEF6036C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" t="9462" r="2469" b="2485"/>
          <a:stretch/>
        </p:blipFill>
        <p:spPr>
          <a:xfrm>
            <a:off x="2449089" y="1893527"/>
            <a:ext cx="7293822" cy="252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2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1772</Words>
  <Application>Microsoft Office PowerPoint</Application>
  <PresentationFormat>Довільний</PresentationFormat>
  <Paragraphs>117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0" baseType="lpstr">
      <vt:lpstr>Тема Office</vt:lpstr>
      <vt:lpstr>Оптимізація математичних виразів із використанням ітераційного оператору</vt:lpstr>
      <vt:lpstr>План</vt:lpstr>
      <vt:lpstr>Поняття ітераційного оператору</vt:lpstr>
      <vt:lpstr>Презентація PowerPoint</vt:lpstr>
      <vt:lpstr>Порожні оператори</vt:lpstr>
      <vt:lpstr>ІО в явному та неявному виглядах</vt:lpstr>
      <vt:lpstr>Презентація PowerPoint</vt:lpstr>
      <vt:lpstr>Недоліки використання неявних ІО</vt:lpstr>
      <vt:lpstr>Презентація PowerPoint</vt:lpstr>
      <vt:lpstr>Умови вигляду 〖m≤i〗_1&lt;…&lt;i_k≤n </vt:lpstr>
      <vt:lpstr>Презентація PowerPoint</vt:lpstr>
      <vt:lpstr>Умови вигляду i_1&lt;i_2&lt;…&lt;i_k  , i_t=¯(m_t,n_t )</vt:lpstr>
      <vt:lpstr>Перший спосіб</vt:lpstr>
      <vt:lpstr>Другий спосіб</vt:lpstr>
      <vt:lpstr>Презентація PowerPoint</vt:lpstr>
      <vt:lpstr>Умови вигляду ∑2_(t=1)^k▒i_t =n , i_t∈Z^+</vt:lpstr>
      <vt:lpstr>Презентація PowerPoint</vt:lpstr>
      <vt:lpstr>Підсумок</vt:lpstr>
      <vt:lpstr>Використані джерела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Оптимізація математичних виразів із використанням ітераційного оператору</dc:title>
  <dc:creator>Redrih Putiatin</dc:creator>
  <cp:lastModifiedBy>RePack by Diakov</cp:lastModifiedBy>
  <cp:revision>243</cp:revision>
  <dcterms:created xsi:type="dcterms:W3CDTF">2020-04-04T15:11:41Z</dcterms:created>
  <dcterms:modified xsi:type="dcterms:W3CDTF">2020-05-07T10:07:53Z</dcterms:modified>
</cp:coreProperties>
</file>