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73893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4a9e10b8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4a9e10b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a9e10b81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a9e10b81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4a9e10b81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4a9e10b81_6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4a9e10b8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4a9e10b8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4a9e10b81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4a9e10b81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4a9e10b81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4a9e10b81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4a9e10b8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4a9e10b8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4a9e10b81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4a9e10b81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4a9e10b81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4a9e10b81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4a9e10b8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4a9e10b8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4a9e10b81_1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4a9e10b81_1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4a9e10b81_6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4a9e10b81_6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4a9e10b8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4a9e10b8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4a9e10b8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4a9e10b8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4a9e10b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4a9e10b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4a9e10b81_1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4a9e10b81_1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4a9e10b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4a9e10b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4a9e10b8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4a9e10b8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4a9e10b8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4a9e10b8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4a9e10b81_8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4a9e10b81_8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4a9e10b8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4a9e10b8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4a9e10b8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4a9e10b8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old.ihst.ru/projects/emigrants/timoshenko.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litmir.me/br/?b=543882" TargetMode="External"/><Relationship Id="rId4" Type="http://schemas.openxmlformats.org/officeDocument/2006/relationships/hyperlink" Target="http://www.ukrcenter.com/%D0%9B%D1%96%D1%82%D0%B5%D1%80%D0%B0%D1%82%D1%83%D1%80%D0%B0/%D0%95%D0%BD%D1%86%D0%B8%D0%BA%D0%BB%D0%BE%D0%BF%D0%B5%D0%B4%D1%96%D1%97-/21387-1/%D0%A2%D0%B8%D0%BC%D0%BE%D1%88%D0%B5%D0%BD%D0%BA%D0%BE-%D0%A1%D1%82%D0%B5%D0%BF%D0%B0%D0%BD-%D0%9F%D1%80%D0%BE%D0%BA%D0%BE%D0%BF%D0%BE%D0%B2%D0%B8%D1%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latin typeface="Times New Roman"/>
                <a:ea typeface="Times New Roman"/>
                <a:cs typeface="Times New Roman"/>
                <a:sym typeface="Times New Roman"/>
              </a:rPr>
              <a:t>Степан Прокопович Тимошенко </a:t>
            </a:r>
            <a:endParaRPr>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2824794"/>
            <a:ext cx="8520600" cy="792600"/>
          </a:xfrm>
          <a:prstGeom prst="rect">
            <a:avLst/>
          </a:prstGeom>
          <a:noFill/>
        </p:spPr>
        <p:txBody>
          <a:bodyPr spcFirstLastPara="1" wrap="square" lIns="91425" tIns="91425" rIns="91425" bIns="91425" anchor="t" anchorCtr="0">
            <a:noAutofit/>
          </a:bodyPr>
          <a:lstStyle/>
          <a:p>
            <a:pPr marL="0" lvl="0" indent="0" algn="l">
              <a:lnSpc>
                <a:spcPct val="150000"/>
              </a:lnSpc>
            </a:pPr>
            <a:r>
              <a:rPr lang="ru" sz="1400" u="sng" dirty="0" smtClean="0">
                <a:solidFill>
                  <a:schemeClr val="dk1"/>
                </a:solidFill>
                <a:latin typeface="Times New Roman"/>
                <a:ea typeface="Times New Roman"/>
                <a:cs typeface="Times New Roman"/>
                <a:sym typeface="Times New Roman"/>
              </a:rPr>
              <a:t>Підготували</a:t>
            </a:r>
            <a:r>
              <a:rPr lang="ru" sz="1400" dirty="0" smtClean="0">
                <a:solidFill>
                  <a:schemeClr val="dk1"/>
                </a:solidFill>
                <a:latin typeface="Times New Roman"/>
                <a:ea typeface="Times New Roman"/>
                <a:cs typeface="Times New Roman"/>
                <a:sym typeface="Times New Roman"/>
              </a:rPr>
              <a:t>: Приходько Т. Б., Довгаль І. М., ст</a:t>
            </a:r>
            <a:r>
              <a:rPr lang="ru" sz="1400" dirty="0" smtClean="0">
                <a:solidFill>
                  <a:schemeClr val="dk1"/>
                </a:solidFill>
                <a:latin typeface="Times New Roman"/>
                <a:ea typeface="Times New Roman"/>
                <a:cs typeface="Times New Roman"/>
                <a:sym typeface="Times New Roman"/>
              </a:rPr>
              <a:t>уденти </a:t>
            </a:r>
            <a:r>
              <a:rPr lang="ru" sz="1400" dirty="0">
                <a:solidFill>
                  <a:schemeClr val="dk1"/>
                </a:solidFill>
                <a:latin typeface="Times New Roman"/>
                <a:ea typeface="Times New Roman"/>
                <a:cs typeface="Times New Roman"/>
                <a:sym typeface="Times New Roman"/>
              </a:rPr>
              <a:t>2-го курсу </a:t>
            </a:r>
            <a:r>
              <a:rPr lang="ru" sz="1400" dirty="0" smtClean="0">
                <a:solidFill>
                  <a:schemeClr val="dk1"/>
                </a:solidFill>
                <a:latin typeface="Times New Roman"/>
                <a:ea typeface="Times New Roman"/>
                <a:cs typeface="Times New Roman"/>
                <a:sym typeface="Times New Roman"/>
              </a:rPr>
              <a:t>ФПМ</a:t>
            </a:r>
            <a:endParaRPr sz="1400" dirty="0">
              <a:solidFill>
                <a:schemeClr val="dk1"/>
              </a:solidFill>
              <a:latin typeface="Times New Roman"/>
              <a:ea typeface="Times New Roman"/>
              <a:cs typeface="Times New Roman"/>
              <a:sym typeface="Times New Roman"/>
            </a:endParaRPr>
          </a:p>
          <a:p>
            <a:pPr marL="0" indent="0" algn="l">
              <a:lnSpc>
                <a:spcPct val="150000"/>
              </a:lnSpc>
            </a:pPr>
            <a:r>
              <a:rPr lang="ru" sz="1400" u="sng" dirty="0" smtClean="0">
                <a:solidFill>
                  <a:schemeClr val="dk1"/>
                </a:solidFill>
                <a:latin typeface="Times New Roman"/>
                <a:ea typeface="Times New Roman"/>
                <a:cs typeface="Times New Roman"/>
                <a:sym typeface="Times New Roman"/>
              </a:rPr>
              <a:t>Керівник</a:t>
            </a:r>
            <a:r>
              <a:rPr lang="ru" sz="1400" dirty="0" smtClean="0">
                <a:solidFill>
                  <a:schemeClr val="dk1"/>
                </a:solidFill>
                <a:latin typeface="Times New Roman"/>
                <a:ea typeface="Times New Roman"/>
                <a:cs typeface="Times New Roman"/>
                <a:sym typeface="Times New Roman"/>
              </a:rPr>
              <a:t>: </a:t>
            </a:r>
            <a:r>
              <a:rPr lang="uk-UA" sz="1400" dirty="0" smtClean="0">
                <a:solidFill>
                  <a:schemeClr val="dk1"/>
                </a:solidFill>
                <a:latin typeface="Times New Roman"/>
                <a:ea typeface="Times New Roman"/>
                <a:cs typeface="Times New Roman"/>
                <a:sym typeface="Times New Roman"/>
              </a:rPr>
              <a:t>Климук О. С., </a:t>
            </a:r>
            <a:r>
              <a:rPr lang="ru" sz="1400" dirty="0" smtClean="0">
                <a:solidFill>
                  <a:schemeClr val="dk1"/>
                </a:solidFill>
                <a:latin typeface="Times New Roman"/>
                <a:ea typeface="Times New Roman"/>
                <a:cs typeface="Times New Roman"/>
                <a:sym typeface="Times New Roman"/>
              </a:rPr>
              <a:t>к. </a:t>
            </a:r>
            <a:r>
              <a:rPr lang="uk-UA" sz="1400" dirty="0">
                <a:solidFill>
                  <a:schemeClr val="dk1"/>
                </a:solidFill>
                <a:latin typeface="Times New Roman"/>
                <a:ea typeface="Times New Roman"/>
                <a:cs typeface="Times New Roman"/>
                <a:sym typeface="Times New Roman"/>
              </a:rPr>
              <a:t>ф</a:t>
            </a:r>
            <a:r>
              <a:rPr lang="ru" sz="1400" dirty="0" smtClean="0">
                <a:solidFill>
                  <a:schemeClr val="dk1"/>
                </a:solidFill>
                <a:latin typeface="Times New Roman"/>
                <a:ea typeface="Times New Roman"/>
                <a:cs typeface="Times New Roman"/>
                <a:sym typeface="Times New Roman"/>
              </a:rPr>
              <a:t>із.-мат. </a:t>
            </a:r>
            <a:r>
              <a:rPr lang="uk-UA" sz="1400" dirty="0" smtClean="0">
                <a:solidFill>
                  <a:schemeClr val="dk1"/>
                </a:solidFill>
                <a:latin typeface="Times New Roman"/>
                <a:ea typeface="Times New Roman"/>
                <a:cs typeface="Times New Roman"/>
                <a:sym typeface="Times New Roman"/>
              </a:rPr>
              <a:t>н</a:t>
            </a:r>
            <a:r>
              <a:rPr lang="ru" sz="1400" dirty="0" smtClean="0">
                <a:solidFill>
                  <a:schemeClr val="dk1"/>
                </a:solidFill>
                <a:latin typeface="Times New Roman"/>
                <a:ea typeface="Times New Roman"/>
                <a:cs typeface="Times New Roman"/>
                <a:sym typeface="Times New Roman"/>
              </a:rPr>
              <a:t>аук, доцент КЗТФ ФМФ</a:t>
            </a:r>
            <a:endParaRPr sz="1400" dirty="0">
              <a:latin typeface="Times New Roman"/>
              <a:ea typeface="Times New Roman"/>
              <a:cs typeface="Times New Roman"/>
              <a:sym typeface="Times New Roman"/>
            </a:endParaRPr>
          </a:p>
        </p:txBody>
      </p:sp>
      <p:sp>
        <p:nvSpPr>
          <p:cNvPr id="56" name="Google Shape;56;p13"/>
          <p:cNvSpPr txBox="1"/>
          <p:nvPr/>
        </p:nvSpPr>
        <p:spPr>
          <a:xfrm>
            <a:off x="2877300" y="4340225"/>
            <a:ext cx="3389400" cy="254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endParaRPr dirty="0"/>
          </a:p>
          <a:p>
            <a:pPr marL="0" lvl="0" indent="0" algn="ctr" rtl="0">
              <a:spcBef>
                <a:spcPts val="0"/>
              </a:spcBef>
              <a:spcAft>
                <a:spcPts val="0"/>
              </a:spcAft>
              <a:buNone/>
            </a:pPr>
            <a:r>
              <a:rPr lang="ru" dirty="0" smtClean="0"/>
              <a:t>КПІ </a:t>
            </a:r>
            <a:r>
              <a:rPr lang="ru" dirty="0"/>
              <a:t>ім. Ігоря Сікорського</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Робота в Комісії з організації УАН</a:t>
            </a: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10" name="Google Shape;11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До участі в Комісії з організації Академії С.П. Тимошенко був запрошений міністром освіти М.П. Василенком, який направив його до В.І. Вернадського як представника інженерних наук.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Степан Тимошенко був одними із засновників майбутньої Академії, саме він разом з колегами створив основні пункти розвитку природничого напряму в науці, і стояв на чолі перших академічних інститутів та кафедр.</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Важливою засадою для організації прикладного природознавства Тимошенко вважав вирішення питань, що ставить людям життя за допомоги науки і техніки. </a:t>
            </a:r>
            <a:endParaRPr sz="1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І для розвитку науки, і однією зі сходинок - була можливість створення прикладних кафедр, у тому числі технічної механіки, технічної фізики, прикладної хімії, геології, прикладної зоології, прикладної ботаніки.</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14 листопада 1918 р. було прийнято закон про заснування Української академії наук у м. Києві, який підписав гетьман Павло Скоропадський і  призначено перших 12 дійсних членів УАН, серед яких був і С.П. Тимошенко.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Отже, завдяки плідній роботі академіка С.П. Тимошенка в УАН його Фізично-математичний  відділ мав стрімкий зріст і сприяв розвитку циєї галузі. </a:t>
            </a:r>
            <a:endParaRPr sz="1400">
              <a:solidFill>
                <a:schemeClr val="dk1"/>
              </a:solidFill>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solidFill>
                <a:schemeClr val="dk1"/>
              </a:solidFill>
              <a:latin typeface="Times New Roman"/>
              <a:ea typeface="Times New Roman"/>
              <a:cs typeface="Times New Roman"/>
              <a:sym typeface="Times New Roman"/>
            </a:endParaRPr>
          </a:p>
          <a:p>
            <a:pPr marL="45720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Восени 1918 року він був призначений одним з 12 академіків Української Академії наук та очолив організований ним Інститут технічної механіки (тепер Інститут механіки імені С. П. Тимошенка НАН України). Проте, в умовах бурхливих подій в Україні, коли змінювалися уряди й режими, а в Києві велися військові дії, його діяльність на посадах професора політехнічного інституту, академіка і директора Інституту механіки не могла тривати довго.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У вересні 1919 року Київ був захоплений денікінцями, а в грудні — більшовиками.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Практично припинилися заняття в Політехнічному інституті, була паралізована діяльність Української Академії наук, академік В.Вернадський подався у відставку.</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050">
              <a:solidFill>
                <a:srgbClr val="222222"/>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Наукова діяльність</a:t>
            </a:r>
            <a:endParaRPr>
              <a:latin typeface="Times New Roman"/>
              <a:ea typeface="Times New Roman"/>
              <a:cs typeface="Times New Roman"/>
              <a:sym typeface="Times New Roman"/>
            </a:endParaRPr>
          </a:p>
        </p:txBody>
      </p:sp>
      <p:sp>
        <p:nvSpPr>
          <p:cNvPr id="126" name="Google Shape;12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Свою наукову діяльність, в основному пов'язану з найважливішими проблемами розрахунків на міцність, Степан Тимошенко постійно поєднував з викладанням в різних вищих навчальних закладах Росії, України, а потім - Європи і Америки, тому найбільшу популярність здобули його підручники з опору матеріалів, теорії пружності, теорії коливань, теорії стійкості і багатьом іншим розділах механіки твердих тіл, що деформуються, видані в більшості країн світу, в тому числі і в нашій країні, і до сих пір є настільними книгами інженера. </a:t>
            </a:r>
            <a:endParaRPr sz="1400">
              <a:solidFill>
                <a:srgbClr val="000000"/>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Для Степана Прокоповича особливе значення мали лекції і лабораторні заняття з механіки та опору матеріалів професора А.Феппля в Мюнхенському політехнікумі. </a:t>
            </a:r>
            <a:endParaRPr sz="1400">
              <a:solidFill>
                <a:schemeClr val="dk1"/>
              </a:solidFill>
              <a:latin typeface="Times New Roman"/>
              <a:ea typeface="Times New Roman"/>
              <a:cs typeface="Times New Roman"/>
              <a:sym typeface="Times New Roman"/>
            </a:endParaRPr>
          </a:p>
          <a:p>
            <a:pPr marL="457200" lvl="0" indent="0" algn="l" rtl="0">
              <a:lnSpc>
                <a:spcPct val="150000"/>
              </a:lnSpc>
              <a:spcBef>
                <a:spcPts val="1600"/>
              </a:spcBef>
              <a:spcAft>
                <a:spcPts val="1600"/>
              </a:spcAft>
              <a:buNone/>
            </a:pP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body" idx="1"/>
          </p:nvPr>
        </p:nvSpPr>
        <p:spPr>
          <a:xfrm>
            <a:off x="311700" y="602175"/>
            <a:ext cx="8520600" cy="3628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У 1904—1905 рр. С.П.Тимошенко провів дослідження коливань валу постійного діаметра з двома масами на кінцях у Петербурзькому політехнічному інституті. Він показав, що вплив маси вала на період коливань можна легко вирахувати, як і розв’язати задачу про крутильні коливання валу з кількома дисками уздовж останнього.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У 1905 р. він поповнював свою технічну освіту і працював у лабораторіях Геттінгенського університету, приділяючи головну увагу праці над дисертацією — дослідженню бокової стійкості двотаврової балки і, зокрема, кручення останньої. С.П.Тимошенко показав, що при крученні двотаврової балки виникає згин полиць, якщо останні в будь-якому поперечному перерізі не мають свободи поздовжнього переміщення. Він вивів рівняння кручення. Було розв’язано й завдання стійкості балки при її крученні.</a:t>
            </a:r>
            <a:endParaRPr sz="1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Влітку 1905  у Геттінгені, працює над складною та актуальною для будівництва проблемою дослідження стійкості деформацій стиснутих пластин. Йому вдалося вивести трансцендентне рівняння, з якого можна було обчислювати критичне значення стискаючих сил. Дослідивши різні випадки випучування пластин, вчений склав таблиці, за допомогою яких можна було обчислити значення критичної сили для різних співвідношень між шириною пластини та її товщиною. Цей його доробок мав фундаментальне значення в галузі стійкості деформацій і використовувся в авіації та кораблебудуванні</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ru" sz="1400">
                <a:latin typeface="Times New Roman"/>
                <a:ea typeface="Times New Roman"/>
                <a:cs typeface="Times New Roman"/>
                <a:sym typeface="Times New Roman"/>
              </a:rPr>
              <a:t>Створив </a:t>
            </a:r>
            <a:r>
              <a:rPr lang="ru" sz="1400">
                <a:solidFill>
                  <a:schemeClr val="dk1"/>
                </a:solidFill>
                <a:latin typeface="Times New Roman"/>
                <a:ea typeface="Times New Roman"/>
                <a:cs typeface="Times New Roman"/>
                <a:sym typeface="Times New Roman"/>
              </a:rPr>
              <a:t> цикл праць з розрахунку міцності стержневих систем, застосування енергетичного засобу щодо апроксимуючих функцій прогинів, низка праць щодо побудови теорії коливань пружних систем та про допустимі напруження в металевих мостах тощо. </a:t>
            </a:r>
            <a:endParaRPr sz="1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Основні наукові праці</a:t>
            </a:r>
            <a:endParaRPr>
              <a:latin typeface="Times New Roman"/>
              <a:ea typeface="Times New Roman"/>
              <a:cs typeface="Times New Roman"/>
              <a:sym typeface="Times New Roman"/>
            </a:endParaRPr>
          </a:p>
        </p:txBody>
      </p:sp>
      <p:sp>
        <p:nvSpPr>
          <p:cNvPr id="142" name="Google Shape;142;p28"/>
          <p:cNvSpPr txBox="1">
            <a:spLocks noGrp="1"/>
          </p:cNvSpPr>
          <p:nvPr>
            <p:ph type="body" idx="1"/>
          </p:nvPr>
        </p:nvSpPr>
        <p:spPr>
          <a:xfrm>
            <a:off x="311700" y="1017725"/>
            <a:ext cx="8520600" cy="3831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ru" sz="1400">
                <a:latin typeface="Times New Roman"/>
                <a:ea typeface="Times New Roman"/>
                <a:cs typeface="Times New Roman"/>
                <a:sym typeface="Times New Roman"/>
              </a:rPr>
              <a:t>1911 р. - «Курс опору матеріалів»</a:t>
            </a:r>
            <a:endParaRPr sz="1400">
              <a:latin typeface="Times New Roman"/>
              <a:ea typeface="Times New Roman"/>
              <a:cs typeface="Times New Roman"/>
              <a:sym typeface="Times New Roman"/>
            </a:endParaRPr>
          </a:p>
          <a:p>
            <a:pPr marL="0" lvl="0" indent="0" algn="l" rtl="0">
              <a:spcBef>
                <a:spcPts val="1200"/>
              </a:spcBef>
              <a:spcAft>
                <a:spcPts val="0"/>
              </a:spcAft>
              <a:buNone/>
            </a:pPr>
            <a:r>
              <a:rPr lang="ru" sz="1400">
                <a:latin typeface="Times New Roman"/>
                <a:ea typeface="Times New Roman"/>
                <a:cs typeface="Times New Roman"/>
                <a:sym typeface="Times New Roman"/>
              </a:rPr>
              <a:t>1916 р. - «Курс теорії пружності»</a:t>
            </a:r>
            <a:endParaRPr sz="1400">
              <a:latin typeface="Times New Roman"/>
              <a:ea typeface="Times New Roman"/>
              <a:cs typeface="Times New Roman"/>
              <a:sym typeface="Times New Roman"/>
            </a:endParaRPr>
          </a:p>
          <a:p>
            <a:pPr marL="0" lvl="0" indent="0" algn="l" rtl="0">
              <a:spcBef>
                <a:spcPts val="1200"/>
              </a:spcBef>
              <a:spcAft>
                <a:spcPts val="0"/>
              </a:spcAft>
              <a:buNone/>
            </a:pPr>
            <a:r>
              <a:rPr lang="ru" sz="1400">
                <a:latin typeface="Times New Roman"/>
                <a:ea typeface="Times New Roman"/>
                <a:cs typeface="Times New Roman"/>
                <a:sym typeface="Times New Roman"/>
              </a:rPr>
              <a:t>1930 р. - </a:t>
            </a:r>
            <a:r>
              <a:rPr lang="ru" sz="1400">
                <a:solidFill>
                  <a:srgbClr val="3B3B3B"/>
                </a:solidFill>
                <a:highlight>
                  <a:srgbClr val="F7F0E3"/>
                </a:highlight>
                <a:latin typeface="Times New Roman"/>
                <a:ea typeface="Times New Roman"/>
                <a:cs typeface="Times New Roman"/>
                <a:sym typeface="Times New Roman"/>
              </a:rPr>
              <a:t>"Прикладна теорія пружності" </a:t>
            </a:r>
            <a:endParaRPr sz="1400">
              <a:solidFill>
                <a:srgbClr val="3B3B3B"/>
              </a:solidFill>
              <a:highlight>
                <a:srgbClr val="F7F0E3"/>
              </a:highlight>
              <a:latin typeface="Times New Roman"/>
              <a:ea typeface="Times New Roman"/>
              <a:cs typeface="Times New Roman"/>
              <a:sym typeface="Times New Roman"/>
            </a:endParaRPr>
          </a:p>
          <a:p>
            <a:pPr marL="0" lvl="0" indent="0" algn="l" rtl="0">
              <a:spcBef>
                <a:spcPts val="1200"/>
              </a:spcBef>
              <a:spcAft>
                <a:spcPts val="0"/>
              </a:spcAft>
              <a:buNone/>
            </a:pPr>
            <a:r>
              <a:rPr lang="ru" sz="1400">
                <a:solidFill>
                  <a:srgbClr val="3B3B3B"/>
                </a:solidFill>
                <a:highlight>
                  <a:srgbClr val="F7F0E3"/>
                </a:highlight>
                <a:latin typeface="Times New Roman"/>
                <a:ea typeface="Times New Roman"/>
                <a:cs typeface="Times New Roman"/>
                <a:sym typeface="Times New Roman"/>
              </a:rPr>
              <a:t>1955 р. - "Стійкість пружних систем" </a:t>
            </a:r>
            <a:endParaRPr sz="1400">
              <a:solidFill>
                <a:srgbClr val="3B3B3B"/>
              </a:solidFill>
              <a:highlight>
                <a:srgbClr val="F7F0E3"/>
              </a:highlight>
              <a:latin typeface="Times New Roman"/>
              <a:ea typeface="Times New Roman"/>
              <a:cs typeface="Times New Roman"/>
              <a:sym typeface="Times New Roman"/>
            </a:endParaRPr>
          </a:p>
          <a:p>
            <a:pPr marL="0" lvl="0" indent="0" algn="l" rtl="0">
              <a:spcBef>
                <a:spcPts val="1200"/>
              </a:spcBef>
              <a:spcAft>
                <a:spcPts val="0"/>
              </a:spcAft>
              <a:buNone/>
            </a:pPr>
            <a:r>
              <a:rPr lang="ru" sz="1400">
                <a:solidFill>
                  <a:srgbClr val="3B3B3B"/>
                </a:solidFill>
                <a:highlight>
                  <a:srgbClr val="F7F0E3"/>
                </a:highlight>
                <a:latin typeface="Times New Roman"/>
                <a:ea typeface="Times New Roman"/>
                <a:cs typeface="Times New Roman"/>
                <a:sym typeface="Times New Roman"/>
              </a:rPr>
              <a:t>1970 р. - "Стійкість стрижнів, пластин і оболонок"</a:t>
            </a:r>
            <a:endParaRPr sz="1400">
              <a:solidFill>
                <a:srgbClr val="3B3B3B"/>
              </a:solidFill>
              <a:highlight>
                <a:srgbClr val="F7F0E3"/>
              </a:highlight>
              <a:latin typeface="Times New Roman"/>
              <a:ea typeface="Times New Roman"/>
              <a:cs typeface="Times New Roman"/>
              <a:sym typeface="Times New Roman"/>
            </a:endParaRPr>
          </a:p>
          <a:p>
            <a:pPr marL="0" lvl="0" indent="0" algn="l" rtl="0">
              <a:spcBef>
                <a:spcPts val="1200"/>
              </a:spcBef>
              <a:spcAft>
                <a:spcPts val="0"/>
              </a:spcAft>
              <a:buNone/>
            </a:pPr>
            <a:r>
              <a:rPr lang="ru" sz="1400">
                <a:solidFill>
                  <a:srgbClr val="3B3B3B"/>
                </a:solidFill>
                <a:highlight>
                  <a:srgbClr val="F7F0E3"/>
                </a:highlight>
                <a:latin typeface="Times New Roman"/>
                <a:ea typeface="Times New Roman"/>
                <a:cs typeface="Times New Roman"/>
                <a:sym typeface="Times New Roman"/>
              </a:rPr>
              <a:t>1931-1934 р. - "Теорія коливань в Інженерній справі" </a:t>
            </a:r>
            <a:endParaRPr sz="1400">
              <a:solidFill>
                <a:srgbClr val="3B3B3B"/>
              </a:solidFill>
              <a:highlight>
                <a:srgbClr val="F7F0E3"/>
              </a:highlight>
              <a:latin typeface="Times New Roman"/>
              <a:ea typeface="Times New Roman"/>
              <a:cs typeface="Times New Roman"/>
              <a:sym typeface="Times New Roman"/>
            </a:endParaRPr>
          </a:p>
          <a:p>
            <a:pPr marL="0" lvl="0" indent="0" algn="l" rtl="0">
              <a:spcBef>
                <a:spcPts val="1200"/>
              </a:spcBef>
              <a:spcAft>
                <a:spcPts val="0"/>
              </a:spcAft>
              <a:buNone/>
            </a:pPr>
            <a:r>
              <a:rPr lang="ru" sz="1400">
                <a:solidFill>
                  <a:srgbClr val="3B3B3B"/>
                </a:solidFill>
                <a:highlight>
                  <a:srgbClr val="F7F0E3"/>
                </a:highlight>
                <a:latin typeface="Times New Roman"/>
                <a:ea typeface="Times New Roman"/>
                <a:cs typeface="Times New Roman"/>
                <a:sym typeface="Times New Roman"/>
              </a:rPr>
              <a:t>1948-1963 р. - "Пластинки та оболонки" </a:t>
            </a:r>
            <a:endParaRPr sz="1400">
              <a:solidFill>
                <a:srgbClr val="3B3B3B"/>
              </a:solidFill>
              <a:highlight>
                <a:srgbClr val="F7F0E3"/>
              </a:highlight>
              <a:latin typeface="Times New Roman"/>
              <a:ea typeface="Times New Roman"/>
              <a:cs typeface="Times New Roman"/>
              <a:sym typeface="Times New Roman"/>
            </a:endParaRPr>
          </a:p>
          <a:p>
            <a:pPr marL="0" lvl="0" indent="0" algn="l" rtl="0">
              <a:spcBef>
                <a:spcPts val="1200"/>
              </a:spcBef>
              <a:spcAft>
                <a:spcPts val="0"/>
              </a:spcAft>
              <a:buNone/>
            </a:pPr>
            <a:endParaRPr sz="1400">
              <a:latin typeface="Times New Roman"/>
              <a:ea typeface="Times New Roman"/>
              <a:cs typeface="Times New Roman"/>
              <a:sym typeface="Times New Roman"/>
            </a:endParaRPr>
          </a:p>
          <a:p>
            <a:pPr marL="0" lvl="0" indent="0" algn="l" rtl="0">
              <a:spcBef>
                <a:spcPts val="1200"/>
              </a:spcBef>
              <a:spcAft>
                <a:spcPts val="1600"/>
              </a:spcAft>
              <a:buNone/>
            </a:pPr>
            <a:endParaRPr sz="1400">
              <a:latin typeface="Times New Roman"/>
              <a:ea typeface="Times New Roman"/>
              <a:cs typeface="Times New Roman"/>
              <a:sym typeface="Times New Roman"/>
            </a:endParaRPr>
          </a:p>
        </p:txBody>
      </p:sp>
      <p:pic>
        <p:nvPicPr>
          <p:cNvPr id="143" name="Google Shape;143;p28"/>
          <p:cNvPicPr preferRelativeResize="0"/>
          <p:nvPr/>
        </p:nvPicPr>
        <p:blipFill>
          <a:blip r:embed="rId3">
            <a:alphaModFix/>
          </a:blip>
          <a:stretch>
            <a:fillRect/>
          </a:stretch>
        </p:blipFill>
        <p:spPr>
          <a:xfrm>
            <a:off x="4979924" y="1620750"/>
            <a:ext cx="1531347" cy="2206051"/>
          </a:xfrm>
          <a:prstGeom prst="rect">
            <a:avLst/>
          </a:prstGeom>
          <a:noFill/>
          <a:ln>
            <a:noFill/>
          </a:ln>
        </p:spPr>
      </p:pic>
      <p:pic>
        <p:nvPicPr>
          <p:cNvPr id="144" name="Google Shape;144;p28"/>
          <p:cNvPicPr preferRelativeResize="0"/>
          <p:nvPr/>
        </p:nvPicPr>
        <p:blipFill>
          <a:blip r:embed="rId4">
            <a:alphaModFix/>
          </a:blip>
          <a:stretch>
            <a:fillRect/>
          </a:stretch>
        </p:blipFill>
        <p:spPr>
          <a:xfrm>
            <a:off x="7333375" y="1620746"/>
            <a:ext cx="1498933" cy="2206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546175" y="415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Визнання у світі</a:t>
            </a:r>
            <a:endParaRPr>
              <a:latin typeface="Times New Roman"/>
              <a:ea typeface="Times New Roman"/>
              <a:cs typeface="Times New Roman"/>
              <a:sym typeface="Times New Roman"/>
            </a:endParaRPr>
          </a:p>
        </p:txBody>
      </p:sp>
      <p:sp>
        <p:nvSpPr>
          <p:cNvPr id="150" name="Google Shape;150;p29"/>
          <p:cNvSpPr txBox="1">
            <a:spLocks noGrp="1"/>
          </p:cNvSpPr>
          <p:nvPr>
            <p:ph type="body" idx="1"/>
          </p:nvPr>
        </p:nvSpPr>
        <p:spPr>
          <a:xfrm>
            <a:off x="311700" y="1152475"/>
            <a:ext cx="8520600" cy="3795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ru" sz="1400">
                <a:solidFill>
                  <a:srgbClr val="000000"/>
                </a:solidFill>
                <a:latin typeface="Times New Roman"/>
                <a:ea typeface="Times New Roman"/>
                <a:cs typeface="Times New Roman"/>
                <a:sym typeface="Times New Roman"/>
              </a:rPr>
              <a:t>Наукові досягнення С.П.Тимошенка було визнано у всьому світі. Його обрано членом багатьох академій: АН СРСР, Польської, Французької, Італійської, Лондонського королівського товариства. Почесні докторські звання йому присвоїли Лехайський університет (США, 1936), Мічіганський університет (1938), Цюріхський вищий технічний університет, Болонський університет (1954), Загребська політехніка (1956), Турінська політехніка (1960). Його ім’я присвоєно лабораторії механіки Стенфордського університету, Інституту механіки НАН України.</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54"/>
        <p:cNvGrpSpPr/>
        <p:nvPr/>
      </p:nvGrpSpPr>
      <p:grpSpPr>
        <a:xfrm>
          <a:off x="0" y="0"/>
          <a:ext cx="0" cy="0"/>
          <a:chOff x="0" y="0"/>
          <a:chExt cx="0" cy="0"/>
        </a:xfrm>
      </p:grpSpPr>
      <p:sp>
        <p:nvSpPr>
          <p:cNvPr id="155" name="Google Shape;155;p30"/>
          <p:cNvSpPr txBox="1">
            <a:spLocks noGrp="1"/>
          </p:cNvSpPr>
          <p:nvPr>
            <p:ph type="body" idx="2"/>
          </p:nvPr>
        </p:nvSpPr>
        <p:spPr>
          <a:xfrm>
            <a:off x="4803125" y="580975"/>
            <a:ext cx="3999900" cy="34164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a:solidFill>
                  <a:schemeClr val="dk1"/>
                </a:solidFill>
                <a:latin typeface="Times New Roman"/>
                <a:ea typeface="Times New Roman"/>
                <a:cs typeface="Times New Roman"/>
                <a:sym typeface="Times New Roman"/>
              </a:rPr>
              <a:t>Іменем Тимошенка названий Інститут механіки Національної Академії України.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a:solidFill>
                  <a:schemeClr val="dk1"/>
                </a:solidFill>
                <a:latin typeface="Times New Roman"/>
                <a:ea typeface="Times New Roman"/>
                <a:cs typeface="Times New Roman"/>
                <a:sym typeface="Times New Roman"/>
              </a:rPr>
              <a:t>У Києві на будинку, де він мешкав (вул. Гоголівська, 23), встановлено меморіальну дошку з його портретом, а на території Київського політехнічного інституту — пам'ятник.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a:solidFill>
                  <a:schemeClr val="dk1"/>
                </a:solidFill>
                <a:latin typeface="Times New Roman"/>
                <a:ea typeface="Times New Roman"/>
                <a:cs typeface="Times New Roman"/>
                <a:sym typeface="Times New Roman"/>
              </a:rPr>
              <a:t>23 грудня 2018 року на державному рівні в Україні відзначається пам'ятна дата — 140 років з дня народження Степана Тимошенка, вченого у галузі механіки.</a:t>
            </a:r>
            <a:endParaRPr>
              <a:solidFill>
                <a:schemeClr val="dk1"/>
              </a:solidFill>
              <a:latin typeface="Times New Roman"/>
              <a:ea typeface="Times New Roman"/>
              <a:cs typeface="Times New Roman"/>
              <a:sym typeface="Times New Roman"/>
            </a:endParaRPr>
          </a:p>
        </p:txBody>
      </p:sp>
      <p:pic>
        <p:nvPicPr>
          <p:cNvPr id="156" name="Google Shape;156;p30"/>
          <p:cNvPicPr preferRelativeResize="0"/>
          <p:nvPr/>
        </p:nvPicPr>
        <p:blipFill>
          <a:blip r:embed="rId3">
            <a:alphaModFix/>
          </a:blip>
          <a:stretch>
            <a:fillRect/>
          </a:stretch>
        </p:blipFill>
        <p:spPr>
          <a:xfrm>
            <a:off x="606675" y="1055075"/>
            <a:ext cx="2706950" cy="3609249"/>
          </a:xfrm>
          <a:prstGeom prst="rect">
            <a:avLst/>
          </a:prstGeom>
          <a:noFill/>
          <a:ln>
            <a:noFill/>
          </a:ln>
        </p:spPr>
      </p:pic>
      <p:sp>
        <p:nvSpPr>
          <p:cNvPr id="157" name="Google Shape;157;p30"/>
          <p:cNvSpPr txBox="1"/>
          <p:nvPr/>
        </p:nvSpPr>
        <p:spPr>
          <a:xfrm>
            <a:off x="674075" y="198875"/>
            <a:ext cx="73386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sz="2800">
                <a:solidFill>
                  <a:schemeClr val="dk1"/>
                </a:solidFill>
                <a:latin typeface="Times New Roman"/>
                <a:ea typeface="Times New Roman"/>
                <a:cs typeface="Times New Roman"/>
                <a:sym typeface="Times New Roman"/>
              </a:rPr>
              <a:t>Вшанування пам’яті</a:t>
            </a:r>
            <a:endParaRPr sz="28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61"/>
        <p:cNvGrpSpPr/>
        <p:nvPr/>
      </p:nvGrpSpPr>
      <p:grpSpPr>
        <a:xfrm>
          <a:off x="0" y="0"/>
          <a:ext cx="0" cy="0"/>
          <a:chOff x="0" y="0"/>
          <a:chExt cx="0" cy="0"/>
        </a:xfrm>
      </p:grpSpPr>
      <p:sp>
        <p:nvSpPr>
          <p:cNvPr id="162" name="Google Shape;162;p31"/>
          <p:cNvSpPr txBox="1">
            <a:spLocks noGrp="1"/>
          </p:cNvSpPr>
          <p:nvPr>
            <p:ph type="body" idx="2"/>
          </p:nvPr>
        </p:nvSpPr>
        <p:spPr>
          <a:xfrm>
            <a:off x="4832400" y="307575"/>
            <a:ext cx="3999900" cy="39243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a:solidFill>
                  <a:schemeClr val="dk1"/>
                </a:solidFill>
                <a:latin typeface="Times New Roman"/>
                <a:ea typeface="Times New Roman"/>
                <a:cs typeface="Times New Roman"/>
                <a:sym typeface="Times New Roman"/>
              </a:rPr>
              <a:t>У 1957 році Відділом прикладної механіки Американського товариства інженерів-механіків (ASME) «на честь Степана П. Тимошенка, всесвітньовідомого авторитета в галузі прикладної механіки, і пошанування його внеску як автора і вчителя» була заснована медаль Тимошенка. Нею щорічно нагороджують науковців за визначні досягнення в галузі прикладної механіки.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a:solidFill>
                  <a:schemeClr val="dk1"/>
                </a:solidFill>
                <a:latin typeface="Times New Roman"/>
                <a:ea typeface="Times New Roman"/>
                <a:cs typeface="Times New Roman"/>
                <a:sym typeface="Times New Roman"/>
              </a:rPr>
              <a:t>1998 року в Україні випущено поштову марку, присвячену пам'яті Тимошенка.  </a:t>
            </a:r>
            <a:endParaRPr sz="1600"/>
          </a:p>
        </p:txBody>
      </p:sp>
      <p:pic>
        <p:nvPicPr>
          <p:cNvPr id="163" name="Google Shape;163;p31"/>
          <p:cNvPicPr preferRelativeResize="0"/>
          <p:nvPr/>
        </p:nvPicPr>
        <p:blipFill>
          <a:blip r:embed="rId3">
            <a:alphaModFix/>
          </a:blip>
          <a:stretch>
            <a:fillRect/>
          </a:stretch>
        </p:blipFill>
        <p:spPr>
          <a:xfrm>
            <a:off x="1016950" y="785075"/>
            <a:ext cx="1767025" cy="2145675"/>
          </a:xfrm>
          <a:prstGeom prst="rect">
            <a:avLst/>
          </a:prstGeom>
          <a:noFill/>
          <a:ln>
            <a:noFill/>
          </a:ln>
        </p:spPr>
      </p:pic>
      <p:pic>
        <p:nvPicPr>
          <p:cNvPr id="164" name="Google Shape;164;p31"/>
          <p:cNvPicPr preferRelativeResize="0"/>
          <p:nvPr/>
        </p:nvPicPr>
        <p:blipFill>
          <a:blip r:embed="rId4">
            <a:alphaModFix/>
          </a:blip>
          <a:stretch>
            <a:fillRect/>
          </a:stretch>
        </p:blipFill>
        <p:spPr>
          <a:xfrm>
            <a:off x="1016950" y="3009925"/>
            <a:ext cx="3555050" cy="169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87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Зміст</a:t>
            </a:r>
            <a:endParaRPr>
              <a:latin typeface="Times New Roman"/>
              <a:ea typeface="Times New Roman"/>
              <a:cs typeface="Times New Roman"/>
              <a:sym typeface="Times New Roman"/>
            </a:endParaRPr>
          </a:p>
        </p:txBody>
      </p:sp>
      <p:sp>
        <p:nvSpPr>
          <p:cNvPr id="62" name="Google Shape;62;p14"/>
          <p:cNvSpPr txBox="1">
            <a:spLocks noGrp="1"/>
          </p:cNvSpPr>
          <p:nvPr>
            <p:ph type="body" idx="1"/>
          </p:nvPr>
        </p:nvSpPr>
        <p:spPr>
          <a:xfrm>
            <a:off x="311700" y="1152475"/>
            <a:ext cx="8592000" cy="3583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Батьки</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Дитинство</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Навчання</a:t>
            </a:r>
            <a:endParaRPr sz="1400">
              <a:solidFill>
                <a:srgbClr val="000000"/>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Зі спогадів професора С.П. Тимошенко</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Життя(Робота) в Штатах</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Мічиганский Университет</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Робота в Київськом політехнічном інституті</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Робота в Комісії з організації УАН</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Наукова діяльність</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Основні наукові праці</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AutoNum type="arabicPeriod"/>
            </a:pPr>
            <a:r>
              <a:rPr lang="ru" sz="1400">
                <a:solidFill>
                  <a:srgbClr val="000000"/>
                </a:solidFill>
                <a:latin typeface="Times New Roman"/>
                <a:ea typeface="Times New Roman"/>
                <a:cs typeface="Times New Roman"/>
                <a:sym typeface="Times New Roman"/>
              </a:rPr>
              <a:t>Визнання у світі</a:t>
            </a:r>
            <a:endParaRPr sz="1400">
              <a:solidFill>
                <a:srgbClr val="000000"/>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chemeClr val="dk1"/>
              </a:buClr>
              <a:buSzPts val="1400"/>
              <a:buFont typeface="Times New Roman"/>
              <a:buAutoNum type="arabicPeriod"/>
            </a:pPr>
            <a:r>
              <a:rPr lang="ru" sz="1400">
                <a:solidFill>
                  <a:schemeClr val="dk1"/>
                </a:solidFill>
                <a:latin typeface="Times New Roman"/>
                <a:ea typeface="Times New Roman"/>
                <a:cs typeface="Times New Roman"/>
                <a:sym typeface="Times New Roman"/>
              </a:rPr>
              <a:t>Вшанування пам’яті(досягнень)</a:t>
            </a:r>
            <a:endParaRPr sz="1400">
              <a:solidFill>
                <a:schemeClr val="dk1"/>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chemeClr val="dk1"/>
              </a:buClr>
              <a:buSzPts val="1400"/>
              <a:buFont typeface="Times New Roman"/>
              <a:buAutoNum type="arabicPeriod"/>
            </a:pPr>
            <a:r>
              <a:rPr lang="ru" sz="1400">
                <a:solidFill>
                  <a:schemeClr val="dk1"/>
                </a:solidFill>
                <a:latin typeface="Times New Roman"/>
                <a:ea typeface="Times New Roman"/>
                <a:cs typeface="Times New Roman"/>
                <a:sym typeface="Times New Roman"/>
              </a:rPr>
              <a:t>Останні роки життя</a:t>
            </a:r>
            <a:endParaRPr sz="1400">
              <a:solidFill>
                <a:schemeClr val="dk1"/>
              </a:solidFill>
              <a:latin typeface="Times New Roman"/>
              <a:ea typeface="Times New Roman"/>
              <a:cs typeface="Times New Roman"/>
              <a:sym typeface="Times New Roman"/>
            </a:endParaRPr>
          </a:p>
          <a:p>
            <a:pPr marL="457200" lvl="0" indent="-317500" algn="l" rtl="0">
              <a:lnSpc>
                <a:spcPct val="100000"/>
              </a:lnSpc>
              <a:spcBef>
                <a:spcPts val="0"/>
              </a:spcBef>
              <a:spcAft>
                <a:spcPts val="0"/>
              </a:spcAft>
              <a:buClr>
                <a:schemeClr val="dk1"/>
              </a:buClr>
              <a:buSzPts val="1400"/>
              <a:buFont typeface="Times New Roman"/>
              <a:buAutoNum type="arabicPeriod"/>
            </a:pPr>
            <a:r>
              <a:rPr lang="ru" sz="1400">
                <a:solidFill>
                  <a:schemeClr val="dk1"/>
                </a:solidFill>
                <a:latin typeface="Times New Roman"/>
                <a:ea typeface="Times New Roman"/>
                <a:cs typeface="Times New Roman"/>
                <a:sym typeface="Times New Roman"/>
              </a:rPr>
              <a:t>Література</a:t>
            </a:r>
            <a:endParaRPr sz="14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8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Останні роки життя</a:t>
            </a:r>
            <a:endParaRPr>
              <a:latin typeface="Times New Roman"/>
              <a:ea typeface="Times New Roman"/>
              <a:cs typeface="Times New Roman"/>
              <a:sym typeface="Times New Roman"/>
            </a:endParaRPr>
          </a:p>
        </p:txBody>
      </p:sp>
      <p:sp>
        <p:nvSpPr>
          <p:cNvPr id="170" name="Google Shape;17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1944 року Степан Тимошенко вийшов на пенсію, проте продовжував викладати в Стенфордському університеті, мешкаючи у Пало Альто в Каліфорнії. 1946 року відійшла з життя його дружина.</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 1958 року Тимошенко приїхав у СРСР, де відвідав Львів (Інститут машинознавства та автоматики), Харків (Технологічний інститут), Київ (Інститут механіки), Москву (Інститут механіки та ін.), Ленінград (Інститут інженерів транспорту, Політехнічний інститут). Після цієї подорожі він написав книгу споминів «Як я пам'ятаю». Ще одну подорож в СРСР Степан Тимошенко здійснив у 1967 році. Відвідав рідні йому з дитинства Ромни, Київ, побував у Москві та Ленінграді.</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 З 1960 року Тимошенко замешкав у Вуперталі (ФРН) у своєї доньки Ганни Степанівни Гельцельт-Тимошенко. Там і помер на 94-му році життя 29 травня 1972 року. Похований біля дружини на кладовищі Альта-Меса в Пало Альто в Каліфорнії (США).</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050">
              <a:solidFill>
                <a:srgbClr val="22222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394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Зі спогадів професора С.П. Тимошенко</a:t>
            </a:r>
            <a:r>
              <a:rPr lang="ru" sz="1800"/>
              <a:t> </a:t>
            </a:r>
            <a:endParaRPr sz="1800"/>
          </a:p>
        </p:txBody>
      </p:sp>
      <p:sp>
        <p:nvSpPr>
          <p:cNvPr id="176" name="Google Shape;176;p33"/>
          <p:cNvSpPr txBox="1">
            <a:spLocks noGrp="1"/>
          </p:cNvSpPr>
          <p:nvPr>
            <p:ph type="body" idx="1"/>
          </p:nvPr>
        </p:nvSpPr>
        <p:spPr>
          <a:xfrm>
            <a:off x="362550" y="1068225"/>
            <a:ext cx="8520600" cy="3534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"У 1889 р. я вступив до першого класу Роменського реального училища. На сусідній лавці сидів А. Ф. Іоффе. Він добре вчився і звичайно не брав участі в галасливих іграх своїх однокласників. У шостому класі він захворів. Підозрювали туберкульоз. Мати відвезла його на південь Франції, де він прожив близько року і абсолютно видужав. Після повернення він повинен був знову вступити до шостого класу, коли я був уже в сьомому.</a:t>
            </a:r>
            <a:endParaRPr sz="14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Наступна наша зустріч була в 1904 р.я приїхав до Мюнхена слухати лекції А. Феппля. Абрам Федорович закінчував докторську дисертацію у Рентгена. Що робити далі? Я порадив йому вступити до Петербурзького політехнічного інституту, де я тоді викладав... </a:t>
            </a:r>
            <a:endParaRPr sz="14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Абраму Федоровичу вдалося влаштуватися лаборантом на кафедру фізики, де він зміг займатися науковою діяльністю. Ми працювали в одному і тому ж інституті... </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750">
              <a:solidFill>
                <a:schemeClr val="dk1"/>
              </a:solidFill>
              <a:highlight>
                <a:srgbClr val="FFFFFF"/>
              </a:highlight>
              <a:latin typeface="Verdana"/>
              <a:ea typeface="Verdana"/>
              <a:cs typeface="Verdana"/>
              <a:sym typeface="Verdana"/>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80"/>
        <p:cNvGrpSpPr/>
        <p:nvPr/>
      </p:nvGrpSpPr>
      <p:grpSpPr>
        <a:xfrm>
          <a:off x="0" y="0"/>
          <a:ext cx="0" cy="0"/>
          <a:chOff x="0" y="0"/>
          <a:chExt cx="0" cy="0"/>
        </a:xfrm>
      </p:grpSpPr>
      <p:sp>
        <p:nvSpPr>
          <p:cNvPr id="181" name="Google Shape;181;p34"/>
          <p:cNvSpPr txBox="1">
            <a:spLocks noGrp="1"/>
          </p:cNvSpPr>
          <p:nvPr>
            <p:ph type="body" idx="1"/>
          </p:nvPr>
        </p:nvSpPr>
        <p:spPr>
          <a:xfrm>
            <a:off x="311700" y="398825"/>
            <a:ext cx="8520600" cy="4170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...У грудні 1906 р. я закінчив свої заняття в Петербурзі і переселився до Києва, але зв'язок з Абрамом Федоровичем не поривав. Влітку ми зазвичай зустрічалися в Швейцарії…</a:t>
            </a:r>
            <a:endParaRPr sz="1050">
              <a:solidFill>
                <a:schemeClr val="dk1"/>
              </a:solidFill>
              <a:latin typeface="Verdana"/>
              <a:ea typeface="Verdana"/>
              <a:cs typeface="Verdana"/>
              <a:sym typeface="Verdana"/>
            </a:endParaRPr>
          </a:p>
          <a:p>
            <a:pPr marL="0" lvl="0" indent="0" algn="just" rtl="0">
              <a:spcBef>
                <a:spcPts val="110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Влітку їздили разом до Криму. Там була розроблена нами навчальна програма Фізико-механічного факультету політехнічного інституту. Проводити її в життя довелося одному А. Ф. Іоффе.</a:t>
            </a:r>
            <a:endParaRPr sz="1400">
              <a:solidFill>
                <a:schemeClr val="dk1"/>
              </a:solidFill>
              <a:latin typeface="Times New Roman"/>
              <a:ea typeface="Times New Roman"/>
              <a:cs typeface="Times New Roman"/>
              <a:sym typeface="Times New Roman"/>
            </a:endParaRPr>
          </a:p>
          <a:p>
            <a:pPr marL="0" lvl="0" indent="0" algn="l" rtl="0">
              <a:spcBef>
                <a:spcPts val="1100"/>
              </a:spcBef>
              <a:spcAft>
                <a:spcPts val="0"/>
              </a:spcAft>
              <a:buNone/>
            </a:pPr>
            <a:r>
              <a:rPr lang="ru"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marL="2286000" lvl="0" indent="457200" algn="l" rtl="0">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1-й Президія (1919 р.) Фізико-механічного факультету:</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                                                          	А. Ф. Іоффе, П. Л. Капіца і А. Н. Крилов (зліва направо)</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ru"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marL="0" lvl="0" indent="0" algn="just" rtl="0">
              <a:spcBef>
                <a:spcPts val="110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 Наприкінці 1917 р.я знову переселився до Києва, а звідти в 1920 р. - до Югославії і в 1922 р. - до Америки. Знову я побачився з Абрамом Федоровичем лише в 1958 р в Ленінграді в Інституті напівпровідників. Я помітив, що Абрам Федорович сильно постарів. Він говорив про свої подальші плани, але було видно, що ці плани він виконати не зможе. У 1960 р.я прочитав у США про його смерть. У 1968 р.я відвідав колишнє Роменське реальне училище, показав директору лавки, де сиділи А. Ф. Іоффе і я.</a:t>
            </a:r>
            <a:endParaRPr sz="1400">
              <a:solidFill>
                <a:schemeClr val="dk1"/>
              </a:solidFill>
              <a:latin typeface="Times New Roman"/>
              <a:ea typeface="Times New Roman"/>
              <a:cs typeface="Times New Roman"/>
              <a:sym typeface="Times New Roman"/>
            </a:endParaRPr>
          </a:p>
          <a:p>
            <a:pPr marL="0" lvl="0" indent="0" algn="just" rtl="0">
              <a:spcBef>
                <a:spcPts val="1100"/>
              </a:spcBef>
              <a:spcAft>
                <a:spcPts val="0"/>
              </a:spcAft>
              <a:buClr>
                <a:schemeClr val="dk1"/>
              </a:buClr>
              <a:buSzPts val="1100"/>
              <a:buFont typeface="Arial"/>
              <a:buNone/>
            </a:pPr>
            <a:endParaRPr sz="1400" i="1">
              <a:solidFill>
                <a:schemeClr val="dk1"/>
              </a:solidFill>
              <a:highlight>
                <a:srgbClr val="FFFFFF"/>
              </a:highlight>
              <a:latin typeface="Verdana"/>
              <a:ea typeface="Verdana"/>
              <a:cs typeface="Verdana"/>
              <a:sym typeface="Verdana"/>
            </a:endParaRPr>
          </a:p>
          <a:p>
            <a:pPr marL="0" lvl="0" indent="0" algn="l" rtl="0">
              <a:spcBef>
                <a:spcPts val="1100"/>
              </a:spcBef>
              <a:spcAft>
                <a:spcPts val="1600"/>
              </a:spcAft>
              <a:buNone/>
            </a:pPr>
            <a:r>
              <a:rPr lang="ru"/>
              <a:t> </a:t>
            </a:r>
            <a:endParaRPr/>
          </a:p>
        </p:txBody>
      </p:sp>
      <p:pic>
        <p:nvPicPr>
          <p:cNvPr id="182" name="Google Shape;182;p34"/>
          <p:cNvPicPr preferRelativeResize="0"/>
          <p:nvPr/>
        </p:nvPicPr>
        <p:blipFill>
          <a:blip r:embed="rId3">
            <a:alphaModFix/>
          </a:blip>
          <a:stretch>
            <a:fillRect/>
          </a:stretch>
        </p:blipFill>
        <p:spPr>
          <a:xfrm>
            <a:off x="354075" y="1975613"/>
            <a:ext cx="1879800" cy="1260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latin typeface="Times New Roman"/>
                <a:ea typeface="Times New Roman"/>
                <a:cs typeface="Times New Roman"/>
                <a:sym typeface="Times New Roman"/>
              </a:rPr>
              <a:t>ЛІТЕРАТУРА</a:t>
            </a:r>
            <a:endParaRPr>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188" name="Google Shape;188;p35"/>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300"/>
              </a:spcBef>
              <a:spcAft>
                <a:spcPts val="0"/>
              </a:spcAft>
              <a:buNone/>
            </a:pPr>
            <a:r>
              <a:rPr lang="ru" sz="1300">
                <a:latin typeface="Times New Roman"/>
                <a:ea typeface="Times New Roman"/>
                <a:cs typeface="Times New Roman"/>
                <a:sym typeface="Times New Roman"/>
              </a:rPr>
              <a:t>1. Богданов В.Л., Дубровіна Л.Ф. Роль академіка С.П. Тимошенка у заснуванні Української Академії Наук та інституту технічної механіки УАН</a:t>
            </a:r>
            <a:endParaRPr sz="1300">
              <a:latin typeface="Times New Roman"/>
              <a:ea typeface="Times New Roman"/>
              <a:cs typeface="Times New Roman"/>
              <a:sym typeface="Times New Roman"/>
            </a:endParaRPr>
          </a:p>
          <a:p>
            <a:pPr marL="0" lvl="0" indent="0" algn="l" rtl="0">
              <a:lnSpc>
                <a:spcPct val="150000"/>
              </a:lnSpc>
              <a:spcBef>
                <a:spcPts val="300"/>
              </a:spcBef>
              <a:spcAft>
                <a:spcPts val="0"/>
              </a:spcAft>
              <a:buNone/>
            </a:pPr>
            <a:r>
              <a:rPr lang="ru" sz="1300">
                <a:latin typeface="Times New Roman"/>
                <a:ea typeface="Times New Roman"/>
                <a:cs typeface="Times New Roman"/>
                <a:sym typeface="Times New Roman"/>
              </a:rPr>
              <a:t>2. Дырда В.И Тимошенко Степан Прокофьевич</a:t>
            </a:r>
            <a:endParaRPr sz="130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ru" sz="1300">
                <a:latin typeface="Times New Roman"/>
                <a:ea typeface="Times New Roman"/>
                <a:cs typeface="Times New Roman"/>
                <a:sym typeface="Times New Roman"/>
              </a:rPr>
              <a:t>3. Писаренко Г.С. Степан Прокофьевич Тимошенко,1991</a:t>
            </a:r>
            <a:endParaRPr sz="130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ru" sz="1300">
                <a:latin typeface="Times New Roman"/>
                <a:ea typeface="Times New Roman"/>
                <a:cs typeface="Times New Roman"/>
                <a:sym typeface="Times New Roman"/>
              </a:rPr>
              <a:t>4.http://m.mathnet.ru/php/archive.phtml?wshow=paper&amp;jrnid=svfu&amp;paperid=211&amp;option_lang=rus</a:t>
            </a:r>
            <a:endParaRPr sz="1300">
              <a:latin typeface="Times New Roman"/>
              <a:ea typeface="Times New Roman"/>
              <a:cs typeface="Times New Roman"/>
              <a:sym typeface="Times New Roman"/>
            </a:endParaRPr>
          </a:p>
          <a:p>
            <a:pPr marL="0" lvl="0" indent="0" algn="l" rtl="0">
              <a:lnSpc>
                <a:spcPct val="150000"/>
              </a:lnSpc>
              <a:spcBef>
                <a:spcPts val="300"/>
              </a:spcBef>
              <a:spcAft>
                <a:spcPts val="0"/>
              </a:spcAft>
              <a:buNone/>
            </a:pPr>
            <a:r>
              <a:rPr lang="ru" sz="1300">
                <a:latin typeface="Times New Roman"/>
                <a:ea typeface="Times New Roman"/>
                <a:cs typeface="Times New Roman"/>
                <a:sym typeface="Times New Roman"/>
              </a:rPr>
              <a:t>5. </a:t>
            </a:r>
            <a:r>
              <a:rPr lang="ru" sz="1300" u="sng">
                <a:solidFill>
                  <a:schemeClr val="hlink"/>
                </a:solidFill>
                <a:latin typeface="Times New Roman"/>
                <a:ea typeface="Times New Roman"/>
                <a:cs typeface="Times New Roman"/>
                <a:sym typeface="Times New Roman"/>
                <a:hlinkClick r:id="rId3"/>
              </a:rPr>
              <a:t>http://old.ihst.ru/projects/emigrants/timoshenko.htm</a:t>
            </a:r>
            <a:endParaRPr sz="1300">
              <a:latin typeface="Times New Roman"/>
              <a:ea typeface="Times New Roman"/>
              <a:cs typeface="Times New Roman"/>
              <a:sym typeface="Times New Roman"/>
            </a:endParaRPr>
          </a:p>
          <a:p>
            <a:pPr marL="0" lvl="0" indent="0" algn="l" rtl="0">
              <a:lnSpc>
                <a:spcPct val="150000"/>
              </a:lnSpc>
              <a:spcBef>
                <a:spcPts val="300"/>
              </a:spcBef>
              <a:spcAft>
                <a:spcPts val="0"/>
              </a:spcAft>
              <a:buNone/>
            </a:pPr>
            <a:r>
              <a:rPr lang="ru" sz="1300">
                <a:latin typeface="Times New Roman"/>
                <a:ea typeface="Times New Roman"/>
                <a:cs typeface="Times New Roman"/>
                <a:sym typeface="Times New Roman"/>
              </a:rPr>
              <a:t>6.</a:t>
            </a:r>
            <a:r>
              <a:rPr lang="ru" sz="1300" u="sng">
                <a:solidFill>
                  <a:schemeClr val="hlink"/>
                </a:solidFill>
                <a:latin typeface="Times New Roman"/>
                <a:ea typeface="Times New Roman"/>
                <a:cs typeface="Times New Roman"/>
                <a:sym typeface="Times New Roman"/>
                <a:hlinkClick r:id="rId4"/>
              </a:rPr>
              <a:t>http://www.ukrcenter.com/Література/Енциклопедії-/21387-1/Тимошенко-Степан-Прокопович</a:t>
            </a:r>
            <a:endParaRPr sz="130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ru" sz="1300">
                <a:latin typeface="Times New Roman"/>
                <a:ea typeface="Times New Roman"/>
                <a:cs typeface="Times New Roman"/>
                <a:sym typeface="Times New Roman"/>
              </a:rPr>
              <a:t>7.Тимошенко С.П. “Воспоминания”</a:t>
            </a:r>
            <a:endParaRPr sz="130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ru" sz="1300">
                <a:latin typeface="Times New Roman"/>
                <a:ea typeface="Times New Roman"/>
                <a:cs typeface="Times New Roman"/>
                <a:sym typeface="Times New Roman"/>
              </a:rPr>
              <a:t>8.</a:t>
            </a:r>
            <a:r>
              <a:rPr lang="ru" sz="1300">
                <a:uFill>
                  <a:noFill/>
                </a:uFill>
                <a:latin typeface="Times New Roman"/>
                <a:ea typeface="Times New Roman"/>
                <a:cs typeface="Times New Roman"/>
                <a:sym typeface="Times New Roman"/>
                <a:hlinkClick r:id="rId5"/>
              </a:rPr>
              <a:t>https://www.litmir.me/br/?b=543882</a:t>
            </a:r>
            <a:endParaRPr sz="130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ru" sz="1300">
                <a:latin typeface="Times New Roman"/>
                <a:ea typeface="Times New Roman"/>
                <a:cs typeface="Times New Roman"/>
                <a:sym typeface="Times New Roman"/>
              </a:rPr>
              <a:t>9.https://uk.wikipedia.org/wiki/Тимошенко_Степан_Прокопович#Останні_роки_життя</a:t>
            </a:r>
            <a:endParaRPr sz="13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2"/>
          </p:nvPr>
        </p:nvSpPr>
        <p:spPr>
          <a:xfrm>
            <a:off x="4454775" y="1198850"/>
            <a:ext cx="4377600" cy="357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ru">
                <a:solidFill>
                  <a:schemeClr val="dk1"/>
                </a:solidFill>
                <a:latin typeface="Times New Roman"/>
                <a:ea typeface="Times New Roman"/>
                <a:cs typeface="Times New Roman"/>
                <a:sym typeface="Times New Roman"/>
              </a:rPr>
              <a:t>Степан Прокопович Тимошенко (11 грудня 1878, с. Шпотівка, Сумщина — 29 травня 1972, Вупперталь, ФРН) — всесвітньовідомий український, американський та німецький вчений у галузі механіки. Батько теоретичної механіки. Основоположник теорії міцності матеріалів, теорії пружності та коливань. Один з організаторів і перших академіків Української академії наук (УАН). Автор відомої теорії балок.</a:t>
            </a:r>
            <a:endParaRPr/>
          </a:p>
        </p:txBody>
      </p:sp>
      <p:pic>
        <p:nvPicPr>
          <p:cNvPr id="68" name="Google Shape;68;p15"/>
          <p:cNvPicPr preferRelativeResize="0"/>
          <p:nvPr/>
        </p:nvPicPr>
        <p:blipFill>
          <a:blip r:embed="rId3">
            <a:alphaModFix/>
          </a:blip>
          <a:stretch>
            <a:fillRect/>
          </a:stretch>
        </p:blipFill>
        <p:spPr>
          <a:xfrm>
            <a:off x="1020475" y="784153"/>
            <a:ext cx="2349400" cy="3575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84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Батьки</a:t>
            </a:r>
            <a:endParaRPr>
              <a:latin typeface="Times New Roman"/>
              <a:ea typeface="Times New Roman"/>
              <a:cs typeface="Times New Roman"/>
              <a:sym typeface="Times New Roman"/>
            </a:endParaRPr>
          </a:p>
        </p:txBody>
      </p:sp>
      <p:sp>
        <p:nvSpPr>
          <p:cNvPr id="74" name="Google Shape;74;p16"/>
          <p:cNvSpPr txBox="1">
            <a:spLocks noGrp="1"/>
          </p:cNvSpPr>
          <p:nvPr>
            <p:ph type="body" idx="1"/>
          </p:nvPr>
        </p:nvSpPr>
        <p:spPr>
          <a:xfrm>
            <a:off x="311700" y="907225"/>
            <a:ext cx="8520600" cy="393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Мати, Юзефіна Яківна Сарнавська, народилась в 1854 р. в польській родині Сарнавських. Батько матері, відставний військовий, був керуючим у маєтку Браницьких. Юзефіну Яківну віддали в фундуклеївську жіночу гімназію, яку вона успішно закінчила, отримавши таким чином повну гімназійну освіту, що, на ті часи, було досить рідкісним досягненням для жінок.</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Батько ,Прокоп Тимофійович, народився в 1847 році 8‑го липня в хаті кріпосного селянина. Працював землеміром. </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У 1876 році Прокоп і Юзефіна одружилися. Вони взяли в оренду Кандибський маєток в селі Шпотівці і почали власне господарство.</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11 грудня 1878 народився Степан.</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ru" sz="1400">
                <a:solidFill>
                  <a:srgbClr val="000000"/>
                </a:solidFill>
                <a:latin typeface="Times New Roman"/>
                <a:ea typeface="Times New Roman"/>
                <a:cs typeface="Times New Roman"/>
                <a:sym typeface="Times New Roman"/>
              </a:rPr>
              <a:t>У 1880 році, коли Степану було 2 роки, батько взяв в оренду сусідній маєток Базилівку, що належав поміщиці В.і. Гамалей, уродженої Скоропадської,куди з родиною переїхали. Тут пройшло дитинство Степана Темошенко.</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Дитинство</a:t>
            </a:r>
            <a:endParaRPr>
              <a:latin typeface="Times New Roman"/>
              <a:ea typeface="Times New Roman"/>
              <a:cs typeface="Times New Roman"/>
              <a:sym typeface="Times New Roman"/>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ru" sz="1400">
                <a:solidFill>
                  <a:srgbClr val="000000"/>
                </a:solidFill>
                <a:latin typeface="Times New Roman"/>
                <a:ea typeface="Times New Roman"/>
                <a:cs typeface="Times New Roman"/>
                <a:sym typeface="Times New Roman"/>
              </a:rPr>
              <a:t>Влітку мати з батьком були заклопотані у господарстві, тому у дітей була необмежена свобода.</a:t>
            </a:r>
            <a:endParaRPr sz="1400">
              <a:solidFill>
                <a:srgbClr val="000000"/>
              </a:solidFill>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r>
              <a:rPr lang="ru" sz="1400">
                <a:solidFill>
                  <a:srgbClr val="000000"/>
                </a:solidFill>
                <a:latin typeface="Times New Roman"/>
                <a:ea typeface="Times New Roman"/>
                <a:cs typeface="Times New Roman"/>
                <a:sym typeface="Times New Roman"/>
              </a:rPr>
              <a:t>З раннього дитинства Степан Прокопович  полюбляв ліпити з піска замки,фортеці, а особливо -  залізниці.  Цей інтерес до них з’явився під час поїздок до Конотопу, де потрібно було переїжджати залізничну колію. Ця залізниця справляли на нього величезне враження і настільки запала у душу, що у дорослому віці, закінчивши школу, Степан пішов по стежці інженера, що вдосконалював те, чим захоплювався з дитинства.</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Навчання</a:t>
            </a:r>
            <a:endParaRPr>
              <a:latin typeface="Times New Roman"/>
              <a:ea typeface="Times New Roman"/>
              <a:cs typeface="Times New Roman"/>
              <a:sym typeface="Times New Roman"/>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З п’яти років у Степана Прокоповича почалось навчання. Взимку з ним займалась матір, коли не було ніякої роботи на полі. Далі, у вісім років почав навчатися з вчителькою. У 1889 вступив до Роменського реального училища.</a:t>
            </a:r>
            <a:endParaRPr sz="1400">
              <a:solidFill>
                <a:srgbClr val="000000"/>
              </a:solidFill>
              <a:latin typeface="Times New Roman"/>
              <a:ea typeface="Times New Roman"/>
              <a:cs typeface="Times New Roman"/>
              <a:sym typeface="Times New Roman"/>
            </a:endParaRPr>
          </a:p>
          <a:p>
            <a:pPr marL="0" lvl="0" indent="0" algn="l" rtl="0">
              <a:lnSpc>
                <a:spcPct val="150000"/>
              </a:lnSpc>
              <a:spcBef>
                <a:spcPts val="120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Після закінчення училища вирішив вступити в Інститут Інженерів Шляхів Сполучення та в Інститут Цивільних Інженерів. Вдало склав  іспит в обидва, але надав перевагу першому.</a:t>
            </a:r>
            <a:endParaRPr sz="1400">
              <a:solidFill>
                <a:srgbClr val="000000"/>
              </a:solidFill>
              <a:latin typeface="Times New Roman"/>
              <a:ea typeface="Times New Roman"/>
              <a:cs typeface="Times New Roman"/>
              <a:sym typeface="Times New Roman"/>
            </a:endParaRPr>
          </a:p>
          <a:p>
            <a:pPr marL="0" lvl="0" indent="0" algn="l" rtl="0">
              <a:lnSpc>
                <a:spcPct val="150000"/>
              </a:lnSpc>
              <a:spcBef>
                <a:spcPts val="120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Влітку 1899 і 1900 років проходив практику на будівництві Вовчанськ-Куп'янськ залізниці. Потім, будувався Куп'янський вокзал,де Степану Тимошенко було доручено виготовлення детальних креслень і складання кошторису.</a:t>
            </a:r>
            <a:endParaRPr sz="1400">
              <a:solidFill>
                <a:srgbClr val="000000"/>
              </a:solidFill>
              <a:latin typeface="Times New Roman"/>
              <a:ea typeface="Times New Roman"/>
              <a:cs typeface="Times New Roman"/>
              <a:sym typeface="Times New Roman"/>
            </a:endParaRPr>
          </a:p>
          <a:p>
            <a:pPr marL="0" lvl="0" indent="0" algn="l" rtl="0">
              <a:lnSpc>
                <a:spcPct val="150000"/>
              </a:lnSpc>
              <a:spcBef>
                <a:spcPts val="1200"/>
              </a:spcBef>
              <a:spcAft>
                <a:spcPts val="1600"/>
              </a:spcAft>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34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Робота в США</a:t>
            </a:r>
            <a:endParaRPr>
              <a:latin typeface="Times New Roman"/>
              <a:ea typeface="Times New Roman"/>
              <a:cs typeface="Times New Roman"/>
              <a:sym typeface="Times New Roman"/>
            </a:endParaRPr>
          </a:p>
        </p:txBody>
      </p:sp>
      <p:sp>
        <p:nvSpPr>
          <p:cNvPr id="92" name="Google Shape;92;p19"/>
          <p:cNvSpPr txBox="1">
            <a:spLocks noGrp="1"/>
          </p:cNvSpPr>
          <p:nvPr>
            <p:ph type="body" idx="1"/>
          </p:nvPr>
        </p:nvSpPr>
        <p:spPr>
          <a:xfrm>
            <a:off x="311700" y="915150"/>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1922 р. переїхав до США, де працював технічним консультантом на заводах «Вестінгауз» у Піттсбурзі. Після п’яти років праці у фірмі він організував секцію механіки при Американському товаристві інженерів, почав видавати журнал «Прикладна механіка», надрукував дві монографії: «Прикладна теорія пружності», «Проблеми вібрації в інженерній науці». Педагогічна, наукова та практична діяльність С.П.Тимошенка у «Вестінгаузі» плідно вплинула на постановку технічної освіти американських інженерів.</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З 1927 р. він очолив кафедру механіки Мічіганського університету, заснував щонедільний семінар з теоретичної та прикладної механіки, видав фундаментальні праці «Опір матеріалів» , «Теорія пружності» , «Теорія стійкості» (1936). </a:t>
            </a:r>
            <a:endParaRPr sz="1400">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З 1936 р. С.П.Тимошенко — професор Стенфордського університету, де він читав докторантський курс прикладної механіки і видав грунтовні праці: «Теорія пластинок і оболонок» , «Статика споруд» , «Вища динаміка» «Історія опору матеріалів» (1953).</a:t>
            </a:r>
            <a:endParaRPr sz="1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43900" y="394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Мічиганский Университет</a:t>
            </a:r>
            <a:endParaRPr>
              <a:latin typeface="Times New Roman"/>
              <a:ea typeface="Times New Roman"/>
              <a:cs typeface="Times New Roman"/>
              <a:sym typeface="Times New Roman"/>
            </a:endParaRPr>
          </a:p>
        </p:txBody>
      </p:sp>
      <p:sp>
        <p:nvSpPr>
          <p:cNvPr id="98" name="Google Shape;98;p20"/>
          <p:cNvSpPr txBox="1">
            <a:spLocks noGrp="1"/>
          </p:cNvSpPr>
          <p:nvPr>
            <p:ph type="body" idx="1"/>
          </p:nvPr>
        </p:nvSpPr>
        <p:spPr>
          <a:xfrm>
            <a:off x="311700" y="966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Його лекції з прикладної механіки в Мічиганському Університеті привертали велику кількість студентів інших відділень і молодих викладачів. Слава лектора С. П. Тимошенко швидко поширилася по всій країні. Він був схильний підносити найскладніші теми з такою простотою і ясністю, що викликав захоплення слухачів. Хоча його знання англійської мови в цей час було обмеженим, проте всі відмінно його розуміли.</a:t>
            </a:r>
            <a:endParaRPr sz="1400">
              <a:solidFill>
                <a:srgbClr val="000000"/>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У Анн-Арбор С. П. Тимошенко організував щотижневий семінар, на якому зустрічалися всі, хто цікавиться механікою, як прикладної, так і теоретичної. Внаслідок все зростаючої популярності С. П. Тимошенко в Мічиганському Університеті були влаштовані літні секції прикладної механіки, які відвідувалися викладачами інших університетів і вищих технічних навчальних закладів. На ці сесії були запрошені європейські світила механіки, як професора Прандтлем, Р. В. Соусвелл, X. М. Вестергаарда, Карман і інші. Ці курси мали великий успіх.</a:t>
            </a:r>
            <a:endParaRPr sz="1400">
              <a:solidFill>
                <a:srgbClr val="000000"/>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ru" sz="1400">
                <a:solidFill>
                  <a:srgbClr val="000000"/>
                </a:solidFill>
                <a:latin typeface="Times New Roman"/>
                <a:ea typeface="Times New Roman"/>
                <a:cs typeface="Times New Roman"/>
                <a:sym typeface="Times New Roman"/>
              </a:rPr>
              <a:t>За 9 років діяльності в Мічиганському Університеті був опублікований ряд капітальних праць С. П. Тимошенко: в 1930 році двотомне видання «Опір Матеріалів», в 1933 році «Теорія Пружності», в 1936 році «Теорія Стійкості».</a:t>
            </a:r>
            <a:endParaRPr sz="14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0E3"/>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357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imes New Roman"/>
                <a:ea typeface="Times New Roman"/>
                <a:cs typeface="Times New Roman"/>
                <a:sym typeface="Times New Roman"/>
              </a:rPr>
              <a:t>Робота в Київськом політехнічном інституті</a:t>
            </a:r>
            <a:endParaRPr>
              <a:latin typeface="Times New Roman"/>
              <a:ea typeface="Times New Roman"/>
              <a:cs typeface="Times New Roman"/>
              <a:sym typeface="Times New Roman"/>
            </a:endParaRPr>
          </a:p>
        </p:txBody>
      </p:sp>
      <p:sp>
        <p:nvSpPr>
          <p:cNvPr id="104" name="Google Shape;104;p21"/>
          <p:cNvSpPr txBox="1">
            <a:spLocks noGrp="1"/>
          </p:cNvSpPr>
          <p:nvPr>
            <p:ph type="body" idx="1"/>
          </p:nvPr>
        </p:nvSpPr>
        <p:spPr>
          <a:xfrm>
            <a:off x="311700" y="1017725"/>
            <a:ext cx="8520600" cy="3604800"/>
          </a:xfrm>
          <a:prstGeom prst="rect">
            <a:avLst/>
          </a:prstGeom>
        </p:spPr>
        <p:txBody>
          <a:bodyPr spcFirstLastPara="1" wrap="square" lIns="91425" tIns="91425" rIns="91425" bIns="91425" anchor="t" anchorCtr="0">
            <a:noAutofit/>
          </a:bodyPr>
          <a:lstStyle/>
          <a:p>
            <a:pPr marL="0" lvl="0" indent="179999" algn="l" rtl="0">
              <a:lnSpc>
                <a:spcPct val="163636"/>
              </a:lnSpc>
              <a:spcBef>
                <a:spcPts val="0"/>
              </a:spcBef>
              <a:spcAft>
                <a:spcPts val="0"/>
              </a:spcAft>
              <a:buNone/>
            </a:pPr>
            <a:r>
              <a:rPr lang="ru" sz="1400">
                <a:solidFill>
                  <a:schemeClr val="dk1"/>
                </a:solidFill>
                <a:latin typeface="Times New Roman"/>
                <a:ea typeface="Times New Roman"/>
                <a:cs typeface="Times New Roman"/>
                <a:sym typeface="Times New Roman"/>
              </a:rPr>
              <a:t>У Петербурзі за порадою знайомого Віктором Львовичем Кирпичовим</a:t>
            </a:r>
            <a:r>
              <a:rPr lang="ru" sz="1400">
                <a:solidFill>
                  <a:srgbClr val="9900FF"/>
                </a:solidFill>
                <a:latin typeface="Times New Roman"/>
                <a:ea typeface="Times New Roman"/>
                <a:cs typeface="Times New Roman"/>
                <a:sym typeface="Times New Roman"/>
              </a:rPr>
              <a:t> </a:t>
            </a:r>
            <a:r>
              <a:rPr lang="ru" sz="1400">
                <a:solidFill>
                  <a:schemeClr val="dk1"/>
                </a:solidFill>
                <a:latin typeface="Times New Roman"/>
                <a:ea typeface="Times New Roman"/>
                <a:cs typeface="Times New Roman"/>
                <a:sym typeface="Times New Roman"/>
              </a:rPr>
              <a:t>бере участь у конкурсі на вакантну посаду професора Київського політехнічного інституту. І вже в 1906 переїжджає до Києва, де стає завідувачем кафедри опору матеріалів.</a:t>
            </a:r>
            <a:endParaRPr sz="1400">
              <a:solidFill>
                <a:schemeClr val="dk1"/>
              </a:solidFill>
              <a:latin typeface="Times New Roman"/>
              <a:ea typeface="Times New Roman"/>
              <a:cs typeface="Times New Roman"/>
              <a:sym typeface="Times New Roman"/>
            </a:endParaRPr>
          </a:p>
          <a:p>
            <a:pPr marL="0" lvl="0" indent="179999" algn="l" rtl="0">
              <a:lnSpc>
                <a:spcPct val="163636"/>
              </a:lnSpc>
              <a:spcBef>
                <a:spcPts val="0"/>
              </a:spcBef>
              <a:spcAft>
                <a:spcPts val="0"/>
              </a:spcAft>
              <a:buNone/>
            </a:pPr>
            <a:r>
              <a:rPr lang="ru" sz="1400">
                <a:solidFill>
                  <a:schemeClr val="dk1"/>
                </a:solidFill>
                <a:latin typeface="Times New Roman"/>
                <a:ea typeface="Times New Roman"/>
                <a:cs typeface="Times New Roman"/>
                <a:sym typeface="Times New Roman"/>
              </a:rPr>
              <a:t>Як виявиться у подальшому, робота у політехнічному інституті стане одним з важливих етапів життя Степана Прокоповича. В наступних пунктах буде одні з основних досягнень Степана Прокоповича Тимошенко:</a:t>
            </a:r>
            <a:endParaRPr sz="1400">
              <a:solidFill>
                <a:schemeClr val="dk1"/>
              </a:solidFill>
              <a:latin typeface="Times New Roman"/>
              <a:ea typeface="Times New Roman"/>
              <a:cs typeface="Times New Roman"/>
              <a:sym typeface="Times New Roman"/>
            </a:endParaRPr>
          </a:p>
          <a:p>
            <a:pPr marL="269999" lvl="0" indent="-358899" algn="l" rtl="0">
              <a:lnSpc>
                <a:spcPct val="163636"/>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Повністю змінив курс викладання теорії пружності та опору матеріалів;</a:t>
            </a:r>
            <a:endParaRPr sz="1400">
              <a:solidFill>
                <a:schemeClr val="dk1"/>
              </a:solidFill>
              <a:latin typeface="Times New Roman"/>
              <a:ea typeface="Times New Roman"/>
              <a:cs typeface="Times New Roman"/>
              <a:sym typeface="Times New Roman"/>
            </a:endParaRPr>
          </a:p>
          <a:p>
            <a:pPr marL="269999" lvl="0" indent="-358899" algn="l" rtl="0">
              <a:lnSpc>
                <a:spcPct val="163636"/>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Підготував і видав фундаментальні підручники та навчальні посібники з теорії коливань, теорії стійкості деформівних систем, інженерної механіки, прикладної динаміки, теорії споруд, теорії пластин і оболонок;</a:t>
            </a:r>
            <a:endParaRPr sz="1400">
              <a:solidFill>
                <a:schemeClr val="dk1"/>
              </a:solidFill>
              <a:latin typeface="Times New Roman"/>
              <a:ea typeface="Times New Roman"/>
              <a:cs typeface="Times New Roman"/>
              <a:sym typeface="Times New Roman"/>
            </a:endParaRPr>
          </a:p>
          <a:p>
            <a:pPr marL="269999" lvl="0" indent="-358899" algn="l" rtl="0">
              <a:lnSpc>
                <a:spcPct val="163636"/>
              </a:lnSpc>
              <a:spcBef>
                <a:spcPts val="0"/>
              </a:spcBef>
              <a:spcAft>
                <a:spcPts val="0"/>
              </a:spcAft>
              <a:buClr>
                <a:schemeClr val="dk1"/>
              </a:buClr>
              <a:buSzPts val="1400"/>
              <a:buFont typeface="Times New Roman"/>
              <a:buChar char="●"/>
            </a:pPr>
            <a:r>
              <a:rPr lang="ru" sz="1400">
                <a:solidFill>
                  <a:schemeClr val="dk1"/>
                </a:solidFill>
                <a:latin typeface="Times New Roman"/>
                <a:ea typeface="Times New Roman"/>
                <a:cs typeface="Times New Roman"/>
                <a:sym typeface="Times New Roman"/>
              </a:rPr>
              <a:t>Видав монографію «Про стійкість пружних систем» (1910), що була удостоєна премії Д.І. Журавського.</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Екран (16:9)</PresentationFormat>
  <Paragraphs>120</Paragraphs>
  <Slides>23</Slides>
  <Notes>23</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Simple Light</vt:lpstr>
      <vt:lpstr>Степан Прокопович Тимошенко </vt:lpstr>
      <vt:lpstr>Зміст</vt:lpstr>
      <vt:lpstr>Презентація PowerPoint</vt:lpstr>
      <vt:lpstr>Батьки</vt:lpstr>
      <vt:lpstr>Дитинство</vt:lpstr>
      <vt:lpstr>Навчання</vt:lpstr>
      <vt:lpstr>Робота в США</vt:lpstr>
      <vt:lpstr>Мічиганский Университет</vt:lpstr>
      <vt:lpstr>Робота в Київськом політехнічном інституті</vt:lpstr>
      <vt:lpstr>Робота в Комісії з організації УАН </vt:lpstr>
      <vt:lpstr>Презентація PowerPoint</vt:lpstr>
      <vt:lpstr>Презентація PowerPoint</vt:lpstr>
      <vt:lpstr>Наукова діяльність</vt:lpstr>
      <vt:lpstr>Презентація PowerPoint</vt:lpstr>
      <vt:lpstr>Презентація PowerPoint</vt:lpstr>
      <vt:lpstr>Основні наукові праці</vt:lpstr>
      <vt:lpstr>Визнання у світі</vt:lpstr>
      <vt:lpstr>Презентація PowerPoint</vt:lpstr>
      <vt:lpstr>Презентація PowerPoint</vt:lpstr>
      <vt:lpstr>Останні роки життя</vt:lpstr>
      <vt:lpstr>Зі спогадів професора С.П. Тимошенко </vt:lpstr>
      <vt:lpstr>Презентація PowerPoint</vt:lpstr>
      <vt:lpstr>ЛІТЕРАТУРА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Степан Прокопович Тимошенко</dc:title>
  <dc:creator>Liliya</dc:creator>
  <cp:lastModifiedBy>RePack by Diakov</cp:lastModifiedBy>
  <cp:revision>2</cp:revision>
  <dcterms:modified xsi:type="dcterms:W3CDTF">2020-05-07T10:15:46Z</dcterms:modified>
</cp:coreProperties>
</file>