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1" d="100"/>
          <a:sy n="81" d="100"/>
        </p:scale>
        <p:origin x="-21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069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727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425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059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095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015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768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99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497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736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771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33F53-A50E-40B5-B94B-912CA67F3050}" type="datetimeFigureOut">
              <a:rPr lang="uk-UA" smtClean="0"/>
              <a:t>07.05.2020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CC805-929C-4FF9-8B64-7F169796EA0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129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vpolinv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8.png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20.png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1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0800" y="237949"/>
            <a:ext cx="9144000" cy="3364089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b="1" dirty="0" smtClean="0"/>
              <a:t>ДОСЛІДЖЕННЯ РОБОТИ </a:t>
            </a:r>
            <a:r>
              <a:rPr lang="uk-UA" sz="2400" b="1" dirty="0" err="1" smtClean="0"/>
              <a:t>ТРИКАНАЛЬНОЇ</a:t>
            </a:r>
            <a:r>
              <a:rPr lang="uk-UA" sz="2400" b="1" dirty="0" smtClean="0"/>
              <a:t>  СИСТЕМИ  МАСОВОГО ОБСЛУГОВУВАННЯ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700" i="1" dirty="0" smtClean="0"/>
              <a:t>Національний </a:t>
            </a:r>
            <a:r>
              <a:rPr lang="uk-UA" sz="2700" i="1" dirty="0"/>
              <a:t>технічний університет України 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i="1" dirty="0"/>
              <a:t>«Київський політехнічний інститут імені Ігоря Сікорського»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i="1" dirty="0"/>
              <a:t> Україна, 03056, м. Київ, пр-т Перемоги, 37, 204-82-46</a:t>
            </a:r>
            <a:r>
              <a:rPr lang="uk-UA" sz="2700" dirty="0"/>
              <a:t>,</a:t>
            </a:r>
            <a:br>
              <a:rPr lang="uk-UA" sz="2700" dirty="0"/>
            </a:br>
            <a:r>
              <a:rPr lang="en-US" sz="2700" i="1" dirty="0"/>
              <a:t>e-mail: </a:t>
            </a:r>
            <a:r>
              <a:rPr lang="en-US" sz="2700" i="1" u="sng" dirty="0" err="1">
                <a:hlinkClick r:id="rId2"/>
              </a:rPr>
              <a:t>nvpolinv</a:t>
            </a:r>
            <a:r>
              <a:rPr lang="uk-UA" sz="2700" i="1" u="sng" dirty="0">
                <a:hlinkClick r:id="rId2"/>
              </a:rPr>
              <a:t>@</a:t>
            </a:r>
            <a:r>
              <a:rPr lang="en-US" sz="2700" i="1" u="sng" dirty="0" err="1">
                <a:hlinkClick r:id="rId2"/>
              </a:rPr>
              <a:t>gmail</a:t>
            </a:r>
            <a:r>
              <a:rPr lang="uk-UA" sz="2700" i="1" u="sng" dirty="0">
                <a:hlinkClick r:id="rId2"/>
              </a:rPr>
              <a:t>.</a:t>
            </a:r>
            <a:r>
              <a:rPr lang="en-US" sz="2700" i="1" u="sng" dirty="0">
                <a:hlinkClick r:id="rId2"/>
              </a:rPr>
              <a:t>com</a:t>
            </a:r>
            <a:r>
              <a:rPr lang="uk-UA" sz="2700" dirty="0"/>
              <a:t/>
            </a:r>
            <a:br>
              <a:rPr lang="uk-UA" sz="2700" dirty="0"/>
            </a:br>
            <a:r>
              <a:rPr lang="uk-UA" sz="2700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endParaRPr lang="uk-UA" dirty="0" smtClean="0"/>
          </a:p>
          <a:p>
            <a:pPr algn="l"/>
            <a:r>
              <a:rPr lang="uk-UA" dirty="0" smtClean="0"/>
              <a:t>Підвишенна </a:t>
            </a:r>
            <a:r>
              <a:rPr lang="uk-UA" dirty="0"/>
              <a:t>О.В</a:t>
            </a:r>
            <a:r>
              <a:rPr lang="uk-UA" dirty="0" smtClean="0"/>
              <a:t>., </a:t>
            </a:r>
            <a:r>
              <a:rPr lang="uk-UA" dirty="0"/>
              <a:t>студентка </a:t>
            </a:r>
            <a:r>
              <a:rPr lang="uk-UA" dirty="0" smtClean="0"/>
              <a:t>гр. СМ-81 </a:t>
            </a:r>
            <a:r>
              <a:rPr lang="uk-UA" dirty="0" err="1" smtClean="0"/>
              <a:t>ВПІ</a:t>
            </a:r>
            <a:r>
              <a:rPr lang="uk-UA" dirty="0" smtClean="0"/>
              <a:t>,</a:t>
            </a:r>
          </a:p>
          <a:p>
            <a:pPr algn="l"/>
            <a:r>
              <a:rPr lang="uk-UA" dirty="0" smtClean="0"/>
              <a:t>Поліщук Н.В., </a:t>
            </a:r>
            <a:r>
              <a:rPr lang="uk-UA" dirty="0" smtClean="0"/>
              <a:t>канд. фіз.-мат. </a:t>
            </a:r>
            <a:r>
              <a:rPr lang="uk-UA" dirty="0"/>
              <a:t>н</a:t>
            </a:r>
            <a:r>
              <a:rPr lang="uk-UA" dirty="0" smtClean="0"/>
              <a:t>аук, </a:t>
            </a:r>
            <a:r>
              <a:rPr lang="uk-UA" smtClean="0"/>
              <a:t>доцент </a:t>
            </a:r>
            <a:r>
              <a:rPr lang="uk-UA" smtClean="0"/>
              <a:t>каф. </a:t>
            </a:r>
            <a:r>
              <a:rPr lang="uk-UA" dirty="0" smtClean="0"/>
              <a:t>математичної фізики </a:t>
            </a:r>
            <a:r>
              <a:rPr lang="uk-UA" dirty="0" err="1" smtClean="0"/>
              <a:t>ФМФ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886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 доповіді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pPr>
              <a:lnSpc>
                <a:spcPct val="150000"/>
              </a:lnSpc>
            </a:pPr>
            <a:r>
              <a:rPr lang="uk-UA" dirty="0" smtClean="0"/>
              <a:t>1. </a:t>
            </a:r>
            <a:r>
              <a:rPr lang="uk-UA" dirty="0" err="1" smtClean="0"/>
              <a:t>СМО</a:t>
            </a:r>
            <a:r>
              <a:rPr lang="uk-UA" dirty="0" smtClean="0"/>
              <a:t>, їх характеристики.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2. Застосування </a:t>
            </a:r>
            <a:r>
              <a:rPr lang="uk-UA" dirty="0" err="1" smtClean="0"/>
              <a:t>СМО</a:t>
            </a:r>
            <a:r>
              <a:rPr lang="uk-UA" dirty="0" smtClean="0"/>
              <a:t> до дослідження роботи </a:t>
            </a:r>
            <a:r>
              <a:rPr lang="uk-UA" dirty="0" err="1" smtClean="0"/>
              <a:t>видавничо</a:t>
            </a:r>
            <a:r>
              <a:rPr lang="uk-UA" dirty="0" smtClean="0"/>
              <a:t>-поліграфічного комплексу.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3. Дослідження надійності комплексу.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771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045" y="218768"/>
            <a:ext cx="10515600" cy="761557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їх характеристики.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663" y="1128888"/>
            <a:ext cx="10515600" cy="5305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 </a:t>
            </a:r>
            <a:r>
              <a:rPr lang="uk-UA" sz="2400" dirty="0" smtClean="0"/>
              <a:t>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Маємо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триканальну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відмовами, яка може перебувати в чотирьох станах                             Граф системи має вигляд: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 smtClean="0"/>
          </a:p>
          <a:p>
            <a:pPr marL="0" indent="0" algn="just">
              <a:lnSpc>
                <a:spcPct val="110000"/>
              </a:lnSpc>
              <a:buNone/>
            </a:pPr>
            <a:r>
              <a:rPr lang="uk-UA" dirty="0"/>
              <a:t> </a:t>
            </a:r>
            <a:r>
              <a:rPr lang="uk-UA" dirty="0" smtClean="0"/>
              <a:t>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системі протікає найпростіший потік, який переводить систему із стану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стан                               з інтенсивністю  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uk-UA" dirty="0" smtClean="0"/>
              <a:t>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Позначимо                                 ймовірності знаходження системи  в станах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відповідно .  Тоді ці ймовірності задовольняють  рівнянням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фінальних станів       , а саме  </a:t>
            </a:r>
            <a:endParaRPr lang="uk-UA" sz="2400" dirty="0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008874"/>
              </p:ext>
            </p:extLst>
          </p:nvPr>
        </p:nvGraphicFramePr>
        <p:xfrm>
          <a:off x="1863091" y="1507981"/>
          <a:ext cx="1846099" cy="407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3" imgW="1206360" imgH="266400" progId="Equation.DSMT4">
                  <p:embed/>
                </p:oleObj>
              </mc:Choice>
              <mc:Fallback>
                <p:oleObj name="Equation" r:id="rId3" imgW="12063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63091" y="1507981"/>
                        <a:ext cx="1846099" cy="4076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4284" y="2150927"/>
            <a:ext cx="6743526" cy="987610"/>
          </a:xfrm>
          <a:prstGeom prst="rect">
            <a:avLst/>
          </a:prstGeom>
        </p:spPr>
      </p:pic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94162"/>
              </p:ext>
            </p:extLst>
          </p:nvPr>
        </p:nvGraphicFramePr>
        <p:xfrm>
          <a:off x="2811784" y="4390489"/>
          <a:ext cx="2205105" cy="39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6" imgW="1346040" imgH="241200" progId="Equation.DSMT4">
                  <p:embed/>
                </p:oleObj>
              </mc:Choice>
              <mc:Fallback>
                <p:oleObj name="Equation" r:id="rId6" imgW="1346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11784" y="4390489"/>
                        <a:ext cx="2205105" cy="39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932"/>
              </p:ext>
            </p:extLst>
          </p:nvPr>
        </p:nvGraphicFramePr>
        <p:xfrm>
          <a:off x="714447" y="4945418"/>
          <a:ext cx="1841051" cy="40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8" imgW="1218960" imgH="266400" progId="Equation.DSMT4">
                  <p:embed/>
                </p:oleObj>
              </mc:Choice>
              <mc:Fallback>
                <p:oleObj name="Equation" r:id="rId8" imgW="12189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4447" y="4945418"/>
                        <a:ext cx="1841051" cy="402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949995"/>
              </p:ext>
            </p:extLst>
          </p:nvPr>
        </p:nvGraphicFramePr>
        <p:xfrm>
          <a:off x="3151173" y="5502721"/>
          <a:ext cx="357192" cy="44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10" imgW="215640" imgH="266400" progId="Equation.DSMT4">
                  <p:embed/>
                </p:oleObj>
              </mc:Choice>
              <mc:Fallback>
                <p:oleObj name="Equation" r:id="rId10" imgW="2156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51173" y="5502721"/>
                        <a:ext cx="357192" cy="441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760812"/>
              </p:ext>
            </p:extLst>
          </p:nvPr>
        </p:nvGraphicFramePr>
        <p:xfrm>
          <a:off x="1565725" y="3844440"/>
          <a:ext cx="297366" cy="416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12" imgW="190440" imgH="266400" progId="Equation.DSMT4">
                  <p:embed/>
                </p:oleObj>
              </mc:Choice>
              <mc:Fallback>
                <p:oleObj name="Equation" r:id="rId12" imgW="1904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65725" y="3844440"/>
                        <a:ext cx="297366" cy="4163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195619"/>
              </p:ext>
            </p:extLst>
          </p:nvPr>
        </p:nvGraphicFramePr>
        <p:xfrm>
          <a:off x="2908196" y="3836913"/>
          <a:ext cx="2108693" cy="41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14" imgW="1358640" imgH="266400" progId="Equation.DSMT4">
                  <p:embed/>
                </p:oleObj>
              </mc:Choice>
              <mc:Fallback>
                <p:oleObj name="Equation" r:id="rId14" imgW="13586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08196" y="3836913"/>
                        <a:ext cx="2108693" cy="4138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805102"/>
              </p:ext>
            </p:extLst>
          </p:nvPr>
        </p:nvGraphicFramePr>
        <p:xfrm>
          <a:off x="7429921" y="3798022"/>
          <a:ext cx="906783" cy="432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Equation" r:id="rId16" imgW="558720" imgH="266400" progId="Equation.DSMT4">
                  <p:embed/>
                </p:oleObj>
              </mc:Choice>
              <mc:Fallback>
                <p:oleObj name="Equation" r:id="rId16" imgW="5587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429921" y="3798022"/>
                        <a:ext cx="906783" cy="4327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067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08755" y="251674"/>
            <a:ext cx="10515600" cy="4571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  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1755" y="1532537"/>
            <a:ext cx="10515600" cy="4351338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Ці  ймовірності можна знайти за формулами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Ерланга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76" y="562488"/>
            <a:ext cx="7933267" cy="2880623"/>
          </a:xfrm>
          <a:prstGeom prst="rect">
            <a:avLst/>
          </a:prstGeom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063365"/>
              </p:ext>
            </p:extLst>
          </p:nvPr>
        </p:nvGraphicFramePr>
        <p:xfrm>
          <a:off x="8795748" y="3508580"/>
          <a:ext cx="402989" cy="423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4" imgW="253800" imgH="266400" progId="Equation.DSMT4">
                  <p:embed/>
                </p:oleObj>
              </mc:Choice>
              <mc:Fallback>
                <p:oleObj name="Equation" r:id="rId4" imgW="2538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795748" y="3508580"/>
                        <a:ext cx="402989" cy="4231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Объект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9328" y="3997189"/>
            <a:ext cx="9922405" cy="225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4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Застосування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дослідження роботи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видавничо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-поліграфічного комплексу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0362"/>
            <a:ext cx="1051560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Застосуємо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цю систему для дослідження роботи поліграфічного комплексу з трьох  друкувальних машин і однієї ремонтної бригади. Розглянемо питання надійності цієї системи і дослідимо її на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максимум.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Позначимо  початковий  стан  системи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всі три машини працюють,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дві машини працюють, одна в ремонті,           одна працює, дві в ремонті,     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три  машини  в  ремонті.    Інтенсивність  виходу з ладу однієї  машини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а інтенсивність потоку ремонту машин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Граф системи буде мати вигляд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038927"/>
              </p:ext>
            </p:extLst>
          </p:nvPr>
        </p:nvGraphicFramePr>
        <p:xfrm>
          <a:off x="6757261" y="3597413"/>
          <a:ext cx="622358" cy="446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Equation" r:id="rId3" imgW="380880" imgH="266400" progId="Equation.DSMT4">
                  <p:embed/>
                </p:oleObj>
              </mc:Choice>
              <mc:Fallback>
                <p:oleObj name="Equation" r:id="rId3" imgW="380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57261" y="3597413"/>
                        <a:ext cx="622358" cy="4463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63040"/>
              </p:ext>
            </p:extLst>
          </p:nvPr>
        </p:nvGraphicFramePr>
        <p:xfrm>
          <a:off x="1028701" y="4085806"/>
          <a:ext cx="457316" cy="474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Equation" r:id="rId5" imgW="330120" imgH="266400" progId="Equation.DSMT4">
                  <p:embed/>
                </p:oleObj>
              </mc:Choice>
              <mc:Fallback>
                <p:oleObj name="Equation" r:id="rId5" imgW="3301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8701" y="4085806"/>
                        <a:ext cx="457316" cy="474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095482"/>
              </p:ext>
            </p:extLst>
          </p:nvPr>
        </p:nvGraphicFramePr>
        <p:xfrm>
          <a:off x="6757261" y="4113478"/>
          <a:ext cx="637705" cy="446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Equation" r:id="rId7" imgW="380880" imgH="266400" progId="Equation.DSMT4">
                  <p:embed/>
                </p:oleObj>
              </mc:Choice>
              <mc:Fallback>
                <p:oleObj name="Equation" r:id="rId7" imgW="380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57261" y="4113478"/>
                        <a:ext cx="637705" cy="446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786700"/>
              </p:ext>
            </p:extLst>
          </p:nvPr>
        </p:nvGraphicFramePr>
        <p:xfrm>
          <a:off x="1028701" y="4629546"/>
          <a:ext cx="632359" cy="442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Equation" r:id="rId9" imgW="380880" imgH="266400" progId="Equation.DSMT4">
                  <p:embed/>
                </p:oleObj>
              </mc:Choice>
              <mc:Fallback>
                <p:oleObj name="Equation" r:id="rId9" imgW="380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28701" y="4629546"/>
                        <a:ext cx="632359" cy="4426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284940"/>
              </p:ext>
            </p:extLst>
          </p:nvPr>
        </p:nvGraphicFramePr>
        <p:xfrm>
          <a:off x="2293408" y="5113028"/>
          <a:ext cx="1183569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11" imgW="825480" imgH="228600" progId="Equation.DSMT4">
                  <p:embed/>
                </p:oleObj>
              </mc:Choice>
              <mc:Fallback>
                <p:oleObj name="Equation" r:id="rId11" imgW="825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293408" y="5113028"/>
                        <a:ext cx="1183569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592211"/>
              </p:ext>
            </p:extLst>
          </p:nvPr>
        </p:nvGraphicFramePr>
        <p:xfrm>
          <a:off x="8870949" y="5100580"/>
          <a:ext cx="1266473" cy="414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13" imgW="698400" imgH="228600" progId="Equation.DSMT4">
                  <p:embed/>
                </p:oleObj>
              </mc:Choice>
              <mc:Fallback>
                <p:oleObj name="Equation" r:id="rId13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870949" y="5100580"/>
                        <a:ext cx="1266473" cy="4144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057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9050"/>
            <a:ext cx="10515600" cy="9771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6790" y="1067568"/>
            <a:ext cx="10515600" cy="53302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     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За формулами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Ерланга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(1) маємо: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                  зведена інтенсивність потоку.   Нехай                               Тоді за 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формулами (2)    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5850" y="729665"/>
            <a:ext cx="6760280" cy="11146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5631" y="2831266"/>
            <a:ext cx="8494501" cy="1307505"/>
          </a:xfrm>
          <a:prstGeom prst="rect">
            <a:avLst/>
          </a:prstGeom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761170"/>
              </p:ext>
            </p:extLst>
          </p:nvPr>
        </p:nvGraphicFramePr>
        <p:xfrm>
          <a:off x="1508256" y="4138770"/>
          <a:ext cx="1078297" cy="819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5" imgW="634680" imgH="482400" progId="Equation.DSMT4">
                  <p:embed/>
                </p:oleObj>
              </mc:Choice>
              <mc:Fallback>
                <p:oleObj name="Equation" r:id="rId5" imgW="6346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08256" y="4138770"/>
                        <a:ext cx="1078297" cy="819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057315"/>
              </p:ext>
            </p:extLst>
          </p:nvPr>
        </p:nvGraphicFramePr>
        <p:xfrm>
          <a:off x="7329011" y="4365916"/>
          <a:ext cx="1745580" cy="369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7" imgW="1079280" imgH="228600" progId="Equation.DSMT4">
                  <p:embed/>
                </p:oleObj>
              </mc:Choice>
              <mc:Fallback>
                <p:oleObj name="Equation" r:id="rId7" imgW="1079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29011" y="4365916"/>
                        <a:ext cx="1745580" cy="3696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52767" y="5567147"/>
            <a:ext cx="7344390" cy="62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7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Дослідження надійності комплексу</a:t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889" y="1320800"/>
            <a:ext cx="10515600" cy="4955822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Дослідимо питання надійності цієї системи. При послідовному з'єднанні станів, надійність системи визначається за формулою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Надійність системи як функція зведеної інтенсивності, враховуючи  (2), має вигляд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Дослідимо цю функцію на екстремум.  Для знаходження екстремумів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тримаємо рівняння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9711" y="2287451"/>
            <a:ext cx="4350868" cy="5460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2519" y="3952874"/>
            <a:ext cx="4205464" cy="102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591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822" y="252237"/>
            <a:ext cx="10515600" cy="109008"/>
          </a:xfrm>
        </p:spPr>
        <p:txBody>
          <a:bodyPr>
            <a:normAutofit fontScale="90000"/>
          </a:bodyPr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0578"/>
            <a:ext cx="10515600" cy="5646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Розв'язуючи  (3) за формулами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Кардано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враховуючи вигляд функції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маємо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3733" y="801767"/>
            <a:ext cx="8195734" cy="9411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1324" y="3501752"/>
            <a:ext cx="6953267" cy="742870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701425"/>
              </p:ext>
            </p:extLst>
          </p:nvPr>
        </p:nvGraphicFramePr>
        <p:xfrm>
          <a:off x="1002421" y="2810933"/>
          <a:ext cx="969430" cy="442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583920" imgH="266400" progId="Equation.DSMT4">
                  <p:embed/>
                </p:oleObj>
              </mc:Choice>
              <mc:Fallback>
                <p:oleObj name="Equation" r:id="rId5" imgW="5839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2421" y="2810933"/>
                        <a:ext cx="969430" cy="442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0795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Кремер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Н.Ш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экономике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Н.Ш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Кремер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Прутко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Тришкин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М.: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ЮНИТИ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2000. – 352 с.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Поліщук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Кушлик-Дивульська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Орел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Б.П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операцій: конспект лекцій для студентів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Видавничо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-поліграфічного  інституту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НТУУ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«КПІ». Електронне навчальне видання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НМУ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Е 10/11. 571. Київ: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НТТУ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«КПІ», 68 с., гриф «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Рекомендованo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Методичною радою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НТУУ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«КПІ»,   №  протоколу Ради 10; дата отримання грифу 16.06.2011. 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405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360</Words>
  <Application>Microsoft Office PowerPoint</Application>
  <PresentationFormat>Довільний</PresentationFormat>
  <Paragraphs>63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1" baseType="lpstr">
      <vt:lpstr>Тема Office</vt:lpstr>
      <vt:lpstr>Equation</vt:lpstr>
      <vt:lpstr>                ДОСЛІДЖЕННЯ РОБОТИ ТРИКАНАЛЬНОЇ  СИСТЕМИ  МАСОВОГО ОБСЛУГОВУВАННЯ  Національний технічний університет України  «Київський політехнічний інститут імені Ігоря Сікорського»  Україна, 03056, м. Київ, пр-т Перемоги, 37, 204-82-46, e-mail: nvpolinv@gmail.com  </vt:lpstr>
      <vt:lpstr>План доповіді</vt:lpstr>
      <vt:lpstr>1. СМО, їх характеристики.</vt:lpstr>
      <vt:lpstr>    </vt:lpstr>
      <vt:lpstr>2. Застосування СМО до дослідження роботи видавничо-поліграфічного комплексу</vt:lpstr>
      <vt:lpstr>Презентація PowerPoint</vt:lpstr>
      <vt:lpstr>3. Дослідження надійності комплексу </vt:lpstr>
      <vt:lpstr>Презентація PowerPoint</vt:lpstr>
      <vt:lpstr>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ДОСЛІДЖЕННЯ РОБОТИ ТРИКАНАЛЬНОЇ  СИСТЕМИ  МАСОВОГО ОБСЛУГОВУВАННЯ О. В. Підвишенна, Н. В. Поліщук</dc:title>
  <dc:creator>Nataliya</dc:creator>
  <cp:lastModifiedBy>RePack by Diakov</cp:lastModifiedBy>
  <cp:revision>32</cp:revision>
  <dcterms:created xsi:type="dcterms:W3CDTF">2020-04-25T08:57:59Z</dcterms:created>
  <dcterms:modified xsi:type="dcterms:W3CDTF">2020-05-07T09:35:05Z</dcterms:modified>
</cp:coreProperties>
</file>