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7" r:id="rId3"/>
    <p:sldId id="263" r:id="rId4"/>
    <p:sldId id="266" r:id="rId5"/>
    <p:sldId id="257" r:id="rId6"/>
    <p:sldId id="268" r:id="rId7"/>
    <p:sldId id="258" r:id="rId8"/>
    <p:sldId id="269" r:id="rId9"/>
    <p:sldId id="259" r:id="rId10"/>
    <p:sldId id="270" r:id="rId11"/>
    <p:sldId id="260" r:id="rId12"/>
    <p:sldId id="271" r:id="rId13"/>
    <p:sldId id="261" r:id="rId14"/>
    <p:sldId id="272" r:id="rId15"/>
    <p:sldId id="262" r:id="rId16"/>
    <p:sldId id="273" r:id="rId17"/>
    <p:sldId id="264" r:id="rId18"/>
    <p:sldId id="274" r:id="rId19"/>
    <p:sldId id="265"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p:scale>
          <a:sx n="76" d="100"/>
          <a:sy n="76" d="100"/>
        </p:scale>
        <p:origin x="-48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9E4A8C3-D4BD-4776-86E1-80B53C027AD7}"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8A8806-4ED8-4D98-8F93-559D51E0F116}" type="slidenum">
              <a:rPr lang="ru-RU" smtClean="0"/>
              <a:t>‹№›</a:t>
            </a:fld>
            <a:endParaRPr lang="ru-RU"/>
          </a:p>
        </p:txBody>
      </p:sp>
    </p:spTree>
    <p:extLst>
      <p:ext uri="{BB962C8B-B14F-4D97-AF65-F5344CB8AC3E}">
        <p14:creationId xmlns:p14="http://schemas.microsoft.com/office/powerpoint/2010/main" val="3006037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E4A8C3-D4BD-4776-86E1-80B53C027AD7}"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8A8806-4ED8-4D98-8F93-559D51E0F116}" type="slidenum">
              <a:rPr lang="ru-RU" smtClean="0"/>
              <a:t>‹№›</a:t>
            </a:fld>
            <a:endParaRPr lang="ru-RU"/>
          </a:p>
        </p:txBody>
      </p:sp>
    </p:spTree>
    <p:extLst>
      <p:ext uri="{BB962C8B-B14F-4D97-AF65-F5344CB8AC3E}">
        <p14:creationId xmlns:p14="http://schemas.microsoft.com/office/powerpoint/2010/main" val="185557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E4A8C3-D4BD-4776-86E1-80B53C027AD7}"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8A8806-4ED8-4D98-8F93-559D51E0F116}" type="slidenum">
              <a:rPr lang="ru-RU" smtClean="0"/>
              <a:t>‹№›</a:t>
            </a:fld>
            <a:endParaRPr lang="ru-RU"/>
          </a:p>
        </p:txBody>
      </p:sp>
    </p:spTree>
    <p:extLst>
      <p:ext uri="{BB962C8B-B14F-4D97-AF65-F5344CB8AC3E}">
        <p14:creationId xmlns:p14="http://schemas.microsoft.com/office/powerpoint/2010/main" val="1506539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9E4A8C3-D4BD-4776-86E1-80B53C027AD7}"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8A8806-4ED8-4D98-8F93-559D51E0F116}" type="slidenum">
              <a:rPr lang="ru-RU" smtClean="0"/>
              <a:t>‹№›</a:t>
            </a:fld>
            <a:endParaRPr lang="ru-RU"/>
          </a:p>
        </p:txBody>
      </p:sp>
    </p:spTree>
    <p:extLst>
      <p:ext uri="{BB962C8B-B14F-4D97-AF65-F5344CB8AC3E}">
        <p14:creationId xmlns:p14="http://schemas.microsoft.com/office/powerpoint/2010/main" val="253886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E4A8C3-D4BD-4776-86E1-80B53C027AD7}" type="datetimeFigureOut">
              <a:rPr lang="ru-RU" smtClean="0"/>
              <a:t>07.05.2020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8A8806-4ED8-4D98-8F93-559D51E0F116}" type="slidenum">
              <a:rPr lang="ru-RU" smtClean="0"/>
              <a:t>‹№›</a:t>
            </a:fld>
            <a:endParaRPr lang="ru-RU"/>
          </a:p>
        </p:txBody>
      </p:sp>
    </p:spTree>
    <p:extLst>
      <p:ext uri="{BB962C8B-B14F-4D97-AF65-F5344CB8AC3E}">
        <p14:creationId xmlns:p14="http://schemas.microsoft.com/office/powerpoint/2010/main" val="53041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9E4A8C3-D4BD-4776-86E1-80B53C027AD7}"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8A8806-4ED8-4D98-8F93-559D51E0F116}" type="slidenum">
              <a:rPr lang="ru-RU" smtClean="0"/>
              <a:t>‹№›</a:t>
            </a:fld>
            <a:endParaRPr lang="ru-RU"/>
          </a:p>
        </p:txBody>
      </p:sp>
    </p:spTree>
    <p:extLst>
      <p:ext uri="{BB962C8B-B14F-4D97-AF65-F5344CB8AC3E}">
        <p14:creationId xmlns:p14="http://schemas.microsoft.com/office/powerpoint/2010/main" val="66413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9E4A8C3-D4BD-4776-86E1-80B53C027AD7}" type="datetimeFigureOut">
              <a:rPr lang="ru-RU" smtClean="0"/>
              <a:t>07.05.2020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28A8806-4ED8-4D98-8F93-559D51E0F116}" type="slidenum">
              <a:rPr lang="ru-RU" smtClean="0"/>
              <a:t>‹№›</a:t>
            </a:fld>
            <a:endParaRPr lang="ru-RU"/>
          </a:p>
        </p:txBody>
      </p:sp>
    </p:spTree>
    <p:extLst>
      <p:ext uri="{BB962C8B-B14F-4D97-AF65-F5344CB8AC3E}">
        <p14:creationId xmlns:p14="http://schemas.microsoft.com/office/powerpoint/2010/main" val="59625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9E4A8C3-D4BD-4776-86E1-80B53C027AD7}" type="datetimeFigureOut">
              <a:rPr lang="ru-RU" smtClean="0"/>
              <a:t>07.05.2020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28A8806-4ED8-4D98-8F93-559D51E0F116}" type="slidenum">
              <a:rPr lang="ru-RU" smtClean="0"/>
              <a:t>‹№›</a:t>
            </a:fld>
            <a:endParaRPr lang="ru-RU"/>
          </a:p>
        </p:txBody>
      </p:sp>
    </p:spTree>
    <p:extLst>
      <p:ext uri="{BB962C8B-B14F-4D97-AF65-F5344CB8AC3E}">
        <p14:creationId xmlns:p14="http://schemas.microsoft.com/office/powerpoint/2010/main" val="163324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E4A8C3-D4BD-4776-86E1-80B53C027AD7}" type="datetimeFigureOut">
              <a:rPr lang="ru-RU" smtClean="0"/>
              <a:t>07.05.2020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8A8806-4ED8-4D98-8F93-559D51E0F116}" type="slidenum">
              <a:rPr lang="ru-RU" smtClean="0"/>
              <a:t>‹№›</a:t>
            </a:fld>
            <a:endParaRPr lang="ru-RU"/>
          </a:p>
        </p:txBody>
      </p:sp>
    </p:spTree>
    <p:extLst>
      <p:ext uri="{BB962C8B-B14F-4D97-AF65-F5344CB8AC3E}">
        <p14:creationId xmlns:p14="http://schemas.microsoft.com/office/powerpoint/2010/main" val="149202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9E4A8C3-D4BD-4776-86E1-80B53C027AD7}"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8A8806-4ED8-4D98-8F93-559D51E0F116}" type="slidenum">
              <a:rPr lang="ru-RU" smtClean="0"/>
              <a:t>‹№›</a:t>
            </a:fld>
            <a:endParaRPr lang="ru-RU"/>
          </a:p>
        </p:txBody>
      </p:sp>
    </p:spTree>
    <p:extLst>
      <p:ext uri="{BB962C8B-B14F-4D97-AF65-F5344CB8AC3E}">
        <p14:creationId xmlns:p14="http://schemas.microsoft.com/office/powerpoint/2010/main" val="50771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9E4A8C3-D4BD-4776-86E1-80B53C027AD7}" type="datetimeFigureOut">
              <a:rPr lang="ru-RU" smtClean="0"/>
              <a:t>07.05.2020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8A8806-4ED8-4D98-8F93-559D51E0F116}" type="slidenum">
              <a:rPr lang="ru-RU" smtClean="0"/>
              <a:t>‹№›</a:t>
            </a:fld>
            <a:endParaRPr lang="ru-RU"/>
          </a:p>
        </p:txBody>
      </p:sp>
    </p:spTree>
    <p:extLst>
      <p:ext uri="{BB962C8B-B14F-4D97-AF65-F5344CB8AC3E}">
        <p14:creationId xmlns:p14="http://schemas.microsoft.com/office/powerpoint/2010/main" val="140000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4A8C3-D4BD-4776-86E1-80B53C027AD7}" type="datetimeFigureOut">
              <a:rPr lang="ru-RU" smtClean="0"/>
              <a:t>07.05.2020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A8806-4ED8-4D98-8F93-559D51E0F116}" type="slidenum">
              <a:rPr lang="ru-RU" smtClean="0"/>
              <a:t>‹№›</a:t>
            </a:fld>
            <a:endParaRPr lang="ru-RU"/>
          </a:p>
        </p:txBody>
      </p:sp>
    </p:spTree>
    <p:extLst>
      <p:ext uri="{BB962C8B-B14F-4D97-AF65-F5344CB8AC3E}">
        <p14:creationId xmlns:p14="http://schemas.microsoft.com/office/powerpoint/2010/main" val="13010187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1" y="-198000"/>
            <a:ext cx="12544000" cy="7056000"/>
          </a:xfrm>
          <a:prstGeom prst="rect">
            <a:avLst/>
          </a:prstGeom>
        </p:spPr>
      </p:pic>
      <p:sp>
        <p:nvSpPr>
          <p:cNvPr id="7" name="Заголовок 6"/>
          <p:cNvSpPr>
            <a:spLocks noGrp="1"/>
          </p:cNvSpPr>
          <p:nvPr>
            <p:ph type="ctrTitle"/>
          </p:nvPr>
        </p:nvSpPr>
        <p:spPr>
          <a:solidFill>
            <a:srgbClr val="002060"/>
          </a:solidFill>
        </p:spPr>
        <p:txBody>
          <a:bodyPr>
            <a:normAutofit fontScale="90000"/>
          </a:bodyPr>
          <a:lstStyle/>
          <a:p>
            <a:r>
              <a:rPr lang="en-US" dirty="0" smtClean="0">
                <a:solidFill>
                  <a:schemeClr val="bg1"/>
                </a:solidFill>
                <a:latin typeface="Bahnschrift SemiBold" panose="020B0502040204020203" pitchFamily="34" charset="0"/>
              </a:rPr>
              <a:t>ANALYSIS OF THE USE OF ACOUSTIC LEVITATION IN MODERN MEDICINE</a:t>
            </a:r>
            <a:endParaRPr lang="ru-RU" dirty="0">
              <a:solidFill>
                <a:schemeClr val="bg1"/>
              </a:solidFill>
              <a:latin typeface="Bahnschrift SemiBold" panose="020B0502040204020203" pitchFamily="34" charset="0"/>
            </a:endParaRPr>
          </a:p>
        </p:txBody>
      </p:sp>
      <p:sp>
        <p:nvSpPr>
          <p:cNvPr id="8" name="Подзаголовок 7"/>
          <p:cNvSpPr>
            <a:spLocks noGrp="1"/>
          </p:cNvSpPr>
          <p:nvPr>
            <p:ph type="subTitle" idx="1"/>
          </p:nvPr>
        </p:nvSpPr>
        <p:spPr>
          <a:xfrm>
            <a:off x="3699164" y="4724400"/>
            <a:ext cx="8492836" cy="1911927"/>
          </a:xfrm>
          <a:solidFill>
            <a:schemeClr val="bg1"/>
          </a:solidFill>
        </p:spPr>
        <p:txBody>
          <a:bodyPr>
            <a:normAutofit fontScale="92500" lnSpcReduction="10000"/>
          </a:bodyPr>
          <a:lstStyle/>
          <a:p>
            <a:r>
              <a:rPr lang="en-US" i="1" dirty="0" smtClean="0">
                <a:solidFill>
                  <a:schemeClr val="accent1">
                    <a:lumMod val="50000"/>
                  </a:schemeClr>
                </a:solidFill>
                <a:latin typeface="Bahnschrift SemiBold" panose="020B0502040204020203" pitchFamily="34" charset="0"/>
              </a:rPr>
              <a:t>Students: </a:t>
            </a:r>
            <a:r>
              <a:rPr lang="en-US" i="1" dirty="0" err="1" smtClean="0">
                <a:solidFill>
                  <a:srgbClr val="002060"/>
                </a:solidFill>
                <a:latin typeface="Bahnschrift SemiBold" panose="020B0502040204020203" pitchFamily="34" charset="0"/>
              </a:rPr>
              <a:t>Pivnenko</a:t>
            </a:r>
            <a:r>
              <a:rPr lang="en-US" i="1" dirty="0" smtClean="0">
                <a:solidFill>
                  <a:srgbClr val="002060"/>
                </a:solidFill>
                <a:latin typeface="Bahnschrift SemiBold" panose="020B0502040204020203" pitchFamily="34" charset="0"/>
              </a:rPr>
              <a:t> P.P., </a:t>
            </a:r>
            <a:r>
              <a:rPr lang="en-US" i="1" dirty="0" err="1" smtClean="0">
                <a:solidFill>
                  <a:srgbClr val="002060"/>
                </a:solidFill>
                <a:latin typeface="Bahnschrift SemiBold" panose="020B0502040204020203" pitchFamily="34" charset="0"/>
              </a:rPr>
              <a:t>Lelyk</a:t>
            </a:r>
            <a:r>
              <a:rPr lang="en-US" i="1" dirty="0" smtClean="0">
                <a:solidFill>
                  <a:srgbClr val="002060"/>
                </a:solidFill>
                <a:latin typeface="Bahnschrift SemiBold" panose="020B0502040204020203" pitchFamily="34" charset="0"/>
              </a:rPr>
              <a:t> O.V.</a:t>
            </a:r>
          </a:p>
          <a:p>
            <a:r>
              <a:rPr lang="en-US" i="1" dirty="0" smtClean="0">
                <a:solidFill>
                  <a:schemeClr val="accent1">
                    <a:lumMod val="50000"/>
                  </a:schemeClr>
                </a:solidFill>
                <a:latin typeface="Bahnschrift SemiBold" panose="020B0502040204020203" pitchFamily="34" charset="0"/>
              </a:rPr>
              <a:t>Scientific Director: </a:t>
            </a:r>
            <a:r>
              <a:rPr lang="en-US" i="1" dirty="0" err="1" smtClean="0">
                <a:solidFill>
                  <a:srgbClr val="002060"/>
                </a:solidFill>
                <a:latin typeface="Bahnschrift SemiBold" panose="020B0502040204020203" pitchFamily="34" charset="0"/>
              </a:rPr>
              <a:t>Matvieieva</a:t>
            </a:r>
            <a:r>
              <a:rPr lang="en-US" i="1" dirty="0" smtClean="0">
                <a:solidFill>
                  <a:srgbClr val="002060"/>
                </a:solidFill>
                <a:latin typeface="Bahnschrift SemiBold" panose="020B0502040204020203" pitchFamily="34" charset="0"/>
              </a:rPr>
              <a:t> T.V.</a:t>
            </a:r>
          </a:p>
          <a:p>
            <a:r>
              <a:rPr lang="en-US" i="1" dirty="0" smtClean="0">
                <a:solidFill>
                  <a:schemeClr val="accent1">
                    <a:lumMod val="50000"/>
                  </a:schemeClr>
                </a:solidFill>
                <a:latin typeface="Bahnschrift SemiBold" panose="020B0502040204020203" pitchFamily="34" charset="0"/>
              </a:rPr>
              <a:t>National Technical University of Ukraine “Igor Sikorsky Kyiv Polytechnic Institute”</a:t>
            </a:r>
          </a:p>
          <a:p>
            <a:r>
              <a:rPr lang="en-US" i="1" dirty="0" smtClean="0">
                <a:solidFill>
                  <a:schemeClr val="accent1">
                    <a:lumMod val="50000"/>
                  </a:schemeClr>
                </a:solidFill>
                <a:latin typeface="Bahnschrift SemiBold" panose="020B0502040204020203" pitchFamily="34" charset="0"/>
              </a:rPr>
              <a:t>Faculty: PPI (Printing and Publishing Institute)</a:t>
            </a:r>
            <a:endParaRPr lang="ru-RU" i="1" dirty="0" smtClean="0">
              <a:solidFill>
                <a:schemeClr val="accent1">
                  <a:lumMod val="50000"/>
                </a:schemeClr>
              </a:solidFill>
              <a:latin typeface="Bahnschrift SemiBold" panose="020B0502040204020203" pitchFamily="34" charset="0"/>
            </a:endParaRPr>
          </a:p>
          <a:p>
            <a:endParaRPr lang="ru-RU" i="1" dirty="0" smtClean="0">
              <a:solidFill>
                <a:schemeClr val="accent1">
                  <a:lumMod val="50000"/>
                </a:schemeClr>
              </a:solidFill>
              <a:latin typeface="Bahnschrift SemiBold" panose="020B0502040204020203" pitchFamily="34" charset="0"/>
            </a:endParaRPr>
          </a:p>
          <a:p>
            <a:endParaRPr lang="en-US" i="1" dirty="0" smtClean="0">
              <a:solidFill>
                <a:schemeClr val="accent1">
                  <a:lumMod val="50000"/>
                </a:schemeClr>
              </a:solidFill>
              <a:latin typeface="Bahnschrift SemiBold" panose="020B0502040204020203" pitchFamily="34" charset="0"/>
            </a:endParaRPr>
          </a:p>
          <a:p>
            <a:endParaRPr lang="ru-RU" dirty="0"/>
          </a:p>
        </p:txBody>
      </p:sp>
    </p:spTree>
    <p:extLst>
      <p:ext uri="{BB962C8B-B14F-4D97-AF65-F5344CB8AC3E}">
        <p14:creationId xmlns:p14="http://schemas.microsoft.com/office/powerpoint/2010/main" val="1379239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5144"/>
            <a:ext cx="10515600" cy="1349828"/>
          </a:xfrm>
        </p:spPr>
        <p:txBody>
          <a:bodyPr/>
          <a:lstStyle/>
          <a:p>
            <a:r>
              <a:rPr lang="ru-RU" dirty="0" err="1">
                <a:solidFill>
                  <a:schemeClr val="accent1">
                    <a:lumMod val="50000"/>
                  </a:schemeClr>
                </a:solidFill>
                <a:latin typeface="Bahnschrift SemiBold" panose="020B0502040204020203" pitchFamily="34" charset="0"/>
              </a:rPr>
              <a:t>Розвиток</a:t>
            </a:r>
            <a:r>
              <a:rPr lang="ru-RU" dirty="0">
                <a:solidFill>
                  <a:schemeClr val="accent1">
                    <a:lumMod val="50000"/>
                  </a:schemeClr>
                </a:solidFill>
                <a:latin typeface="Bahnschrift SemiBold" panose="020B0502040204020203" pitchFamily="34" charset="0"/>
              </a:rPr>
              <a:t> та </a:t>
            </a:r>
            <a:r>
              <a:rPr lang="ru-RU" dirty="0" err="1">
                <a:solidFill>
                  <a:schemeClr val="accent1">
                    <a:lumMod val="50000"/>
                  </a:schemeClr>
                </a:solidFill>
                <a:latin typeface="Bahnschrift SemiBold" panose="020B0502040204020203" pitchFamily="34" charset="0"/>
              </a:rPr>
              <a:t>технології</a:t>
            </a:r>
            <a:r>
              <a:rPr lang="ru-RU" dirty="0">
                <a:solidFill>
                  <a:schemeClr val="accent1">
                    <a:lumMod val="50000"/>
                  </a:schemeClr>
                </a:solidFill>
                <a:latin typeface="Bahnschrift SemiBold" panose="020B0502040204020203" pitchFamily="34" charset="0"/>
              </a:rPr>
              <a:t> </a:t>
            </a:r>
            <a:r>
              <a:rPr lang="ru-RU" dirty="0" err="1">
                <a:solidFill>
                  <a:schemeClr val="accent1">
                    <a:lumMod val="50000"/>
                  </a:schemeClr>
                </a:solidFill>
                <a:latin typeface="Bahnschrift SemiBold" panose="020B0502040204020203" pitchFamily="34" charset="0"/>
              </a:rPr>
              <a:t>розробки</a:t>
            </a:r>
            <a:r>
              <a:rPr lang="ru-RU" dirty="0">
                <a:solidFill>
                  <a:schemeClr val="accent1">
                    <a:lumMod val="50000"/>
                  </a:schemeClr>
                </a:solidFill>
                <a:latin typeface="Bahnschrift SemiBold" panose="020B0502040204020203" pitchFamily="34" charset="0"/>
              </a:rPr>
              <a:t> </a:t>
            </a:r>
            <a:r>
              <a:rPr lang="ru-RU" dirty="0" err="1">
                <a:solidFill>
                  <a:schemeClr val="accent1">
                    <a:lumMod val="50000"/>
                  </a:schemeClr>
                </a:solidFill>
                <a:latin typeface="Bahnschrift SemiBold" panose="020B0502040204020203" pitchFamily="34" charset="0"/>
              </a:rPr>
              <a:t>голографічного</a:t>
            </a:r>
            <a:r>
              <a:rPr lang="ru-RU" dirty="0">
                <a:solidFill>
                  <a:schemeClr val="accent1">
                    <a:lumMod val="50000"/>
                  </a:schemeClr>
                </a:solidFill>
                <a:latin typeface="Bahnschrift SemiBold" panose="020B0502040204020203" pitchFamily="34" charset="0"/>
              </a:rPr>
              <a:t> </a:t>
            </a:r>
            <a:r>
              <a:rPr lang="ru-RU" dirty="0" err="1">
                <a:solidFill>
                  <a:schemeClr val="accent1">
                    <a:lumMod val="50000"/>
                  </a:schemeClr>
                </a:solidFill>
                <a:latin typeface="Bahnschrift SemiBold" panose="020B0502040204020203" pitchFamily="34" charset="0"/>
              </a:rPr>
              <a:t>акустичного</a:t>
            </a:r>
            <a:r>
              <a:rPr lang="ru-RU" dirty="0">
                <a:solidFill>
                  <a:schemeClr val="accent1">
                    <a:lumMod val="50000"/>
                  </a:schemeClr>
                </a:solidFill>
                <a:latin typeface="Bahnschrift SemiBold" panose="020B0502040204020203" pitchFamily="34" charset="0"/>
              </a:rPr>
              <a:t> </a:t>
            </a:r>
            <a:r>
              <a:rPr lang="ru-RU" dirty="0" err="1">
                <a:solidFill>
                  <a:schemeClr val="accent1">
                    <a:lumMod val="50000"/>
                  </a:schemeClr>
                </a:solidFill>
                <a:latin typeface="Bahnschrift SemiBold" panose="020B0502040204020203" pitchFamily="34" charset="0"/>
              </a:rPr>
              <a:t>пінцета</a:t>
            </a:r>
            <a:r>
              <a:rPr lang="ru-RU" dirty="0">
                <a:solidFill>
                  <a:schemeClr val="accent1">
                    <a:lumMod val="50000"/>
                  </a:schemeClr>
                </a:solidFill>
                <a:latin typeface="Bahnschrift SemiBold" panose="020B0502040204020203" pitchFamily="34" charset="0"/>
              </a:rPr>
              <a:t>.</a:t>
            </a:r>
          </a:p>
        </p:txBody>
      </p:sp>
      <p:sp>
        <p:nvSpPr>
          <p:cNvPr id="3" name="Объект 2"/>
          <p:cNvSpPr>
            <a:spLocks noGrp="1"/>
          </p:cNvSpPr>
          <p:nvPr>
            <p:ph idx="1"/>
          </p:nvPr>
        </p:nvSpPr>
        <p:spPr>
          <a:xfrm>
            <a:off x="554182" y="1634837"/>
            <a:ext cx="10799617" cy="4542126"/>
          </a:xfrm>
          <a:solidFill>
            <a:schemeClr val="accent1">
              <a:lumMod val="20000"/>
              <a:lumOff val="80000"/>
            </a:schemeClr>
          </a:solidFill>
        </p:spPr>
        <p:txBody>
          <a:bodyPr>
            <a:normAutofit lnSpcReduction="10000"/>
          </a:bodyPr>
          <a:lstStyle/>
          <a:p>
            <a:r>
              <a:rPr lang="ru-RU" dirty="0">
                <a:solidFill>
                  <a:srgbClr val="002060"/>
                </a:solidFill>
                <a:latin typeface="Bahnschrift SemiBold" panose="020B0502040204020203" pitchFamily="34" charset="0"/>
              </a:rPr>
              <a:t>Брюс У. </a:t>
            </a:r>
            <a:r>
              <a:rPr lang="ru-RU" dirty="0" err="1">
                <a:solidFill>
                  <a:srgbClr val="002060"/>
                </a:solidFill>
                <a:latin typeface="Bahnschrift SemiBold" panose="020B0502040204020203" pitchFamily="34" charset="0"/>
              </a:rPr>
              <a:t>Дрінквотер</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професор</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кафедри</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машинобудування</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університету</a:t>
            </a:r>
            <a:r>
              <a:rPr lang="ru-RU" dirty="0">
                <a:solidFill>
                  <a:srgbClr val="002060"/>
                </a:solidFill>
                <a:latin typeface="Bahnschrift SemiBold" panose="020B0502040204020203" pitchFamily="34" charset="0"/>
              </a:rPr>
              <a:t> в </a:t>
            </a:r>
            <a:r>
              <a:rPr lang="ru-RU" dirty="0" err="1">
                <a:solidFill>
                  <a:srgbClr val="002060"/>
                </a:solidFill>
                <a:latin typeface="Bahnschrift SemiBold" panose="020B0502040204020203" pitchFamily="34" charset="0"/>
              </a:rPr>
              <a:t>Брістолі</a:t>
            </a:r>
            <a:r>
              <a:rPr lang="ru-RU" dirty="0">
                <a:solidFill>
                  <a:srgbClr val="002060"/>
                </a:solidFill>
                <a:latin typeface="Bahnschrift SemiBold" panose="020B0502040204020203" pitchFamily="34" charset="0"/>
              </a:rPr>
              <a:t>, сказав: «</a:t>
            </a:r>
            <a:r>
              <a:rPr lang="ru-RU" dirty="0" err="1">
                <a:solidFill>
                  <a:srgbClr val="002060"/>
                </a:solidFill>
                <a:latin typeface="Bahnschrift SemiBold" panose="020B0502040204020203" pitchFamily="34" charset="0"/>
              </a:rPr>
              <a:t>Насправді</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акустична</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технологія</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голографічного</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пінцета</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дозволяє</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припустити</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що</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ця</a:t>
            </a:r>
            <a:r>
              <a:rPr lang="ru-RU" dirty="0">
                <a:solidFill>
                  <a:srgbClr val="002060"/>
                </a:solidFill>
                <a:latin typeface="Bahnschrift SemiBold" panose="020B0502040204020203" pitchFamily="34" charset="0"/>
              </a:rPr>
              <a:t> система в </a:t>
            </a:r>
            <a:r>
              <a:rPr lang="ru-RU" dirty="0" err="1">
                <a:solidFill>
                  <a:srgbClr val="002060"/>
                </a:solidFill>
                <a:latin typeface="Bahnschrift SemiBold" panose="020B0502040204020203" pitchFamily="34" charset="0"/>
              </a:rPr>
              <a:t>кінцевому</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рахунку</a:t>
            </a:r>
            <a:r>
              <a:rPr lang="ru-RU" dirty="0">
                <a:solidFill>
                  <a:srgbClr val="002060"/>
                </a:solidFill>
                <a:latin typeface="Bahnschrift SemiBold" panose="020B0502040204020203" pitchFamily="34" charset="0"/>
              </a:rPr>
              <a:t> буде </a:t>
            </a:r>
            <a:r>
              <a:rPr lang="ru-RU" dirty="0" err="1">
                <a:solidFill>
                  <a:srgbClr val="002060"/>
                </a:solidFill>
                <a:latin typeface="Bahnschrift SemiBold" panose="020B0502040204020203" pitchFamily="34" charset="0"/>
              </a:rPr>
              <a:t>використана</a:t>
            </a:r>
            <a:r>
              <a:rPr lang="ru-RU" dirty="0">
                <a:solidFill>
                  <a:srgbClr val="002060"/>
                </a:solidFill>
                <a:latin typeface="Bahnschrift SemiBold" panose="020B0502040204020203" pitchFamily="34" charset="0"/>
              </a:rPr>
              <a:t> для </a:t>
            </a:r>
            <a:r>
              <a:rPr lang="ru-RU" dirty="0" err="1">
                <a:solidFill>
                  <a:srgbClr val="002060"/>
                </a:solidFill>
                <a:latin typeface="Bahnschrift SemiBold" panose="020B0502040204020203" pitchFamily="34" charset="0"/>
              </a:rPr>
              <a:t>акустичного</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зшивання</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внутрішніх</a:t>
            </a:r>
            <a:r>
              <a:rPr lang="ru-RU" dirty="0">
                <a:solidFill>
                  <a:srgbClr val="002060"/>
                </a:solidFill>
                <a:latin typeface="Bahnschrift SemiBold" panose="020B0502040204020203" pitchFamily="34" charset="0"/>
              </a:rPr>
              <a:t> травм </a:t>
            </a:r>
            <a:r>
              <a:rPr lang="ru-RU" dirty="0" err="1">
                <a:solidFill>
                  <a:srgbClr val="002060"/>
                </a:solidFill>
                <a:latin typeface="Bahnschrift SemiBold" panose="020B0502040204020203" pitchFamily="34" charset="0"/>
              </a:rPr>
              <a:t>або</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націлювання</a:t>
            </a:r>
            <a:r>
              <a:rPr lang="ru-RU" dirty="0">
                <a:solidFill>
                  <a:srgbClr val="002060"/>
                </a:solidFill>
                <a:latin typeface="Bahnschrift SemiBold" panose="020B0502040204020203" pitchFamily="34" charset="0"/>
              </a:rPr>
              <a:t> </a:t>
            </a:r>
            <a:r>
              <a:rPr lang="ru-RU" dirty="0" err="1" smtClean="0">
                <a:solidFill>
                  <a:srgbClr val="002060"/>
                </a:solidFill>
                <a:latin typeface="Bahnschrift SemiBold" panose="020B0502040204020203" pitchFamily="34" charset="0"/>
              </a:rPr>
              <a:t>ліків</a:t>
            </a:r>
            <a:r>
              <a:rPr lang="ru-RU" dirty="0" smtClean="0">
                <a:solidFill>
                  <a:srgbClr val="002060"/>
                </a:solidFill>
                <a:latin typeface="Bahnschrift SemiBold" panose="020B0502040204020203" pitchFamily="34" charset="0"/>
              </a:rPr>
              <a:t> </a:t>
            </a:r>
            <a:r>
              <a:rPr lang="ru-RU" dirty="0">
                <a:solidFill>
                  <a:srgbClr val="002060"/>
                </a:solidFill>
                <a:latin typeface="Bahnschrift SemiBold" panose="020B0502040204020203" pitchFamily="34" charset="0"/>
              </a:rPr>
              <a:t>на </a:t>
            </a:r>
            <a:r>
              <a:rPr lang="ru-RU" dirty="0" err="1">
                <a:solidFill>
                  <a:srgbClr val="002060"/>
                </a:solidFill>
                <a:latin typeface="Bahnschrift SemiBold" panose="020B0502040204020203" pitchFamily="34" charset="0"/>
              </a:rPr>
              <a:t>різні</a:t>
            </a:r>
            <a:r>
              <a:rPr lang="ru-RU" dirty="0">
                <a:solidFill>
                  <a:srgbClr val="002060"/>
                </a:solidFill>
                <a:latin typeface="Bahnschrift SemiBold" panose="020B0502040204020203" pitchFamily="34" charset="0"/>
              </a:rPr>
              <a:t> </a:t>
            </a:r>
            <a:r>
              <a:rPr lang="ru-RU" dirty="0" err="1" smtClean="0">
                <a:solidFill>
                  <a:srgbClr val="002060"/>
                </a:solidFill>
                <a:latin typeface="Bahnschrift SemiBold" panose="020B0502040204020203" pitchFamily="34" charset="0"/>
              </a:rPr>
              <a:t>органи</a:t>
            </a:r>
            <a:r>
              <a:rPr lang="ru-RU" dirty="0" smtClean="0">
                <a:solidFill>
                  <a:srgbClr val="002060"/>
                </a:solidFill>
                <a:latin typeface="Bahnschrift SemiBold" panose="020B0502040204020203" pitchFamily="34" charset="0"/>
              </a:rPr>
              <a:t> </a:t>
            </a:r>
            <a:r>
              <a:rPr lang="ru-RU" dirty="0" err="1" smtClean="0">
                <a:solidFill>
                  <a:srgbClr val="002060"/>
                </a:solidFill>
                <a:latin typeface="Bahnschrift SemiBold" panose="020B0502040204020203" pitchFamily="34" charset="0"/>
              </a:rPr>
              <a:t>тіла</a:t>
            </a:r>
            <a:r>
              <a:rPr lang="ru-RU" dirty="0" smtClean="0">
                <a:solidFill>
                  <a:srgbClr val="002060"/>
                </a:solidFill>
                <a:latin typeface="Bahnschrift SemiBold" panose="020B0502040204020203" pitchFamily="34" charset="0"/>
              </a:rPr>
              <a:t> </a:t>
            </a:r>
            <a:r>
              <a:rPr lang="ru-RU" dirty="0" err="1" smtClean="0">
                <a:solidFill>
                  <a:srgbClr val="002060"/>
                </a:solidFill>
                <a:latin typeface="Bahnschrift SemiBold" panose="020B0502040204020203" pitchFamily="34" charset="0"/>
              </a:rPr>
              <a:t>людини</a:t>
            </a:r>
            <a:r>
              <a:rPr lang="ru-RU" dirty="0" smtClean="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Оптичні</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пінцети</a:t>
            </a:r>
            <a:r>
              <a:rPr lang="ru-RU" dirty="0">
                <a:solidFill>
                  <a:srgbClr val="002060"/>
                </a:solidFill>
                <a:latin typeface="Bahnschrift SemiBold" panose="020B0502040204020203" pitchFamily="34" charset="0"/>
              </a:rPr>
              <a:t> - </a:t>
            </a:r>
            <a:r>
              <a:rPr lang="ru-RU" dirty="0" err="1">
                <a:solidFill>
                  <a:srgbClr val="002060"/>
                </a:solidFill>
                <a:latin typeface="Bahnschrift SemiBold" panose="020B0502040204020203" pitchFamily="34" charset="0"/>
              </a:rPr>
              <a:t>це</a:t>
            </a:r>
            <a:r>
              <a:rPr lang="ru-RU" dirty="0">
                <a:solidFill>
                  <a:srgbClr val="002060"/>
                </a:solidFill>
                <a:latin typeface="Bahnschrift SemiBold" panose="020B0502040204020203" pitchFamily="34" charset="0"/>
              </a:rPr>
              <a:t> фантастична </a:t>
            </a:r>
            <a:r>
              <a:rPr lang="ru-RU" dirty="0" err="1">
                <a:solidFill>
                  <a:srgbClr val="002060"/>
                </a:solidFill>
                <a:latin typeface="Bahnschrift SemiBold" panose="020B0502040204020203" pitchFamily="34" charset="0"/>
              </a:rPr>
              <a:t>технологія</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проте</a:t>
            </a:r>
            <a:r>
              <a:rPr lang="ru-RU" dirty="0">
                <a:solidFill>
                  <a:srgbClr val="002060"/>
                </a:solidFill>
                <a:latin typeface="Bahnschrift SemiBold" panose="020B0502040204020203" pitchFamily="34" charset="0"/>
              </a:rPr>
              <a:t> вони </a:t>
            </a:r>
            <a:r>
              <a:rPr lang="ru-RU" dirty="0" err="1">
                <a:solidFill>
                  <a:srgbClr val="002060"/>
                </a:solidFill>
                <a:latin typeface="Bahnschrift SemiBold" panose="020B0502040204020203" pitchFamily="34" charset="0"/>
              </a:rPr>
              <a:t>завжди</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небезпечно</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близькі</a:t>
            </a:r>
            <a:r>
              <a:rPr lang="ru-RU" dirty="0">
                <a:solidFill>
                  <a:srgbClr val="002060"/>
                </a:solidFill>
                <a:latin typeface="Bahnschrift SemiBold" panose="020B0502040204020203" pitchFamily="34" charset="0"/>
              </a:rPr>
              <a:t> до </a:t>
            </a:r>
            <a:r>
              <a:rPr lang="ru-RU" dirty="0" err="1">
                <a:solidFill>
                  <a:srgbClr val="002060"/>
                </a:solidFill>
                <a:latin typeface="Bahnschrift SemiBold" panose="020B0502040204020203" pitchFamily="34" charset="0"/>
              </a:rPr>
              <a:t>загибелі</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рухомих</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клітин</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Звертаючись</a:t>
            </a:r>
            <a:r>
              <a:rPr lang="ru-RU" dirty="0">
                <a:solidFill>
                  <a:srgbClr val="002060"/>
                </a:solidFill>
                <a:latin typeface="Bahnschrift SemiBold" panose="020B0502040204020203" pitchFamily="34" charset="0"/>
              </a:rPr>
              <a:t> до звуку, ми </a:t>
            </a:r>
            <a:r>
              <a:rPr lang="ru-RU" dirty="0" err="1">
                <a:solidFill>
                  <a:srgbClr val="002060"/>
                </a:solidFill>
                <a:latin typeface="Bahnschrift SemiBold" panose="020B0502040204020203" pitchFamily="34" charset="0"/>
              </a:rPr>
              <a:t>застосовуємо</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ті</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самі</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сили</a:t>
            </a:r>
            <a:r>
              <a:rPr lang="ru-RU" dirty="0">
                <a:solidFill>
                  <a:srgbClr val="002060"/>
                </a:solidFill>
                <a:latin typeface="Bahnschrift SemiBold" panose="020B0502040204020203" pitchFamily="34" charset="0"/>
              </a:rPr>
              <a:t>, але з </a:t>
            </a:r>
            <a:r>
              <a:rPr lang="ru-RU" dirty="0" err="1">
                <a:solidFill>
                  <a:srgbClr val="002060"/>
                </a:solidFill>
                <a:latin typeface="Bahnschrift SemiBold" panose="020B0502040204020203" pitchFamily="34" charset="0"/>
              </a:rPr>
              <a:t>набагато</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меншою</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пов'язаною</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енергією</a:t>
            </a:r>
            <a:r>
              <a:rPr lang="ru-RU" dirty="0">
                <a:solidFill>
                  <a:srgbClr val="002060"/>
                </a:solidFill>
                <a:latin typeface="Bahnschrift SemiBold" panose="020B0502040204020203" pitchFamily="34" charset="0"/>
              </a:rPr>
              <a:t>. В </a:t>
            </a:r>
            <a:r>
              <a:rPr lang="ru-RU" dirty="0" err="1">
                <a:solidFill>
                  <a:srgbClr val="002060"/>
                </a:solidFill>
                <a:latin typeface="Bahnschrift SemiBold" panose="020B0502040204020203" pitchFamily="34" charset="0"/>
              </a:rPr>
              <a:t>даний</a:t>
            </a:r>
            <a:r>
              <a:rPr lang="ru-RU" dirty="0">
                <a:solidFill>
                  <a:srgbClr val="002060"/>
                </a:solidFill>
                <a:latin typeface="Bahnschrift SemiBold" panose="020B0502040204020203" pitchFamily="34" charset="0"/>
              </a:rPr>
              <a:t> час </a:t>
            </a:r>
            <a:r>
              <a:rPr lang="ru-RU" dirty="0" err="1">
                <a:solidFill>
                  <a:srgbClr val="002060"/>
                </a:solidFill>
                <a:latin typeface="Bahnschrift SemiBold" panose="020B0502040204020203" pitchFamily="34" charset="0"/>
              </a:rPr>
              <a:t>існує</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багато</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додатків</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які</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потребують</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керування</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стільниковим</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зв'язком</a:t>
            </a:r>
            <a:r>
              <a:rPr lang="ru-RU" dirty="0">
                <a:solidFill>
                  <a:srgbClr val="002060"/>
                </a:solidFill>
                <a:latin typeface="Bahnschrift SemiBold" panose="020B0502040204020203" pitchFamily="34" charset="0"/>
              </a:rPr>
              <a:t>, і </a:t>
            </a:r>
            <a:r>
              <a:rPr lang="ru-RU" dirty="0" err="1">
                <a:solidFill>
                  <a:srgbClr val="002060"/>
                </a:solidFill>
                <a:latin typeface="Bahnschrift SemiBold" panose="020B0502040204020203" pitchFamily="34" charset="0"/>
              </a:rPr>
              <a:t>гучномовці</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ідеально</a:t>
            </a:r>
            <a:r>
              <a:rPr lang="ru-RU" dirty="0">
                <a:solidFill>
                  <a:srgbClr val="002060"/>
                </a:solidFill>
                <a:latin typeface="Bahnschrift SemiBold" panose="020B0502040204020203" pitchFamily="34" charset="0"/>
              </a:rPr>
              <a:t> </a:t>
            </a:r>
            <a:r>
              <a:rPr lang="ru-RU" dirty="0" err="1">
                <a:solidFill>
                  <a:srgbClr val="002060"/>
                </a:solidFill>
                <a:latin typeface="Bahnschrift SemiBold" panose="020B0502040204020203" pitchFamily="34" charset="0"/>
              </a:rPr>
              <a:t>підходять</a:t>
            </a:r>
            <a:r>
              <a:rPr lang="ru-RU" dirty="0">
                <a:solidFill>
                  <a:srgbClr val="002060"/>
                </a:solidFill>
                <a:latin typeface="Bahnschrift SemiBold" panose="020B0502040204020203" pitchFamily="34" charset="0"/>
              </a:rPr>
              <a:t> для </a:t>
            </a:r>
            <a:r>
              <a:rPr lang="ru-RU" dirty="0" err="1">
                <a:solidFill>
                  <a:srgbClr val="002060"/>
                </a:solidFill>
                <a:latin typeface="Bahnschrift SemiBold" panose="020B0502040204020203" pitchFamily="34" charset="0"/>
              </a:rPr>
              <a:t>цього</a:t>
            </a:r>
            <a:r>
              <a:rPr lang="ru-RU" dirty="0">
                <a:solidFill>
                  <a:srgbClr val="002060"/>
                </a:solidFill>
                <a:latin typeface="Bahnschrift SemiBold" panose="020B0502040204020203" pitchFamily="34" charset="0"/>
              </a:rPr>
              <a:t>. »</a:t>
            </a:r>
          </a:p>
        </p:txBody>
      </p:sp>
    </p:spTree>
    <p:extLst>
      <p:ext uri="{BB962C8B-B14F-4D97-AF65-F5344CB8AC3E}">
        <p14:creationId xmlns:p14="http://schemas.microsoft.com/office/powerpoint/2010/main" val="3033503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09564" y="-166255"/>
            <a:ext cx="644236" cy="1856943"/>
          </a:xfrm>
        </p:spPr>
        <p:txBody>
          <a:bodyPr/>
          <a:lstStyle/>
          <a:p>
            <a:endParaRPr lang="ru-RU" dirty="0"/>
          </a:p>
        </p:txBody>
      </p:sp>
      <p:sp>
        <p:nvSpPr>
          <p:cNvPr id="3" name="Объект 2"/>
          <p:cNvSpPr>
            <a:spLocks noGrp="1"/>
          </p:cNvSpPr>
          <p:nvPr>
            <p:ph idx="1"/>
          </p:nvPr>
        </p:nvSpPr>
        <p:spPr>
          <a:xfrm>
            <a:off x="221673" y="1142998"/>
            <a:ext cx="4516581" cy="2549237"/>
          </a:xfrm>
          <a:solidFill>
            <a:srgbClr val="002060"/>
          </a:solidFill>
        </p:spPr>
        <p:txBody>
          <a:bodyPr/>
          <a:lstStyle/>
          <a:p>
            <a:r>
              <a:rPr lang="en-US" dirty="0">
                <a:solidFill>
                  <a:schemeClr val="bg1"/>
                </a:solidFill>
                <a:latin typeface="Bahnschrift SemiBold" panose="020B0502040204020203" pitchFamily="34" charset="0"/>
              </a:rPr>
              <a:t>A technology such as holographic optical tweezers uses light focusing to independently manipulate multiple objects without contact.</a:t>
            </a:r>
            <a:endParaRPr lang="ru-RU" dirty="0">
              <a:solidFill>
                <a:schemeClr val="bg1"/>
              </a:solidFill>
              <a:latin typeface="Bahnschrift SemiBold" panose="020B0502040204020203"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40" y="176212"/>
            <a:ext cx="6972300" cy="6505575"/>
          </a:xfrm>
          <a:prstGeom prst="rect">
            <a:avLst/>
          </a:prstGeom>
        </p:spPr>
      </p:pic>
      <p:sp>
        <p:nvSpPr>
          <p:cNvPr id="5" name="TextBox 4"/>
          <p:cNvSpPr txBox="1"/>
          <p:nvPr/>
        </p:nvSpPr>
        <p:spPr>
          <a:xfrm>
            <a:off x="457201" y="4826675"/>
            <a:ext cx="3796145" cy="2031325"/>
          </a:xfrm>
          <a:prstGeom prst="rect">
            <a:avLst/>
          </a:prstGeom>
          <a:noFill/>
        </p:spPr>
        <p:txBody>
          <a:bodyPr wrap="square" rtlCol="0">
            <a:spAutoFit/>
          </a:bodyPr>
          <a:lstStyle/>
          <a:p>
            <a:r>
              <a:rPr lang="en-US" dirty="0"/>
              <a:t>https://www.researchgate.net/profile/Yael_Roichman/publication/7073764/figure/fig2/AS:667770601619462@1536220326248/Schematic-implementation-of-dynamic-holographic-optical-tweezers-with-imposed.png</a:t>
            </a:r>
            <a:endParaRPr lang="ru-RU" dirty="0"/>
          </a:p>
        </p:txBody>
      </p:sp>
    </p:spTree>
    <p:extLst>
      <p:ext uri="{BB962C8B-B14F-4D97-AF65-F5344CB8AC3E}">
        <p14:creationId xmlns:p14="http://schemas.microsoft.com/office/powerpoint/2010/main" val="1742976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09564" y="-166255"/>
            <a:ext cx="644236" cy="1856943"/>
          </a:xfrm>
        </p:spPr>
        <p:txBody>
          <a:bodyPr/>
          <a:lstStyle/>
          <a:p>
            <a:endParaRPr lang="ru-RU" dirty="0"/>
          </a:p>
        </p:txBody>
      </p:sp>
      <p:sp>
        <p:nvSpPr>
          <p:cNvPr id="3" name="Объект 2"/>
          <p:cNvSpPr>
            <a:spLocks noGrp="1"/>
          </p:cNvSpPr>
          <p:nvPr>
            <p:ph idx="1"/>
          </p:nvPr>
        </p:nvSpPr>
        <p:spPr>
          <a:xfrm>
            <a:off x="221673" y="1142998"/>
            <a:ext cx="4516581" cy="2549237"/>
          </a:xfrm>
          <a:solidFill>
            <a:srgbClr val="002060"/>
          </a:solidFill>
        </p:spPr>
        <p:txBody>
          <a:bodyPr>
            <a:normAutofit lnSpcReduction="10000"/>
          </a:bodyPr>
          <a:lstStyle/>
          <a:p>
            <a:r>
              <a:rPr lang="ru-RU" dirty="0" err="1">
                <a:solidFill>
                  <a:schemeClr val="bg1"/>
                </a:solidFill>
                <a:latin typeface="Bahnschrift SemiBold" panose="020B0502040204020203" pitchFamily="34" charset="0"/>
              </a:rPr>
              <a:t>Така</a:t>
            </a:r>
            <a:r>
              <a:rPr lang="ru-RU" dirty="0">
                <a:solidFill>
                  <a:schemeClr val="bg1"/>
                </a:solidFill>
                <a:latin typeface="Bahnschrift SemiBold" panose="020B0502040204020203" pitchFamily="34" charset="0"/>
              </a:rPr>
              <a:t> </a:t>
            </a:r>
            <a:r>
              <a:rPr lang="ru-RU" dirty="0" err="1">
                <a:solidFill>
                  <a:schemeClr val="bg1"/>
                </a:solidFill>
                <a:latin typeface="Bahnschrift SemiBold" panose="020B0502040204020203" pitchFamily="34" charset="0"/>
              </a:rPr>
              <a:t>технологія</a:t>
            </a:r>
            <a:r>
              <a:rPr lang="ru-RU" dirty="0">
                <a:solidFill>
                  <a:schemeClr val="bg1"/>
                </a:solidFill>
                <a:latin typeface="Bahnschrift SemiBold" panose="020B0502040204020203" pitchFamily="34" charset="0"/>
              </a:rPr>
              <a:t>, як </a:t>
            </a:r>
            <a:r>
              <a:rPr lang="ru-RU" dirty="0" err="1">
                <a:solidFill>
                  <a:schemeClr val="bg1"/>
                </a:solidFill>
                <a:latin typeface="Bahnschrift SemiBold" panose="020B0502040204020203" pitchFamily="34" charset="0"/>
              </a:rPr>
              <a:t>голографічні</a:t>
            </a:r>
            <a:r>
              <a:rPr lang="ru-RU" dirty="0">
                <a:solidFill>
                  <a:schemeClr val="bg1"/>
                </a:solidFill>
                <a:latin typeface="Bahnschrift SemiBold" panose="020B0502040204020203" pitchFamily="34" charset="0"/>
              </a:rPr>
              <a:t> </a:t>
            </a:r>
            <a:r>
              <a:rPr lang="ru-RU" dirty="0" err="1">
                <a:solidFill>
                  <a:schemeClr val="bg1"/>
                </a:solidFill>
                <a:latin typeface="Bahnschrift SemiBold" panose="020B0502040204020203" pitchFamily="34" charset="0"/>
              </a:rPr>
              <a:t>оптичні</a:t>
            </a:r>
            <a:r>
              <a:rPr lang="ru-RU" dirty="0">
                <a:solidFill>
                  <a:schemeClr val="bg1"/>
                </a:solidFill>
                <a:latin typeface="Bahnschrift SemiBold" panose="020B0502040204020203" pitchFamily="34" charset="0"/>
              </a:rPr>
              <a:t> </a:t>
            </a:r>
            <a:r>
              <a:rPr lang="ru-RU" dirty="0" err="1">
                <a:solidFill>
                  <a:schemeClr val="bg1"/>
                </a:solidFill>
                <a:latin typeface="Bahnschrift SemiBold" panose="020B0502040204020203" pitchFamily="34" charset="0"/>
              </a:rPr>
              <a:t>пінцети</a:t>
            </a:r>
            <a:r>
              <a:rPr lang="ru-RU" dirty="0">
                <a:solidFill>
                  <a:schemeClr val="bg1"/>
                </a:solidFill>
                <a:latin typeface="Bahnschrift SemiBold" panose="020B0502040204020203" pitchFamily="34" charset="0"/>
              </a:rPr>
              <a:t>, </a:t>
            </a:r>
            <a:r>
              <a:rPr lang="ru-RU" dirty="0" err="1">
                <a:solidFill>
                  <a:schemeClr val="bg1"/>
                </a:solidFill>
                <a:latin typeface="Bahnschrift SemiBold" panose="020B0502040204020203" pitchFamily="34" charset="0"/>
              </a:rPr>
              <a:t>використовує</a:t>
            </a:r>
            <a:r>
              <a:rPr lang="ru-RU" dirty="0">
                <a:solidFill>
                  <a:schemeClr val="bg1"/>
                </a:solidFill>
                <a:latin typeface="Bahnschrift SemiBold" panose="020B0502040204020203" pitchFamily="34" charset="0"/>
              </a:rPr>
              <a:t> </a:t>
            </a:r>
            <a:r>
              <a:rPr lang="ru-RU" dirty="0" err="1">
                <a:solidFill>
                  <a:schemeClr val="bg1"/>
                </a:solidFill>
                <a:latin typeface="Bahnschrift SemiBold" panose="020B0502040204020203" pitchFamily="34" charset="0"/>
              </a:rPr>
              <a:t>фокусування</a:t>
            </a:r>
            <a:r>
              <a:rPr lang="ru-RU" dirty="0">
                <a:solidFill>
                  <a:schemeClr val="bg1"/>
                </a:solidFill>
                <a:latin typeface="Bahnschrift SemiBold" panose="020B0502040204020203" pitchFamily="34" charset="0"/>
              </a:rPr>
              <a:t> </a:t>
            </a:r>
            <a:r>
              <a:rPr lang="ru-RU" dirty="0" err="1">
                <a:solidFill>
                  <a:schemeClr val="bg1"/>
                </a:solidFill>
                <a:latin typeface="Bahnschrift SemiBold" panose="020B0502040204020203" pitchFamily="34" charset="0"/>
              </a:rPr>
              <a:t>світла</a:t>
            </a:r>
            <a:r>
              <a:rPr lang="ru-RU" dirty="0">
                <a:solidFill>
                  <a:schemeClr val="bg1"/>
                </a:solidFill>
                <a:latin typeface="Bahnschrift SemiBold" panose="020B0502040204020203" pitchFamily="34" charset="0"/>
              </a:rPr>
              <a:t>, </a:t>
            </a:r>
            <a:r>
              <a:rPr lang="ru-RU" dirty="0" err="1">
                <a:solidFill>
                  <a:schemeClr val="bg1"/>
                </a:solidFill>
                <a:latin typeface="Bahnschrift SemiBold" panose="020B0502040204020203" pitchFamily="34" charset="0"/>
              </a:rPr>
              <a:t>щоб</a:t>
            </a:r>
            <a:r>
              <a:rPr lang="ru-RU" dirty="0">
                <a:solidFill>
                  <a:schemeClr val="bg1"/>
                </a:solidFill>
                <a:latin typeface="Bahnschrift SemiBold" panose="020B0502040204020203" pitchFamily="34" charset="0"/>
              </a:rPr>
              <a:t> </a:t>
            </a:r>
            <a:r>
              <a:rPr lang="ru-RU" dirty="0" err="1">
                <a:solidFill>
                  <a:schemeClr val="bg1"/>
                </a:solidFill>
                <a:latin typeface="Bahnschrift SemiBold" panose="020B0502040204020203" pitchFamily="34" charset="0"/>
              </a:rPr>
              <a:t>самостійно</a:t>
            </a:r>
            <a:r>
              <a:rPr lang="ru-RU" dirty="0">
                <a:solidFill>
                  <a:schemeClr val="bg1"/>
                </a:solidFill>
                <a:latin typeface="Bahnschrift SemiBold" panose="020B0502040204020203" pitchFamily="34" charset="0"/>
              </a:rPr>
              <a:t> </a:t>
            </a:r>
            <a:r>
              <a:rPr lang="ru-RU" dirty="0" err="1">
                <a:solidFill>
                  <a:schemeClr val="bg1"/>
                </a:solidFill>
                <a:latin typeface="Bahnschrift SemiBold" panose="020B0502040204020203" pitchFamily="34" charset="0"/>
              </a:rPr>
              <a:t>маніпулювати</a:t>
            </a:r>
            <a:r>
              <a:rPr lang="ru-RU" dirty="0">
                <a:solidFill>
                  <a:schemeClr val="bg1"/>
                </a:solidFill>
                <a:latin typeface="Bahnschrift SemiBold" panose="020B0502040204020203" pitchFamily="34" charset="0"/>
              </a:rPr>
              <a:t> </a:t>
            </a:r>
            <a:r>
              <a:rPr lang="ru-RU" dirty="0" err="1">
                <a:solidFill>
                  <a:schemeClr val="bg1"/>
                </a:solidFill>
                <a:latin typeface="Bahnschrift SemiBold" panose="020B0502040204020203" pitchFamily="34" charset="0"/>
              </a:rPr>
              <a:t>кількома</a:t>
            </a:r>
            <a:r>
              <a:rPr lang="ru-RU" dirty="0">
                <a:solidFill>
                  <a:schemeClr val="bg1"/>
                </a:solidFill>
                <a:latin typeface="Bahnschrift SemiBold" panose="020B0502040204020203" pitchFamily="34" charset="0"/>
              </a:rPr>
              <a:t> </a:t>
            </a:r>
            <a:r>
              <a:rPr lang="ru-RU" dirty="0" err="1">
                <a:solidFill>
                  <a:schemeClr val="bg1"/>
                </a:solidFill>
                <a:latin typeface="Bahnschrift SemiBold" panose="020B0502040204020203" pitchFamily="34" charset="0"/>
              </a:rPr>
              <a:t>об'єктами</a:t>
            </a:r>
            <a:r>
              <a:rPr lang="ru-RU" dirty="0">
                <a:solidFill>
                  <a:schemeClr val="bg1"/>
                </a:solidFill>
                <a:latin typeface="Bahnschrift SemiBold" panose="020B0502040204020203" pitchFamily="34" charset="0"/>
              </a:rPr>
              <a:t> без контакту.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40" y="176212"/>
            <a:ext cx="6972300" cy="6505575"/>
          </a:xfrm>
          <a:prstGeom prst="rect">
            <a:avLst/>
          </a:prstGeom>
        </p:spPr>
      </p:pic>
      <p:sp>
        <p:nvSpPr>
          <p:cNvPr id="5" name="TextBox 4"/>
          <p:cNvSpPr txBox="1"/>
          <p:nvPr/>
        </p:nvSpPr>
        <p:spPr>
          <a:xfrm>
            <a:off x="457201" y="4826675"/>
            <a:ext cx="3796145" cy="2031325"/>
          </a:xfrm>
          <a:prstGeom prst="rect">
            <a:avLst/>
          </a:prstGeom>
          <a:noFill/>
        </p:spPr>
        <p:txBody>
          <a:bodyPr wrap="square" rtlCol="0">
            <a:spAutoFit/>
          </a:bodyPr>
          <a:lstStyle/>
          <a:p>
            <a:r>
              <a:rPr lang="en-US" dirty="0"/>
              <a:t>https://www.researchgate.net/profile/Yael_Roichman/publication/7073764/figure/fig2/AS:667770601619462@1536220326248/Schematic-implementation-of-dynamic-holographic-optical-tweezers-with-imposed.png</a:t>
            </a:r>
            <a:endParaRPr lang="ru-RU" dirty="0"/>
          </a:p>
        </p:txBody>
      </p:sp>
    </p:spTree>
    <p:extLst>
      <p:ext uri="{BB962C8B-B14F-4D97-AF65-F5344CB8AC3E}">
        <p14:creationId xmlns:p14="http://schemas.microsoft.com/office/powerpoint/2010/main" val="1438877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4692"/>
            <a:ext cx="10425545" cy="1163782"/>
          </a:xfrm>
          <a:solidFill>
            <a:schemeClr val="accent1">
              <a:lumMod val="20000"/>
              <a:lumOff val="80000"/>
            </a:schemeClr>
          </a:solidFill>
        </p:spPr>
        <p:txBody>
          <a:bodyPr/>
          <a:lstStyle/>
          <a:p>
            <a:r>
              <a:rPr lang="en-US" dirty="0">
                <a:solidFill>
                  <a:srgbClr val="002060"/>
                </a:solidFill>
                <a:latin typeface="Bahnschrift SemiBold" panose="020B0502040204020203" pitchFamily="34" charset="0"/>
              </a:rPr>
              <a:t>Using acoustic </a:t>
            </a:r>
            <a:r>
              <a:rPr lang="en-US" dirty="0" smtClean="0">
                <a:solidFill>
                  <a:srgbClr val="002060"/>
                </a:solidFill>
                <a:latin typeface="Bahnschrift SemiBold" panose="020B0502040204020203" pitchFamily="34" charset="0"/>
              </a:rPr>
              <a:t>tweezers</a:t>
            </a:r>
            <a:endParaRPr lang="ru-RU" dirty="0">
              <a:solidFill>
                <a:srgbClr val="002060"/>
              </a:solidFill>
              <a:latin typeface="Bahnschrift SemiBold" panose="020B0502040204020203" pitchFamily="34" charset="0"/>
            </a:endParaRPr>
          </a:p>
        </p:txBody>
      </p:sp>
      <p:sp>
        <p:nvSpPr>
          <p:cNvPr id="3" name="Объект 2"/>
          <p:cNvSpPr>
            <a:spLocks noGrp="1"/>
          </p:cNvSpPr>
          <p:nvPr>
            <p:ph idx="1"/>
          </p:nvPr>
        </p:nvSpPr>
        <p:spPr>
          <a:xfrm>
            <a:off x="6289964" y="1364673"/>
            <a:ext cx="5708072" cy="4572000"/>
          </a:xfrm>
          <a:solidFill>
            <a:srgbClr val="002060"/>
          </a:solidFill>
        </p:spPr>
        <p:txBody>
          <a:bodyPr>
            <a:normAutofit fontScale="92500"/>
          </a:bodyPr>
          <a:lstStyle/>
          <a:p>
            <a:r>
              <a:rPr lang="en-US" dirty="0">
                <a:solidFill>
                  <a:schemeClr val="bg1"/>
                </a:solidFill>
                <a:latin typeface="Bahnschrift SemiBold" panose="020B0502040204020203" pitchFamily="34" charset="0"/>
              </a:rPr>
              <a:t>Acoustic tweezers use the forces of sound radiation to manipulate matter without contact. </a:t>
            </a:r>
            <a:endParaRPr lang="en-US" dirty="0" smtClean="0">
              <a:solidFill>
                <a:schemeClr val="bg1"/>
              </a:solidFill>
              <a:latin typeface="Bahnschrift SemiBold" panose="020B0502040204020203" pitchFamily="34" charset="0"/>
            </a:endParaRPr>
          </a:p>
          <a:p>
            <a:r>
              <a:rPr lang="en-US" dirty="0" smtClean="0">
                <a:solidFill>
                  <a:schemeClr val="bg1"/>
                </a:solidFill>
                <a:latin typeface="Bahnschrift SemiBold" panose="020B0502040204020203" pitchFamily="34" charset="0"/>
              </a:rPr>
              <a:t>They </a:t>
            </a:r>
            <a:r>
              <a:rPr lang="en-US" dirty="0">
                <a:solidFill>
                  <a:schemeClr val="bg1"/>
                </a:solidFill>
                <a:latin typeface="Bahnschrift SemiBold" panose="020B0502040204020203" pitchFamily="34" charset="0"/>
              </a:rPr>
              <a:t>provide unique characteristics compared to more established optical tweezers, such as higher gripping forces per unit of input power and the ability to manipulate objects from a micrometer to a centimeter scale. </a:t>
            </a:r>
            <a:endParaRPr lang="ru-RU" dirty="0">
              <a:solidFill>
                <a:schemeClr val="bg1"/>
              </a:solidFill>
              <a:latin typeface="Bahnschrift SemiBold" panose="020B0502040204020203"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39" y="1364673"/>
            <a:ext cx="5421507" cy="4536000"/>
          </a:xfrm>
          <a:prstGeom prst="rect">
            <a:avLst/>
          </a:prstGeom>
        </p:spPr>
      </p:pic>
      <p:sp>
        <p:nvSpPr>
          <p:cNvPr id="5" name="TextBox 4"/>
          <p:cNvSpPr txBox="1"/>
          <p:nvPr/>
        </p:nvSpPr>
        <p:spPr>
          <a:xfrm>
            <a:off x="629465" y="5976872"/>
            <a:ext cx="5212772" cy="923330"/>
          </a:xfrm>
          <a:prstGeom prst="rect">
            <a:avLst/>
          </a:prstGeom>
          <a:noFill/>
        </p:spPr>
        <p:txBody>
          <a:bodyPr wrap="square" rtlCol="0">
            <a:spAutoFit/>
          </a:bodyPr>
          <a:lstStyle/>
          <a:p>
            <a:r>
              <a:rPr lang="en-US"/>
              <a:t>https://www.interaliamag.org/wp-content/uploads/2016/11/Acoustic-Tweezers-300x251.png</a:t>
            </a:r>
            <a:endParaRPr lang="ru-RU" dirty="0"/>
          </a:p>
        </p:txBody>
      </p:sp>
    </p:spTree>
    <p:extLst>
      <p:ext uri="{BB962C8B-B14F-4D97-AF65-F5344CB8AC3E}">
        <p14:creationId xmlns:p14="http://schemas.microsoft.com/office/powerpoint/2010/main" val="2867162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4692"/>
            <a:ext cx="10425545" cy="1163782"/>
          </a:xfrm>
          <a:solidFill>
            <a:schemeClr val="accent1">
              <a:lumMod val="20000"/>
              <a:lumOff val="80000"/>
            </a:schemeClr>
          </a:solidFill>
        </p:spPr>
        <p:txBody>
          <a:bodyPr/>
          <a:lstStyle/>
          <a:p>
            <a:r>
              <a:rPr lang="uk-UA" dirty="0" smtClean="0">
                <a:solidFill>
                  <a:srgbClr val="002060"/>
                </a:solidFill>
                <a:latin typeface="Bahnschrift SemiBold" panose="020B0502040204020203" pitchFamily="34" charset="0"/>
              </a:rPr>
              <a:t>Використання акустичних пінцетів</a:t>
            </a:r>
            <a:endParaRPr lang="ru-RU" dirty="0">
              <a:solidFill>
                <a:srgbClr val="002060"/>
              </a:solidFill>
              <a:latin typeface="Bahnschrift SemiBold" panose="020B0502040204020203" pitchFamily="34" charset="0"/>
            </a:endParaRPr>
          </a:p>
        </p:txBody>
      </p:sp>
      <p:sp>
        <p:nvSpPr>
          <p:cNvPr id="3" name="Объект 2"/>
          <p:cNvSpPr>
            <a:spLocks noGrp="1"/>
          </p:cNvSpPr>
          <p:nvPr>
            <p:ph idx="1"/>
          </p:nvPr>
        </p:nvSpPr>
        <p:spPr>
          <a:xfrm>
            <a:off x="6289964" y="1364673"/>
            <a:ext cx="5708072" cy="4612200"/>
          </a:xfrm>
          <a:solidFill>
            <a:srgbClr val="002060"/>
          </a:solidFill>
        </p:spPr>
        <p:txBody>
          <a:bodyPr>
            <a:normAutofit fontScale="92500" lnSpcReduction="10000"/>
          </a:bodyPr>
          <a:lstStyle/>
          <a:p>
            <a:pPr marL="0" indent="0">
              <a:buNone/>
            </a:pPr>
            <a:r>
              <a:rPr lang="ru-RU" dirty="0">
                <a:solidFill>
                  <a:schemeClr val="bg1"/>
                </a:solidFill>
                <a:latin typeface="Bahnschrift SemiBold" panose="020B0502040204020203" pitchFamily="34" charset="0"/>
              </a:rPr>
              <a:t> </a:t>
            </a:r>
            <a:r>
              <a:rPr lang="ru-RU" dirty="0" err="1" smtClean="0">
                <a:solidFill>
                  <a:schemeClr val="bg1"/>
                </a:solidFill>
                <a:latin typeface="Bahnschrift SemiBold" panose="020B0502040204020203" pitchFamily="34" charset="0"/>
              </a:rPr>
              <a:t>Акустичні</a:t>
            </a:r>
            <a:r>
              <a:rPr lang="ru-RU" dirty="0" smtClean="0">
                <a:solidFill>
                  <a:schemeClr val="bg1"/>
                </a:solidFill>
                <a:latin typeface="Bahnschrift SemiBold" panose="020B0502040204020203" pitchFamily="34" charset="0"/>
              </a:rPr>
              <a:t> </a:t>
            </a:r>
            <a:r>
              <a:rPr lang="ru-RU" dirty="0" err="1" smtClean="0">
                <a:solidFill>
                  <a:schemeClr val="bg1"/>
                </a:solidFill>
                <a:latin typeface="Bahnschrift SemiBold" panose="020B0502040204020203" pitchFamily="34" charset="0"/>
              </a:rPr>
              <a:t>пінцети</a:t>
            </a:r>
            <a:r>
              <a:rPr lang="ru-RU" dirty="0" smtClean="0">
                <a:solidFill>
                  <a:schemeClr val="bg1"/>
                </a:solidFill>
                <a:latin typeface="Bahnschrift SemiBold" panose="020B0502040204020203" pitchFamily="34" charset="0"/>
              </a:rPr>
              <a:t> </a:t>
            </a:r>
            <a:r>
              <a:rPr lang="ru-RU" dirty="0" err="1" smtClean="0">
                <a:solidFill>
                  <a:schemeClr val="bg1"/>
                </a:solidFill>
                <a:latin typeface="Bahnschrift SemiBold" panose="020B0502040204020203" pitchFamily="34" charset="0"/>
              </a:rPr>
              <a:t>використовують</a:t>
            </a:r>
            <a:r>
              <a:rPr lang="ru-RU" dirty="0" smtClean="0">
                <a:solidFill>
                  <a:schemeClr val="bg1"/>
                </a:solidFill>
                <a:latin typeface="Bahnschrift SemiBold" panose="020B0502040204020203" pitchFamily="34" charset="0"/>
              </a:rPr>
              <a:t> </a:t>
            </a:r>
            <a:r>
              <a:rPr lang="ru-RU" dirty="0" err="1" smtClean="0">
                <a:solidFill>
                  <a:schemeClr val="bg1"/>
                </a:solidFill>
                <a:latin typeface="Bahnschrift SemiBold" panose="020B0502040204020203" pitchFamily="34" charset="0"/>
              </a:rPr>
              <a:t>сили</a:t>
            </a:r>
            <a:r>
              <a:rPr lang="ru-RU" dirty="0" smtClean="0">
                <a:solidFill>
                  <a:schemeClr val="bg1"/>
                </a:solidFill>
                <a:latin typeface="Bahnschrift SemiBold" panose="020B0502040204020203" pitchFamily="34" charset="0"/>
              </a:rPr>
              <a:t> звукового </a:t>
            </a:r>
            <a:r>
              <a:rPr lang="ru-RU" dirty="0" err="1" smtClean="0">
                <a:solidFill>
                  <a:schemeClr val="bg1"/>
                </a:solidFill>
                <a:latin typeface="Bahnschrift SemiBold" panose="020B0502040204020203" pitchFamily="34" charset="0"/>
              </a:rPr>
              <a:t>випромінювання</a:t>
            </a:r>
            <a:r>
              <a:rPr lang="ru-RU" dirty="0" smtClean="0">
                <a:solidFill>
                  <a:schemeClr val="bg1"/>
                </a:solidFill>
                <a:latin typeface="Bahnschrift SemiBold" panose="020B0502040204020203" pitchFamily="34" charset="0"/>
              </a:rPr>
              <a:t> для </a:t>
            </a:r>
            <a:r>
              <a:rPr lang="ru-RU" dirty="0" err="1" smtClean="0">
                <a:solidFill>
                  <a:schemeClr val="bg1"/>
                </a:solidFill>
                <a:latin typeface="Bahnschrift SemiBold" panose="020B0502040204020203" pitchFamily="34" charset="0"/>
              </a:rPr>
              <a:t>маніпулювання</a:t>
            </a:r>
            <a:r>
              <a:rPr lang="ru-RU" dirty="0" smtClean="0">
                <a:solidFill>
                  <a:schemeClr val="bg1"/>
                </a:solidFill>
                <a:latin typeface="Bahnschrift SemiBold" panose="020B0502040204020203" pitchFamily="34" charset="0"/>
              </a:rPr>
              <a:t> </a:t>
            </a:r>
            <a:r>
              <a:rPr lang="ru-RU" dirty="0" err="1" smtClean="0">
                <a:solidFill>
                  <a:schemeClr val="bg1"/>
                </a:solidFill>
                <a:latin typeface="Bahnschrift SemiBold" panose="020B0502040204020203" pitchFamily="34" charset="0"/>
              </a:rPr>
              <a:t>речовиною</a:t>
            </a:r>
            <a:r>
              <a:rPr lang="ru-RU" dirty="0" smtClean="0">
                <a:solidFill>
                  <a:schemeClr val="bg1"/>
                </a:solidFill>
                <a:latin typeface="Bahnschrift SemiBold" panose="020B0502040204020203" pitchFamily="34" charset="0"/>
              </a:rPr>
              <a:t> без контакту.</a:t>
            </a:r>
            <a:endParaRPr lang="uk-UA" dirty="0" smtClean="0">
              <a:solidFill>
                <a:schemeClr val="bg1"/>
              </a:solidFill>
              <a:latin typeface="Bahnschrift SemiBold" panose="020B0502040204020203" pitchFamily="34" charset="0"/>
            </a:endParaRPr>
          </a:p>
          <a:p>
            <a:pPr marL="0" indent="0">
              <a:buNone/>
            </a:pPr>
            <a:r>
              <a:rPr lang="uk-UA" dirty="0" smtClean="0">
                <a:solidFill>
                  <a:schemeClr val="bg1"/>
                </a:solidFill>
                <a:latin typeface="Bahnschrift SemiBold" panose="020B0502040204020203" pitchFamily="34" charset="0"/>
              </a:rPr>
              <a:t>Вони </a:t>
            </a:r>
            <a:r>
              <a:rPr lang="uk-UA" dirty="0">
                <a:solidFill>
                  <a:schemeClr val="bg1"/>
                </a:solidFill>
                <a:latin typeface="Bahnschrift SemiBold" panose="020B0502040204020203" pitchFamily="34" charset="0"/>
              </a:rPr>
              <a:t>забезпечують унікальні характеристики порівняно з більш усталеними оптичними пінцетами, такі як більш високі сили захоплення на одиницю вхідної потужності та можливість маніпулювати предметами від мікрометра до сантиметрової шкали.</a:t>
            </a:r>
          </a:p>
          <a:p>
            <a:pPr marL="0" indent="0">
              <a:buNone/>
            </a:pPr>
            <a:endParaRPr lang="uk-UA" dirty="0" smtClean="0">
              <a:solidFill>
                <a:schemeClr val="bg1"/>
              </a:solidFill>
              <a:latin typeface="Bahnschrift SemiBold" panose="020B0502040204020203"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39" y="1364673"/>
            <a:ext cx="5421507" cy="4536000"/>
          </a:xfrm>
          <a:prstGeom prst="rect">
            <a:avLst/>
          </a:prstGeom>
        </p:spPr>
      </p:pic>
      <p:sp>
        <p:nvSpPr>
          <p:cNvPr id="5" name="TextBox 4"/>
          <p:cNvSpPr txBox="1"/>
          <p:nvPr/>
        </p:nvSpPr>
        <p:spPr>
          <a:xfrm>
            <a:off x="629465" y="5976872"/>
            <a:ext cx="5212772" cy="923330"/>
          </a:xfrm>
          <a:prstGeom prst="rect">
            <a:avLst/>
          </a:prstGeom>
          <a:noFill/>
        </p:spPr>
        <p:txBody>
          <a:bodyPr wrap="square" rtlCol="0">
            <a:spAutoFit/>
          </a:bodyPr>
          <a:lstStyle/>
          <a:p>
            <a:r>
              <a:rPr lang="en-US"/>
              <a:t>https://www.interaliamag.org/wp-content/uploads/2016/11/Acoustic-Tweezers-300x251.png</a:t>
            </a:r>
            <a:endParaRPr lang="ru-RU" dirty="0"/>
          </a:p>
        </p:txBody>
      </p:sp>
    </p:spTree>
    <p:extLst>
      <p:ext uri="{BB962C8B-B14F-4D97-AF65-F5344CB8AC3E}">
        <p14:creationId xmlns:p14="http://schemas.microsoft.com/office/powerpoint/2010/main" val="340373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90945"/>
            <a:ext cx="10515600" cy="942110"/>
          </a:xfrm>
        </p:spPr>
        <p:txBody>
          <a:bodyPr>
            <a:normAutofit/>
          </a:bodyPr>
          <a:lstStyle/>
          <a:p>
            <a:r>
              <a:rPr lang="en-US" sz="6000" dirty="0" smtClean="0">
                <a:solidFill>
                  <a:schemeClr val="accent5">
                    <a:lumMod val="50000"/>
                  </a:schemeClr>
                </a:solidFill>
                <a:latin typeface="Bahnschrift SemiBold" panose="020B0502040204020203" pitchFamily="34" charset="0"/>
              </a:rPr>
              <a:t>Conclusions:</a:t>
            </a:r>
            <a:endParaRPr lang="ru-RU" sz="6000" dirty="0">
              <a:solidFill>
                <a:schemeClr val="accent5">
                  <a:lumMod val="50000"/>
                </a:schemeClr>
              </a:solidFill>
              <a:latin typeface="Bahnschrift SemiBold" panose="020B0502040204020203" pitchFamily="34" charset="0"/>
            </a:endParaRPr>
          </a:p>
        </p:txBody>
      </p:sp>
      <p:sp>
        <p:nvSpPr>
          <p:cNvPr id="3" name="Объект 2"/>
          <p:cNvSpPr>
            <a:spLocks noGrp="1"/>
          </p:cNvSpPr>
          <p:nvPr>
            <p:ph idx="1"/>
          </p:nvPr>
        </p:nvSpPr>
        <p:spPr>
          <a:xfrm>
            <a:off x="540327" y="1454727"/>
            <a:ext cx="10813473" cy="5070763"/>
          </a:xfrm>
          <a:solidFill>
            <a:srgbClr val="002060"/>
          </a:solidFill>
        </p:spPr>
        <p:txBody>
          <a:bodyPr>
            <a:normAutofit/>
          </a:bodyPr>
          <a:lstStyle/>
          <a:p>
            <a:r>
              <a:rPr lang="en-US" dirty="0" smtClean="0">
                <a:solidFill>
                  <a:schemeClr val="bg1"/>
                </a:solidFill>
                <a:latin typeface="Bahnschrift SemiBold" panose="020B0502040204020203" pitchFamily="34" charset="0"/>
              </a:rPr>
              <a:t>Acoustic </a:t>
            </a:r>
            <a:r>
              <a:rPr lang="en-US" dirty="0">
                <a:solidFill>
                  <a:schemeClr val="bg1"/>
                </a:solidFill>
                <a:latin typeface="Bahnschrift SemiBold" panose="020B0502040204020203" pitchFamily="34" charset="0"/>
              </a:rPr>
              <a:t>levitation is a practical method for the manufacture of amorphous pharmaceutical materials. This method complements instrumental grinding, which is a powerful tool for understanding the kinetics and thermodynamics of glass formation in various pharmaceutical and organic </a:t>
            </a:r>
            <a:r>
              <a:rPr lang="en-US" dirty="0" smtClean="0">
                <a:solidFill>
                  <a:schemeClr val="bg1"/>
                </a:solidFill>
                <a:latin typeface="Bahnschrift SemiBold" panose="020B0502040204020203" pitchFamily="34" charset="0"/>
              </a:rPr>
              <a:t>materials.</a:t>
            </a:r>
          </a:p>
          <a:p>
            <a:r>
              <a:rPr lang="en-US" dirty="0">
                <a:solidFill>
                  <a:schemeClr val="bg1"/>
                </a:solidFill>
                <a:latin typeface="Bahnschrift SemiBold" panose="020B0502040204020203" pitchFamily="34" charset="0"/>
              </a:rPr>
              <a:t>Acoustic levitation should be used in surgery for the treatment of cancer and viral infection. </a:t>
            </a:r>
            <a:endParaRPr lang="en-US" dirty="0" smtClean="0">
              <a:solidFill>
                <a:schemeClr val="bg1"/>
              </a:solidFill>
              <a:latin typeface="Bahnschrift SemiBold" panose="020B0502040204020203" pitchFamily="34" charset="0"/>
            </a:endParaRPr>
          </a:p>
          <a:p>
            <a:r>
              <a:rPr lang="en-US" dirty="0" smtClean="0">
                <a:solidFill>
                  <a:schemeClr val="bg1"/>
                </a:solidFill>
                <a:latin typeface="Bahnschrift SemiBold" panose="020B0502040204020203" pitchFamily="34" charset="0"/>
              </a:rPr>
              <a:t>Using </a:t>
            </a:r>
            <a:r>
              <a:rPr lang="en-US" dirty="0">
                <a:solidFill>
                  <a:schemeClr val="bg1"/>
                </a:solidFill>
                <a:latin typeface="Bahnschrift SemiBold" panose="020B0502040204020203" pitchFamily="34" charset="0"/>
              </a:rPr>
              <a:t>an array of sound emitters, we design the generated sound field for individual manipulation of several particles. This allows applications to be used in a contactless assembly, both on a micrometer scale and in centimeters, and also to create displays in which pixels are levitating particles.</a:t>
            </a:r>
          </a:p>
          <a:p>
            <a:endParaRPr lang="ru-RU" dirty="0">
              <a:solidFill>
                <a:schemeClr val="bg1"/>
              </a:solidFill>
            </a:endParaRPr>
          </a:p>
        </p:txBody>
      </p:sp>
    </p:spTree>
    <p:extLst>
      <p:ext uri="{BB962C8B-B14F-4D97-AF65-F5344CB8AC3E}">
        <p14:creationId xmlns:p14="http://schemas.microsoft.com/office/powerpoint/2010/main" val="3638575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90945"/>
            <a:ext cx="10515600" cy="942110"/>
          </a:xfrm>
        </p:spPr>
        <p:txBody>
          <a:bodyPr>
            <a:normAutofit/>
          </a:bodyPr>
          <a:lstStyle/>
          <a:p>
            <a:r>
              <a:rPr lang="uk-UA" sz="6000" dirty="0" smtClean="0">
                <a:solidFill>
                  <a:schemeClr val="accent5">
                    <a:lumMod val="50000"/>
                  </a:schemeClr>
                </a:solidFill>
                <a:latin typeface="Bahnschrift SemiBold" panose="020B0502040204020203" pitchFamily="34" charset="0"/>
              </a:rPr>
              <a:t>Висновки:</a:t>
            </a:r>
            <a:endParaRPr lang="ru-RU" sz="6000" dirty="0">
              <a:solidFill>
                <a:schemeClr val="accent5">
                  <a:lumMod val="50000"/>
                </a:schemeClr>
              </a:solidFill>
              <a:latin typeface="Bahnschrift SemiBold" panose="020B0502040204020203" pitchFamily="34" charset="0"/>
            </a:endParaRPr>
          </a:p>
        </p:txBody>
      </p:sp>
      <p:sp>
        <p:nvSpPr>
          <p:cNvPr id="3" name="Объект 2"/>
          <p:cNvSpPr>
            <a:spLocks noGrp="1"/>
          </p:cNvSpPr>
          <p:nvPr>
            <p:ph idx="1"/>
          </p:nvPr>
        </p:nvSpPr>
        <p:spPr>
          <a:xfrm>
            <a:off x="540327" y="1233055"/>
            <a:ext cx="10813473" cy="5347853"/>
          </a:xfrm>
          <a:solidFill>
            <a:srgbClr val="002060"/>
          </a:solidFill>
        </p:spPr>
        <p:txBody>
          <a:bodyPr>
            <a:normAutofit/>
          </a:bodyPr>
          <a:lstStyle/>
          <a:p>
            <a:r>
              <a:rPr lang="uk-UA" dirty="0">
                <a:solidFill>
                  <a:schemeClr val="bg1"/>
                </a:solidFill>
                <a:latin typeface="Bahnschrift SemiBold" panose="020B0502040204020203" pitchFamily="34" charset="0"/>
              </a:rPr>
              <a:t>Акустична левітація - це практичний метод виготовлення аморфних фармацевтичних матеріалів. Цей метод доповнює інструментальне подрібнення, яке є потужним інструментом для розуміння кінетики та термодинаміки формування скла у різних фармацевтичних та органічних матеріалах.</a:t>
            </a:r>
          </a:p>
          <a:p>
            <a:r>
              <a:rPr lang="uk-UA" dirty="0">
                <a:solidFill>
                  <a:schemeClr val="bg1"/>
                </a:solidFill>
                <a:latin typeface="Bahnschrift SemiBold" panose="020B0502040204020203" pitchFamily="34" charset="0"/>
              </a:rPr>
              <a:t>Акустична левітація повинна використовуватися в хірургії для лікування раку та вірусної інфекції</a:t>
            </a:r>
            <a:r>
              <a:rPr lang="uk-UA" dirty="0" smtClean="0">
                <a:solidFill>
                  <a:schemeClr val="bg1"/>
                </a:solidFill>
                <a:latin typeface="Bahnschrift SemiBold" panose="020B0502040204020203" pitchFamily="34" charset="0"/>
              </a:rPr>
              <a:t>.</a:t>
            </a:r>
          </a:p>
          <a:p>
            <a:r>
              <a:rPr lang="uk-UA" dirty="0">
                <a:solidFill>
                  <a:schemeClr val="bg1"/>
                </a:solidFill>
                <a:latin typeface="Bahnschrift SemiBold" panose="020B0502040204020203" pitchFamily="34" charset="0"/>
              </a:rPr>
              <a:t>За допомогою масиву звукових випромінювачів ми розробляємо створене звукове поле для індивідуального маніпулювання кількома частинками. Це дозволяє використовувати додатки в безконтактній збірці, як в </a:t>
            </a:r>
            <a:r>
              <a:rPr lang="uk-UA" dirty="0" err="1">
                <a:solidFill>
                  <a:schemeClr val="bg1"/>
                </a:solidFill>
                <a:latin typeface="Bahnschrift SemiBold" panose="020B0502040204020203" pitchFamily="34" charset="0"/>
              </a:rPr>
              <a:t>мікрометровій</a:t>
            </a:r>
            <a:r>
              <a:rPr lang="uk-UA" dirty="0">
                <a:solidFill>
                  <a:schemeClr val="bg1"/>
                </a:solidFill>
                <a:latin typeface="Bahnschrift SemiBold" panose="020B0502040204020203" pitchFamily="34" charset="0"/>
              </a:rPr>
              <a:t> шкалі, так і в сантиметрах, а також створювати дисплеї, в яких пікселі </a:t>
            </a:r>
            <a:r>
              <a:rPr lang="uk-UA" dirty="0" err="1">
                <a:solidFill>
                  <a:schemeClr val="bg1"/>
                </a:solidFill>
                <a:latin typeface="Bahnschrift SemiBold" panose="020B0502040204020203" pitchFamily="34" charset="0"/>
              </a:rPr>
              <a:t>левітують</a:t>
            </a:r>
            <a:r>
              <a:rPr lang="uk-UA" dirty="0">
                <a:solidFill>
                  <a:schemeClr val="bg1"/>
                </a:solidFill>
                <a:latin typeface="Bahnschrift SemiBold" panose="020B0502040204020203" pitchFamily="34" charset="0"/>
              </a:rPr>
              <a:t> частинки</a:t>
            </a:r>
            <a:r>
              <a:rPr lang="uk-UA" dirty="0" smtClean="0">
                <a:solidFill>
                  <a:schemeClr val="bg1"/>
                </a:solidFill>
                <a:latin typeface="Bahnschrift SemiBold" panose="020B0502040204020203" pitchFamily="34" charset="0"/>
              </a:rPr>
              <a:t>.</a:t>
            </a:r>
            <a:endParaRPr lang="uk-UA" dirty="0">
              <a:solidFill>
                <a:schemeClr val="bg1"/>
              </a:solidFill>
              <a:latin typeface="Bahnschrift SemiBold" panose="020B0502040204020203" pitchFamily="34" charset="0"/>
            </a:endParaRPr>
          </a:p>
        </p:txBody>
      </p:sp>
    </p:spTree>
    <p:extLst>
      <p:ext uri="{BB962C8B-B14F-4D97-AF65-F5344CB8AC3E}">
        <p14:creationId xmlns:p14="http://schemas.microsoft.com/office/powerpoint/2010/main" val="1683526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2835" y="277091"/>
            <a:ext cx="10356273" cy="1136073"/>
          </a:xfrm>
          <a:solidFill>
            <a:srgbClr val="002060"/>
          </a:solidFill>
        </p:spPr>
        <p:txBody>
          <a:bodyPr>
            <a:normAutofit/>
          </a:bodyPr>
          <a:lstStyle/>
          <a:p>
            <a:r>
              <a:rPr lang="en-US" dirty="0">
                <a:solidFill>
                  <a:schemeClr val="bg1"/>
                </a:solidFill>
                <a:latin typeface="Bahnschrift SemiBold" panose="020B0502040204020203" pitchFamily="34" charset="0"/>
              </a:rPr>
              <a:t>References:</a:t>
            </a:r>
            <a:endParaRPr lang="ru-RU" dirty="0">
              <a:solidFill>
                <a:schemeClr val="bg1"/>
              </a:solidFill>
              <a:latin typeface="Bahnschrift SemiBold" panose="020B0502040204020203" pitchFamily="34" charset="0"/>
            </a:endParaRPr>
          </a:p>
        </p:txBody>
      </p:sp>
      <p:sp>
        <p:nvSpPr>
          <p:cNvPr id="3" name="Объект 2"/>
          <p:cNvSpPr>
            <a:spLocks noGrp="1"/>
          </p:cNvSpPr>
          <p:nvPr>
            <p:ph idx="1"/>
          </p:nvPr>
        </p:nvSpPr>
        <p:spPr>
          <a:xfrm>
            <a:off x="872835" y="1731818"/>
            <a:ext cx="10307783" cy="4156363"/>
          </a:xfrm>
          <a:solidFill>
            <a:schemeClr val="accent1">
              <a:lumMod val="20000"/>
              <a:lumOff val="80000"/>
            </a:schemeClr>
          </a:solidFill>
        </p:spPr>
        <p:txBody>
          <a:bodyPr>
            <a:noAutofit/>
          </a:bodyPr>
          <a:lstStyle/>
          <a:p>
            <a:r>
              <a:rPr lang="en-US" sz="2400" dirty="0" smtClean="0">
                <a:latin typeface="Bahnschrift SemiBold" panose="020B0502040204020203" pitchFamily="34" charset="0"/>
              </a:rPr>
              <a:t>1.</a:t>
            </a:r>
            <a:r>
              <a:rPr lang="en-US" sz="2400" dirty="0">
                <a:latin typeface="Bahnschrift SemiBold" panose="020B0502040204020203" pitchFamily="34" charset="0"/>
              </a:rPr>
              <a:t>	</a:t>
            </a:r>
            <a:r>
              <a:rPr lang="en-US" sz="2400" dirty="0" err="1">
                <a:solidFill>
                  <a:srgbClr val="002060"/>
                </a:solidFill>
                <a:latin typeface="Bahnschrift SemiBold" panose="020B0502040204020203" pitchFamily="34" charset="0"/>
              </a:rPr>
              <a:t>Santesson</a:t>
            </a:r>
            <a:r>
              <a:rPr lang="en-US" sz="2400" dirty="0">
                <a:solidFill>
                  <a:srgbClr val="002060"/>
                </a:solidFill>
                <a:latin typeface="Bahnschrift SemiBold" panose="020B0502040204020203" pitchFamily="34" charset="0"/>
              </a:rPr>
              <a:t> S, </a:t>
            </a:r>
            <a:r>
              <a:rPr lang="en-US" sz="2400" dirty="0" err="1">
                <a:solidFill>
                  <a:srgbClr val="002060"/>
                </a:solidFill>
                <a:latin typeface="Bahnschrift SemiBold" panose="020B0502040204020203" pitchFamily="34" charset="0"/>
              </a:rPr>
              <a:t>Cedergren-Zeppezauer</a:t>
            </a:r>
            <a:r>
              <a:rPr lang="en-US" sz="2400" dirty="0">
                <a:solidFill>
                  <a:srgbClr val="002060"/>
                </a:solidFill>
                <a:latin typeface="Bahnschrift SemiBold" panose="020B0502040204020203" pitchFamily="34" charset="0"/>
              </a:rPr>
              <a:t> ES, Johansson T, </a:t>
            </a:r>
            <a:r>
              <a:rPr lang="en-US" sz="2400" dirty="0" err="1">
                <a:solidFill>
                  <a:srgbClr val="002060"/>
                </a:solidFill>
                <a:latin typeface="Bahnschrift SemiBold" panose="020B0502040204020203" pitchFamily="34" charset="0"/>
              </a:rPr>
              <a:t>Laurell</a:t>
            </a:r>
            <a:r>
              <a:rPr lang="en-US" sz="2400" dirty="0">
                <a:solidFill>
                  <a:srgbClr val="002060"/>
                </a:solidFill>
                <a:latin typeface="Bahnschrift SemiBold" panose="020B0502040204020203" pitchFamily="34" charset="0"/>
              </a:rPr>
              <a:t> T, Nilsson J, Nilsson S (2003) Screening of nucleation conditions using levitated droplets for protein crystallization. Anal </a:t>
            </a:r>
            <a:r>
              <a:rPr lang="en-US" sz="2400" dirty="0" err="1">
                <a:solidFill>
                  <a:srgbClr val="002060"/>
                </a:solidFill>
                <a:latin typeface="Bahnschrift SemiBold" panose="020B0502040204020203" pitchFamily="34" charset="0"/>
              </a:rPr>
              <a:t>Chem</a:t>
            </a:r>
            <a:r>
              <a:rPr lang="en-US" sz="2400" dirty="0">
                <a:solidFill>
                  <a:srgbClr val="002060"/>
                </a:solidFill>
                <a:latin typeface="Bahnschrift SemiBold" panose="020B0502040204020203" pitchFamily="34" charset="0"/>
              </a:rPr>
              <a:t> 75: 1733-1740.</a:t>
            </a:r>
          </a:p>
          <a:p>
            <a:r>
              <a:rPr lang="en-US" sz="2400" dirty="0">
                <a:solidFill>
                  <a:srgbClr val="002060"/>
                </a:solidFill>
                <a:latin typeface="Bahnschrift SemiBold" panose="020B0502040204020203" pitchFamily="34" charset="0"/>
              </a:rPr>
              <a:t>2.	Chung SK, Trinh EH (1998) Bottom of form </a:t>
            </a:r>
            <a:r>
              <a:rPr lang="en-US" sz="2400" dirty="0" err="1">
                <a:solidFill>
                  <a:srgbClr val="002060"/>
                </a:solidFill>
                <a:latin typeface="Bahnschrift SemiBold" panose="020B0502040204020203" pitchFamily="34" charset="0"/>
              </a:rPr>
              <a:t>containerless</a:t>
            </a:r>
            <a:r>
              <a:rPr lang="en-US" sz="2400" dirty="0">
                <a:solidFill>
                  <a:srgbClr val="002060"/>
                </a:solidFill>
                <a:latin typeface="Bahnschrift SemiBold" panose="020B0502040204020203" pitchFamily="34" charset="0"/>
              </a:rPr>
              <a:t> protein crystal growth in rotating levitated drops. Bottom Form 194:384-397.</a:t>
            </a:r>
          </a:p>
          <a:p>
            <a:r>
              <a:rPr lang="en-US" sz="2400" dirty="0">
                <a:solidFill>
                  <a:srgbClr val="002060"/>
                </a:solidFill>
                <a:latin typeface="Bahnschrift SemiBold" panose="020B0502040204020203" pitchFamily="34" charset="0"/>
              </a:rPr>
              <a:t>3.	</a:t>
            </a:r>
            <a:r>
              <a:rPr lang="en-US" sz="2400" dirty="0" err="1">
                <a:solidFill>
                  <a:srgbClr val="002060"/>
                </a:solidFill>
                <a:latin typeface="Bahnschrift SemiBold" panose="020B0502040204020203" pitchFamily="34" charset="0"/>
              </a:rPr>
              <a:t>Pushkar</a:t>
            </a:r>
            <a:r>
              <a:rPr lang="en-US" sz="2400" dirty="0">
                <a:solidFill>
                  <a:srgbClr val="002060"/>
                </a:solidFill>
                <a:latin typeface="Bahnschrift SemiBold" panose="020B0502040204020203" pitchFamily="34" charset="0"/>
              </a:rPr>
              <a:t> L., </a:t>
            </a:r>
            <a:r>
              <a:rPr lang="en-US" sz="2400" dirty="0" err="1">
                <a:solidFill>
                  <a:srgbClr val="002060"/>
                </a:solidFill>
                <a:latin typeface="Bahnschrift SemiBold" panose="020B0502040204020203" pitchFamily="34" charset="0"/>
              </a:rPr>
              <a:t>Tuckermann</a:t>
            </a:r>
            <a:r>
              <a:rPr lang="en-US" sz="2400" dirty="0">
                <a:solidFill>
                  <a:srgbClr val="002060"/>
                </a:solidFill>
                <a:latin typeface="Bahnschrift SemiBold" panose="020B0502040204020203" pitchFamily="34" charset="0"/>
              </a:rPr>
              <a:t> R., </a:t>
            </a:r>
            <a:r>
              <a:rPr lang="en-US" sz="2400" dirty="0" err="1">
                <a:solidFill>
                  <a:srgbClr val="002060"/>
                </a:solidFill>
                <a:latin typeface="Bahnschrift SemiBold" panose="020B0502040204020203" pitchFamily="34" charset="0"/>
              </a:rPr>
              <a:t>Frosch</a:t>
            </a:r>
            <a:r>
              <a:rPr lang="en-US" sz="2400" dirty="0">
                <a:solidFill>
                  <a:srgbClr val="002060"/>
                </a:solidFill>
                <a:latin typeface="Bahnschrift SemiBold" panose="020B0502040204020203" pitchFamily="34" charset="0"/>
              </a:rPr>
              <a:t> T., Popp J., Lee W., </a:t>
            </a:r>
            <a:r>
              <a:rPr lang="en-US" sz="2400" dirty="0" err="1">
                <a:solidFill>
                  <a:srgbClr val="002060"/>
                </a:solidFill>
                <a:latin typeface="Bahnschrift SemiBold" panose="020B0502040204020203" pitchFamily="34" charset="0"/>
              </a:rPr>
              <a:t>MacNaughton</a:t>
            </a:r>
            <a:r>
              <a:rPr lang="en-US" sz="2400" dirty="0">
                <a:solidFill>
                  <a:srgbClr val="002060"/>
                </a:solidFill>
                <a:latin typeface="Bahnschrift SemiBold" panose="020B0502040204020203" pitchFamily="34" charset="0"/>
              </a:rPr>
              <a:t> D., Wood B.R. (2007) Raman spectroscopy of erythrocytes and </a:t>
            </a:r>
            <a:r>
              <a:rPr lang="en-US" sz="2400" dirty="0" err="1">
                <a:solidFill>
                  <a:srgbClr val="002060"/>
                </a:solidFill>
                <a:latin typeface="Bahnschrift SemiBold" panose="020B0502040204020203" pitchFamily="34" charset="0"/>
              </a:rPr>
              <a:t>trophozoites</a:t>
            </a:r>
            <a:r>
              <a:rPr lang="en-US" sz="2400" dirty="0">
                <a:solidFill>
                  <a:srgbClr val="002060"/>
                </a:solidFill>
                <a:latin typeface="Bahnschrift SemiBold" panose="020B0502040204020203" pitchFamily="34" charset="0"/>
              </a:rPr>
              <a:t> of plasmodium falciparum. Lab Chip 9: 1125-1131.</a:t>
            </a:r>
          </a:p>
          <a:p>
            <a:r>
              <a:rPr lang="en-US" sz="2400" dirty="0">
                <a:solidFill>
                  <a:srgbClr val="002060"/>
                </a:solidFill>
                <a:latin typeface="Bahnschrift SemiBold" panose="020B0502040204020203" pitchFamily="34" charset="0"/>
              </a:rPr>
              <a:t>4.	Weber JKR, Rey CA, </a:t>
            </a:r>
            <a:r>
              <a:rPr lang="en-US" sz="2400" dirty="0" err="1">
                <a:solidFill>
                  <a:srgbClr val="002060"/>
                </a:solidFill>
                <a:latin typeface="Bahnschrift SemiBold" panose="020B0502040204020203" pitchFamily="34" charset="0"/>
              </a:rPr>
              <a:t>Neuefeind</a:t>
            </a:r>
            <a:r>
              <a:rPr lang="en-US" sz="2400" dirty="0">
                <a:solidFill>
                  <a:srgbClr val="002060"/>
                </a:solidFill>
                <a:latin typeface="Bahnschrift SemiBold" panose="020B0502040204020203" pitchFamily="34" charset="0"/>
              </a:rPr>
              <a:t> J, Benmore CJ (2009) Acoustic levitator for structure measurements on low temperature liquid droplets. Rev </a:t>
            </a:r>
            <a:r>
              <a:rPr lang="en-US" sz="2400" dirty="0" err="1">
                <a:solidFill>
                  <a:srgbClr val="002060"/>
                </a:solidFill>
                <a:latin typeface="Bahnschrift SemiBold" panose="020B0502040204020203" pitchFamily="34" charset="0"/>
              </a:rPr>
              <a:t>Sci</a:t>
            </a:r>
            <a:r>
              <a:rPr lang="en-US" sz="2400" dirty="0">
                <a:solidFill>
                  <a:srgbClr val="002060"/>
                </a:solidFill>
                <a:latin typeface="Bahnschrift SemiBold" panose="020B0502040204020203" pitchFamily="34" charset="0"/>
              </a:rPr>
              <a:t> </a:t>
            </a:r>
            <a:r>
              <a:rPr lang="en-US" sz="2400" dirty="0" err="1">
                <a:solidFill>
                  <a:srgbClr val="002060"/>
                </a:solidFill>
                <a:latin typeface="Bahnschrift SemiBold" panose="020B0502040204020203" pitchFamily="34" charset="0"/>
              </a:rPr>
              <a:t>Instrum</a:t>
            </a:r>
            <a:r>
              <a:rPr lang="en-US" sz="2400" dirty="0">
                <a:solidFill>
                  <a:srgbClr val="002060"/>
                </a:solidFill>
                <a:latin typeface="Bahnschrift SemiBold" panose="020B0502040204020203" pitchFamily="34" charset="0"/>
              </a:rPr>
              <a:t> 80:083904</a:t>
            </a:r>
            <a:r>
              <a:rPr lang="en-US" sz="2400" dirty="0" smtClean="0">
                <a:solidFill>
                  <a:srgbClr val="002060"/>
                </a:solidFill>
                <a:latin typeface="Bahnschrift SemiBold" panose="020B0502040204020203" pitchFamily="34" charset="0"/>
              </a:rPr>
              <a:t>.</a:t>
            </a:r>
            <a:endParaRPr lang="en-US" sz="2400" dirty="0">
              <a:solidFill>
                <a:srgbClr val="002060"/>
              </a:solidFill>
              <a:latin typeface="Bahnschrift SemiBold" panose="020B0502040204020203" pitchFamily="34" charset="0"/>
            </a:endParaRPr>
          </a:p>
        </p:txBody>
      </p:sp>
    </p:spTree>
    <p:extLst>
      <p:ext uri="{BB962C8B-B14F-4D97-AF65-F5344CB8AC3E}">
        <p14:creationId xmlns:p14="http://schemas.microsoft.com/office/powerpoint/2010/main" val="1166440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2835" y="277091"/>
            <a:ext cx="10356273" cy="1136073"/>
          </a:xfrm>
          <a:solidFill>
            <a:srgbClr val="002060"/>
          </a:solidFill>
        </p:spPr>
        <p:txBody>
          <a:bodyPr>
            <a:normAutofit/>
          </a:bodyPr>
          <a:lstStyle/>
          <a:p>
            <a:r>
              <a:rPr lang="uk-UA" dirty="0" smtClean="0">
                <a:solidFill>
                  <a:schemeClr val="bg1"/>
                </a:solidFill>
                <a:latin typeface="Bahnschrift SemiBold" panose="020B0502040204020203" pitchFamily="34" charset="0"/>
              </a:rPr>
              <a:t>Джерела:</a:t>
            </a:r>
            <a:endParaRPr lang="ru-RU" dirty="0">
              <a:solidFill>
                <a:schemeClr val="bg1"/>
              </a:solidFill>
              <a:latin typeface="Bahnschrift SemiBold" panose="020B0502040204020203" pitchFamily="34" charset="0"/>
            </a:endParaRPr>
          </a:p>
        </p:txBody>
      </p:sp>
      <p:sp>
        <p:nvSpPr>
          <p:cNvPr id="3" name="Объект 2"/>
          <p:cNvSpPr>
            <a:spLocks noGrp="1"/>
          </p:cNvSpPr>
          <p:nvPr>
            <p:ph idx="1"/>
          </p:nvPr>
        </p:nvSpPr>
        <p:spPr>
          <a:xfrm>
            <a:off x="872835" y="1731818"/>
            <a:ext cx="10307783" cy="4156363"/>
          </a:xfrm>
          <a:solidFill>
            <a:schemeClr val="accent1">
              <a:lumMod val="20000"/>
              <a:lumOff val="80000"/>
            </a:schemeClr>
          </a:solidFill>
        </p:spPr>
        <p:txBody>
          <a:bodyPr>
            <a:noAutofit/>
          </a:bodyPr>
          <a:lstStyle/>
          <a:p>
            <a:r>
              <a:rPr lang="en-US" sz="2400" dirty="0" smtClean="0">
                <a:latin typeface="Bahnschrift SemiBold" panose="020B0502040204020203" pitchFamily="34" charset="0"/>
              </a:rPr>
              <a:t>1.</a:t>
            </a:r>
            <a:r>
              <a:rPr lang="en-US" sz="2400" dirty="0">
                <a:latin typeface="Bahnschrift SemiBold" panose="020B0502040204020203" pitchFamily="34" charset="0"/>
              </a:rPr>
              <a:t>	</a:t>
            </a:r>
            <a:r>
              <a:rPr lang="en-US" sz="2400" dirty="0" err="1">
                <a:solidFill>
                  <a:srgbClr val="002060"/>
                </a:solidFill>
                <a:latin typeface="Bahnschrift SemiBold" panose="020B0502040204020203" pitchFamily="34" charset="0"/>
              </a:rPr>
              <a:t>Santesson</a:t>
            </a:r>
            <a:r>
              <a:rPr lang="en-US" sz="2400" dirty="0">
                <a:solidFill>
                  <a:srgbClr val="002060"/>
                </a:solidFill>
                <a:latin typeface="Bahnschrift SemiBold" panose="020B0502040204020203" pitchFamily="34" charset="0"/>
              </a:rPr>
              <a:t> S, </a:t>
            </a:r>
            <a:r>
              <a:rPr lang="en-US" sz="2400" dirty="0" err="1">
                <a:solidFill>
                  <a:srgbClr val="002060"/>
                </a:solidFill>
                <a:latin typeface="Bahnschrift SemiBold" panose="020B0502040204020203" pitchFamily="34" charset="0"/>
              </a:rPr>
              <a:t>Cedergren-Zeppezauer</a:t>
            </a:r>
            <a:r>
              <a:rPr lang="en-US" sz="2400" dirty="0">
                <a:solidFill>
                  <a:srgbClr val="002060"/>
                </a:solidFill>
                <a:latin typeface="Bahnschrift SemiBold" panose="020B0502040204020203" pitchFamily="34" charset="0"/>
              </a:rPr>
              <a:t> ES, Johansson T, </a:t>
            </a:r>
            <a:r>
              <a:rPr lang="en-US" sz="2400" dirty="0" err="1">
                <a:solidFill>
                  <a:srgbClr val="002060"/>
                </a:solidFill>
                <a:latin typeface="Bahnschrift SemiBold" panose="020B0502040204020203" pitchFamily="34" charset="0"/>
              </a:rPr>
              <a:t>Laurell</a:t>
            </a:r>
            <a:r>
              <a:rPr lang="en-US" sz="2400" dirty="0">
                <a:solidFill>
                  <a:srgbClr val="002060"/>
                </a:solidFill>
                <a:latin typeface="Bahnschrift SemiBold" panose="020B0502040204020203" pitchFamily="34" charset="0"/>
              </a:rPr>
              <a:t> T, Nilsson J, Nilsson S (2003) Screening of nucleation conditions using levitated droplets for protein crystallization. Anal </a:t>
            </a:r>
            <a:r>
              <a:rPr lang="en-US" sz="2400" dirty="0" err="1">
                <a:solidFill>
                  <a:srgbClr val="002060"/>
                </a:solidFill>
                <a:latin typeface="Bahnschrift SemiBold" panose="020B0502040204020203" pitchFamily="34" charset="0"/>
              </a:rPr>
              <a:t>Chem</a:t>
            </a:r>
            <a:r>
              <a:rPr lang="en-US" sz="2400" dirty="0">
                <a:solidFill>
                  <a:srgbClr val="002060"/>
                </a:solidFill>
                <a:latin typeface="Bahnschrift SemiBold" panose="020B0502040204020203" pitchFamily="34" charset="0"/>
              </a:rPr>
              <a:t> 75: 1733-1740.</a:t>
            </a:r>
          </a:p>
          <a:p>
            <a:r>
              <a:rPr lang="en-US" sz="2400" dirty="0">
                <a:solidFill>
                  <a:srgbClr val="002060"/>
                </a:solidFill>
                <a:latin typeface="Bahnschrift SemiBold" panose="020B0502040204020203" pitchFamily="34" charset="0"/>
              </a:rPr>
              <a:t>2.	Chung SK, Trinh EH (1998) Bottom of form </a:t>
            </a:r>
            <a:r>
              <a:rPr lang="en-US" sz="2400" dirty="0" err="1">
                <a:solidFill>
                  <a:srgbClr val="002060"/>
                </a:solidFill>
                <a:latin typeface="Bahnschrift SemiBold" panose="020B0502040204020203" pitchFamily="34" charset="0"/>
              </a:rPr>
              <a:t>containerless</a:t>
            </a:r>
            <a:r>
              <a:rPr lang="en-US" sz="2400" dirty="0">
                <a:solidFill>
                  <a:srgbClr val="002060"/>
                </a:solidFill>
                <a:latin typeface="Bahnschrift SemiBold" panose="020B0502040204020203" pitchFamily="34" charset="0"/>
              </a:rPr>
              <a:t> protein crystal growth in rotating levitated drops. Bottom Form 194:384-397.</a:t>
            </a:r>
          </a:p>
          <a:p>
            <a:r>
              <a:rPr lang="en-US" sz="2400" dirty="0">
                <a:solidFill>
                  <a:srgbClr val="002060"/>
                </a:solidFill>
                <a:latin typeface="Bahnschrift SemiBold" panose="020B0502040204020203" pitchFamily="34" charset="0"/>
              </a:rPr>
              <a:t>3.	</a:t>
            </a:r>
            <a:r>
              <a:rPr lang="en-US" sz="2400" dirty="0" err="1">
                <a:solidFill>
                  <a:srgbClr val="002060"/>
                </a:solidFill>
                <a:latin typeface="Bahnschrift SemiBold" panose="020B0502040204020203" pitchFamily="34" charset="0"/>
              </a:rPr>
              <a:t>Pushkar</a:t>
            </a:r>
            <a:r>
              <a:rPr lang="en-US" sz="2400" dirty="0">
                <a:solidFill>
                  <a:srgbClr val="002060"/>
                </a:solidFill>
                <a:latin typeface="Bahnschrift SemiBold" panose="020B0502040204020203" pitchFamily="34" charset="0"/>
              </a:rPr>
              <a:t> L., </a:t>
            </a:r>
            <a:r>
              <a:rPr lang="en-US" sz="2400" dirty="0" err="1">
                <a:solidFill>
                  <a:srgbClr val="002060"/>
                </a:solidFill>
                <a:latin typeface="Bahnschrift SemiBold" panose="020B0502040204020203" pitchFamily="34" charset="0"/>
              </a:rPr>
              <a:t>Tuckermann</a:t>
            </a:r>
            <a:r>
              <a:rPr lang="en-US" sz="2400" dirty="0">
                <a:solidFill>
                  <a:srgbClr val="002060"/>
                </a:solidFill>
                <a:latin typeface="Bahnschrift SemiBold" panose="020B0502040204020203" pitchFamily="34" charset="0"/>
              </a:rPr>
              <a:t> R., </a:t>
            </a:r>
            <a:r>
              <a:rPr lang="en-US" sz="2400" dirty="0" err="1">
                <a:solidFill>
                  <a:srgbClr val="002060"/>
                </a:solidFill>
                <a:latin typeface="Bahnschrift SemiBold" panose="020B0502040204020203" pitchFamily="34" charset="0"/>
              </a:rPr>
              <a:t>Frosch</a:t>
            </a:r>
            <a:r>
              <a:rPr lang="en-US" sz="2400" dirty="0">
                <a:solidFill>
                  <a:srgbClr val="002060"/>
                </a:solidFill>
                <a:latin typeface="Bahnschrift SemiBold" panose="020B0502040204020203" pitchFamily="34" charset="0"/>
              </a:rPr>
              <a:t> T., Popp J., Lee W., </a:t>
            </a:r>
            <a:r>
              <a:rPr lang="en-US" sz="2400" dirty="0" err="1">
                <a:solidFill>
                  <a:srgbClr val="002060"/>
                </a:solidFill>
                <a:latin typeface="Bahnschrift SemiBold" panose="020B0502040204020203" pitchFamily="34" charset="0"/>
              </a:rPr>
              <a:t>MacNaughton</a:t>
            </a:r>
            <a:r>
              <a:rPr lang="en-US" sz="2400" dirty="0">
                <a:solidFill>
                  <a:srgbClr val="002060"/>
                </a:solidFill>
                <a:latin typeface="Bahnschrift SemiBold" panose="020B0502040204020203" pitchFamily="34" charset="0"/>
              </a:rPr>
              <a:t> D., Wood B.R. (2007) Raman spectroscopy of erythrocytes and </a:t>
            </a:r>
            <a:r>
              <a:rPr lang="en-US" sz="2400" dirty="0" err="1">
                <a:solidFill>
                  <a:srgbClr val="002060"/>
                </a:solidFill>
                <a:latin typeface="Bahnschrift SemiBold" panose="020B0502040204020203" pitchFamily="34" charset="0"/>
              </a:rPr>
              <a:t>trophozoites</a:t>
            </a:r>
            <a:r>
              <a:rPr lang="en-US" sz="2400" dirty="0">
                <a:solidFill>
                  <a:srgbClr val="002060"/>
                </a:solidFill>
                <a:latin typeface="Bahnschrift SemiBold" panose="020B0502040204020203" pitchFamily="34" charset="0"/>
              </a:rPr>
              <a:t> of plasmodium falciparum. Lab Chip 9: 1125-1131.</a:t>
            </a:r>
          </a:p>
          <a:p>
            <a:r>
              <a:rPr lang="en-US" sz="2400" dirty="0">
                <a:solidFill>
                  <a:srgbClr val="002060"/>
                </a:solidFill>
                <a:latin typeface="Bahnschrift SemiBold" panose="020B0502040204020203" pitchFamily="34" charset="0"/>
              </a:rPr>
              <a:t>4.	Weber JKR, Rey CA, </a:t>
            </a:r>
            <a:r>
              <a:rPr lang="en-US" sz="2400" dirty="0" err="1">
                <a:solidFill>
                  <a:srgbClr val="002060"/>
                </a:solidFill>
                <a:latin typeface="Bahnschrift SemiBold" panose="020B0502040204020203" pitchFamily="34" charset="0"/>
              </a:rPr>
              <a:t>Neuefeind</a:t>
            </a:r>
            <a:r>
              <a:rPr lang="en-US" sz="2400" dirty="0">
                <a:solidFill>
                  <a:srgbClr val="002060"/>
                </a:solidFill>
                <a:latin typeface="Bahnschrift SemiBold" panose="020B0502040204020203" pitchFamily="34" charset="0"/>
              </a:rPr>
              <a:t> J, Benmore CJ (2009) Acoustic levitator for structure measurements on low temperature liquid droplets. Rev </a:t>
            </a:r>
            <a:r>
              <a:rPr lang="en-US" sz="2400" dirty="0" err="1">
                <a:solidFill>
                  <a:srgbClr val="002060"/>
                </a:solidFill>
                <a:latin typeface="Bahnschrift SemiBold" panose="020B0502040204020203" pitchFamily="34" charset="0"/>
              </a:rPr>
              <a:t>Sci</a:t>
            </a:r>
            <a:r>
              <a:rPr lang="en-US" sz="2400" dirty="0">
                <a:solidFill>
                  <a:srgbClr val="002060"/>
                </a:solidFill>
                <a:latin typeface="Bahnschrift SemiBold" panose="020B0502040204020203" pitchFamily="34" charset="0"/>
              </a:rPr>
              <a:t> </a:t>
            </a:r>
            <a:r>
              <a:rPr lang="en-US" sz="2400" dirty="0" err="1">
                <a:solidFill>
                  <a:srgbClr val="002060"/>
                </a:solidFill>
                <a:latin typeface="Bahnschrift SemiBold" panose="020B0502040204020203" pitchFamily="34" charset="0"/>
              </a:rPr>
              <a:t>Instrum</a:t>
            </a:r>
            <a:r>
              <a:rPr lang="en-US" sz="2400" dirty="0">
                <a:solidFill>
                  <a:srgbClr val="002060"/>
                </a:solidFill>
                <a:latin typeface="Bahnschrift SemiBold" panose="020B0502040204020203" pitchFamily="34" charset="0"/>
              </a:rPr>
              <a:t> 80:083904</a:t>
            </a:r>
            <a:r>
              <a:rPr lang="en-US" sz="2400" dirty="0" smtClean="0">
                <a:solidFill>
                  <a:srgbClr val="002060"/>
                </a:solidFill>
                <a:latin typeface="Bahnschrift SemiBold" panose="020B0502040204020203" pitchFamily="34" charset="0"/>
              </a:rPr>
              <a:t>.</a:t>
            </a:r>
            <a:endParaRPr lang="en-US" sz="2400" dirty="0">
              <a:solidFill>
                <a:srgbClr val="002060"/>
              </a:solidFill>
              <a:latin typeface="Bahnschrift SemiBold" panose="020B0502040204020203" pitchFamily="34" charset="0"/>
            </a:endParaRPr>
          </a:p>
        </p:txBody>
      </p:sp>
    </p:spTree>
    <p:extLst>
      <p:ext uri="{BB962C8B-B14F-4D97-AF65-F5344CB8AC3E}">
        <p14:creationId xmlns:p14="http://schemas.microsoft.com/office/powerpoint/2010/main" val="1532453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4935" y="-580036"/>
            <a:ext cx="13568000" cy="7632000"/>
          </a:xfrm>
        </p:spPr>
      </p:pic>
      <p:sp>
        <p:nvSpPr>
          <p:cNvPr id="2" name="Заголовок 1"/>
          <p:cNvSpPr>
            <a:spLocks noGrp="1"/>
          </p:cNvSpPr>
          <p:nvPr>
            <p:ph type="title"/>
          </p:nvPr>
        </p:nvSpPr>
        <p:spPr>
          <a:xfrm>
            <a:off x="2452254" y="1094509"/>
            <a:ext cx="7218218" cy="1260763"/>
          </a:xfrm>
          <a:solidFill>
            <a:srgbClr val="002060"/>
          </a:solidFill>
        </p:spPr>
        <p:txBody>
          <a:bodyPr>
            <a:normAutofit fontScale="90000"/>
          </a:bodyPr>
          <a:lstStyle/>
          <a:p>
            <a:r>
              <a:rPr lang="en-US" dirty="0">
                <a:solidFill>
                  <a:schemeClr val="bg1"/>
                </a:solidFill>
                <a:latin typeface="Bahnschrift SemiBold" panose="020B0502040204020203" pitchFamily="34" charset="0"/>
              </a:rPr>
              <a:t>Thank you for your </a:t>
            </a:r>
            <a:r>
              <a:rPr lang="en-US" dirty="0" smtClean="0">
                <a:solidFill>
                  <a:schemeClr val="bg1"/>
                </a:solidFill>
                <a:latin typeface="Bahnschrift SemiBold" panose="020B0502040204020203" pitchFamily="34" charset="0"/>
              </a:rPr>
              <a:t>attention</a:t>
            </a:r>
            <a:r>
              <a:rPr lang="ru-RU">
                <a:solidFill>
                  <a:schemeClr val="bg1"/>
                </a:solidFill>
                <a:latin typeface="Bahnschrift SemiBold" panose="020B0502040204020203" pitchFamily="34" charset="0"/>
              </a:rPr>
              <a:t>!</a:t>
            </a:r>
            <a:endParaRPr lang="ru-RU" dirty="0">
              <a:solidFill>
                <a:schemeClr val="bg1"/>
              </a:solidFill>
              <a:latin typeface="Bahnschrift SemiBold" panose="020B0502040204020203" pitchFamily="34" charset="0"/>
            </a:endParaRPr>
          </a:p>
        </p:txBody>
      </p:sp>
    </p:spTree>
    <p:extLst>
      <p:ext uri="{BB962C8B-B14F-4D97-AF65-F5344CB8AC3E}">
        <p14:creationId xmlns:p14="http://schemas.microsoft.com/office/powerpoint/2010/main" val="1231219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691" y="-198000"/>
            <a:ext cx="12544000" cy="7056000"/>
          </a:xfrm>
          <a:prstGeom prst="rect">
            <a:avLst/>
          </a:prstGeom>
        </p:spPr>
      </p:pic>
      <p:sp>
        <p:nvSpPr>
          <p:cNvPr id="7" name="Заголовок 6"/>
          <p:cNvSpPr>
            <a:spLocks noGrp="1"/>
          </p:cNvSpPr>
          <p:nvPr>
            <p:ph type="ctrTitle"/>
          </p:nvPr>
        </p:nvSpPr>
        <p:spPr>
          <a:solidFill>
            <a:srgbClr val="002060"/>
          </a:solidFill>
        </p:spPr>
        <p:txBody>
          <a:bodyPr>
            <a:normAutofit fontScale="90000"/>
          </a:bodyPr>
          <a:lstStyle/>
          <a:p>
            <a:r>
              <a:rPr lang="uk-UA" dirty="0" smtClean="0">
                <a:solidFill>
                  <a:schemeClr val="bg1"/>
                </a:solidFill>
                <a:latin typeface="Bahnschrift SemiBold" panose="020B0502040204020203" pitchFamily="34" charset="0"/>
              </a:rPr>
              <a:t>АНАЛІЗ ВИКОРИСТАННЯ АКУСТИЧНОЇ ЛЕВІТАЦІЇ В СУЧАСНІЙ МЕДИЦИНІ</a:t>
            </a:r>
            <a:endParaRPr lang="ru-RU" dirty="0">
              <a:solidFill>
                <a:schemeClr val="bg1"/>
              </a:solidFill>
              <a:latin typeface="Bahnschrift SemiBold" panose="020B0502040204020203" pitchFamily="34" charset="0"/>
            </a:endParaRPr>
          </a:p>
        </p:txBody>
      </p:sp>
      <p:sp>
        <p:nvSpPr>
          <p:cNvPr id="8" name="Подзаголовок 7"/>
          <p:cNvSpPr>
            <a:spLocks noGrp="1"/>
          </p:cNvSpPr>
          <p:nvPr>
            <p:ph type="subTitle" idx="1"/>
          </p:nvPr>
        </p:nvSpPr>
        <p:spPr>
          <a:xfrm>
            <a:off x="3699164" y="4724400"/>
            <a:ext cx="8492836" cy="1911927"/>
          </a:xfrm>
          <a:solidFill>
            <a:schemeClr val="bg1"/>
          </a:solidFill>
        </p:spPr>
        <p:txBody>
          <a:bodyPr>
            <a:normAutofit fontScale="92500" lnSpcReduction="10000"/>
          </a:bodyPr>
          <a:lstStyle/>
          <a:p>
            <a:r>
              <a:rPr lang="uk-UA" i="1" dirty="0" smtClean="0">
                <a:solidFill>
                  <a:schemeClr val="accent1">
                    <a:lumMod val="50000"/>
                  </a:schemeClr>
                </a:solidFill>
                <a:latin typeface="Bahnschrift SemiBold" panose="020B0502040204020203" pitchFamily="34" charset="0"/>
              </a:rPr>
              <a:t>Студенти: </a:t>
            </a:r>
            <a:r>
              <a:rPr lang="uk-UA" i="1" dirty="0" err="1" smtClean="0">
                <a:solidFill>
                  <a:schemeClr val="accent1">
                    <a:lumMod val="50000"/>
                  </a:schemeClr>
                </a:solidFill>
                <a:latin typeface="Bahnschrift SemiBold" panose="020B0502040204020203" pitchFamily="34" charset="0"/>
              </a:rPr>
              <a:t>Півненко</a:t>
            </a:r>
            <a:r>
              <a:rPr lang="uk-UA" i="1" dirty="0" smtClean="0">
                <a:solidFill>
                  <a:schemeClr val="accent1">
                    <a:lumMod val="50000"/>
                  </a:schemeClr>
                </a:solidFill>
                <a:latin typeface="Bahnschrift SemiBold" panose="020B0502040204020203" pitchFamily="34" charset="0"/>
              </a:rPr>
              <a:t> П.П., </a:t>
            </a:r>
            <a:r>
              <a:rPr lang="uk-UA" i="1" dirty="0" err="1" smtClean="0">
                <a:solidFill>
                  <a:schemeClr val="accent1">
                    <a:lumMod val="50000"/>
                  </a:schemeClr>
                </a:solidFill>
                <a:latin typeface="Bahnschrift SemiBold" panose="020B0502040204020203" pitchFamily="34" charset="0"/>
              </a:rPr>
              <a:t>Лелик</a:t>
            </a:r>
            <a:r>
              <a:rPr lang="uk-UA" i="1" dirty="0" smtClean="0">
                <a:solidFill>
                  <a:schemeClr val="accent1">
                    <a:lumMod val="50000"/>
                  </a:schemeClr>
                </a:solidFill>
                <a:latin typeface="Bahnschrift SemiBold" panose="020B0502040204020203" pitchFamily="34" charset="0"/>
              </a:rPr>
              <a:t> О.В.</a:t>
            </a:r>
            <a:endParaRPr lang="en-US" i="1" dirty="0" smtClean="0">
              <a:solidFill>
                <a:srgbClr val="002060"/>
              </a:solidFill>
              <a:latin typeface="Bahnschrift SemiBold" panose="020B0502040204020203" pitchFamily="34" charset="0"/>
            </a:endParaRPr>
          </a:p>
          <a:p>
            <a:r>
              <a:rPr lang="uk-UA" i="1" dirty="0" smtClean="0">
                <a:solidFill>
                  <a:schemeClr val="accent1">
                    <a:lumMod val="50000"/>
                  </a:schemeClr>
                </a:solidFill>
                <a:latin typeface="Bahnschrift SemiBold" panose="020B0502040204020203" pitchFamily="34" charset="0"/>
              </a:rPr>
              <a:t>Науковий керівник: Матвєєва Т.В.</a:t>
            </a:r>
          </a:p>
          <a:p>
            <a:r>
              <a:rPr lang="uk-UA" i="1" dirty="0" smtClean="0">
                <a:solidFill>
                  <a:schemeClr val="accent1">
                    <a:lumMod val="50000"/>
                  </a:schemeClr>
                </a:solidFill>
                <a:latin typeface="Bahnschrift SemiBold" panose="020B0502040204020203" pitchFamily="34" charset="0"/>
              </a:rPr>
              <a:t>Національний Технічний Університет України «Київський Політехнічний Інститут ім. Ігоря Сікорського»</a:t>
            </a:r>
          </a:p>
          <a:p>
            <a:r>
              <a:rPr lang="uk-UA" i="1" dirty="0" smtClean="0">
                <a:solidFill>
                  <a:schemeClr val="accent1">
                    <a:lumMod val="50000"/>
                  </a:schemeClr>
                </a:solidFill>
                <a:latin typeface="Bahnschrift SemiBold" panose="020B0502040204020203" pitchFamily="34" charset="0"/>
              </a:rPr>
              <a:t>Факультет: ВПІ</a:t>
            </a:r>
            <a:endParaRPr lang="ru-RU" i="1" dirty="0" smtClean="0">
              <a:solidFill>
                <a:schemeClr val="accent1">
                  <a:lumMod val="50000"/>
                </a:schemeClr>
              </a:solidFill>
              <a:latin typeface="Bahnschrift SemiBold" panose="020B0502040204020203" pitchFamily="34" charset="0"/>
            </a:endParaRPr>
          </a:p>
          <a:p>
            <a:endParaRPr lang="en-US" i="1" dirty="0" smtClean="0">
              <a:solidFill>
                <a:schemeClr val="accent1">
                  <a:lumMod val="50000"/>
                </a:schemeClr>
              </a:solidFill>
              <a:latin typeface="Bahnschrift SemiBold" panose="020B0502040204020203" pitchFamily="34" charset="0"/>
            </a:endParaRPr>
          </a:p>
          <a:p>
            <a:endParaRPr lang="ru-RU" dirty="0"/>
          </a:p>
        </p:txBody>
      </p:sp>
    </p:spTree>
    <p:extLst>
      <p:ext uri="{BB962C8B-B14F-4D97-AF65-F5344CB8AC3E}">
        <p14:creationId xmlns:p14="http://schemas.microsoft.com/office/powerpoint/2010/main" val="2253233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4935" y="-580036"/>
            <a:ext cx="13568000" cy="7632000"/>
          </a:xfrm>
        </p:spPr>
      </p:pic>
      <p:sp>
        <p:nvSpPr>
          <p:cNvPr id="2" name="Заголовок 1"/>
          <p:cNvSpPr>
            <a:spLocks noGrp="1"/>
          </p:cNvSpPr>
          <p:nvPr>
            <p:ph type="title"/>
          </p:nvPr>
        </p:nvSpPr>
        <p:spPr>
          <a:xfrm>
            <a:off x="2937163" y="1149927"/>
            <a:ext cx="6096001" cy="1302327"/>
          </a:xfrm>
          <a:solidFill>
            <a:srgbClr val="002060"/>
          </a:solidFill>
        </p:spPr>
        <p:txBody>
          <a:bodyPr>
            <a:normAutofit/>
          </a:bodyPr>
          <a:lstStyle/>
          <a:p>
            <a:r>
              <a:rPr lang="uk-UA" dirty="0" smtClean="0">
                <a:solidFill>
                  <a:schemeClr val="bg1"/>
                </a:solidFill>
                <a:latin typeface="Bahnschrift SemiBold" panose="020B0502040204020203" pitchFamily="34" charset="0"/>
              </a:rPr>
              <a:t>Дякуємо Вам за увагу!</a:t>
            </a:r>
            <a:endParaRPr lang="ru-RU" dirty="0">
              <a:solidFill>
                <a:schemeClr val="bg1"/>
              </a:solidFill>
              <a:latin typeface="Bahnschrift SemiBold" panose="020B0502040204020203" pitchFamily="34" charset="0"/>
            </a:endParaRPr>
          </a:p>
        </p:txBody>
      </p:sp>
    </p:spTree>
    <p:extLst>
      <p:ext uri="{BB962C8B-B14F-4D97-AF65-F5344CB8AC3E}">
        <p14:creationId xmlns:p14="http://schemas.microsoft.com/office/powerpoint/2010/main" val="2808025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1" y="415636"/>
            <a:ext cx="7169726" cy="1149928"/>
          </a:xfrm>
          <a:solidFill>
            <a:srgbClr val="002060"/>
          </a:solidFill>
        </p:spPr>
        <p:txBody>
          <a:bodyPr/>
          <a:lstStyle/>
          <a:p>
            <a:r>
              <a:rPr lang="en-US" dirty="0" smtClean="0">
                <a:solidFill>
                  <a:schemeClr val="bg1"/>
                </a:solidFill>
                <a:latin typeface="Bahnschrift SemiBold" panose="020B0502040204020203" pitchFamily="34" charset="0"/>
              </a:rPr>
              <a:t>Presentation plan</a:t>
            </a:r>
            <a:endParaRPr lang="ru-RU" dirty="0">
              <a:solidFill>
                <a:schemeClr val="bg1"/>
              </a:solidFill>
              <a:latin typeface="Bahnschrift SemiBold" panose="020B0502040204020203" pitchFamily="34" charset="0"/>
            </a:endParaRPr>
          </a:p>
        </p:txBody>
      </p:sp>
      <p:sp>
        <p:nvSpPr>
          <p:cNvPr id="3" name="Объект 2"/>
          <p:cNvSpPr>
            <a:spLocks noGrp="1"/>
          </p:cNvSpPr>
          <p:nvPr>
            <p:ph idx="1"/>
          </p:nvPr>
        </p:nvSpPr>
        <p:spPr>
          <a:xfrm>
            <a:off x="838200" y="2008909"/>
            <a:ext cx="10515600" cy="4168054"/>
          </a:xfrm>
          <a:solidFill>
            <a:schemeClr val="accent1">
              <a:lumMod val="20000"/>
              <a:lumOff val="80000"/>
            </a:schemeClr>
          </a:solidFill>
        </p:spPr>
        <p:txBody>
          <a:bodyPr/>
          <a:lstStyle/>
          <a:p>
            <a:pPr marL="514350" indent="-514350">
              <a:buAutoNum type="arabicPeriod"/>
            </a:pPr>
            <a:r>
              <a:rPr lang="en-US" dirty="0" smtClean="0">
                <a:latin typeface="Bahnschrift SemiBold" panose="020B0502040204020203" pitchFamily="34" charset="0"/>
              </a:rPr>
              <a:t>What </a:t>
            </a:r>
            <a:r>
              <a:rPr lang="en-US" dirty="0">
                <a:latin typeface="Bahnschrift SemiBold" panose="020B0502040204020203" pitchFamily="34" charset="0"/>
              </a:rPr>
              <a:t>acoustic levitation is</a:t>
            </a:r>
            <a:r>
              <a:rPr lang="en-US" dirty="0" smtClean="0">
                <a:latin typeface="Bahnschrift SemiBold" panose="020B0502040204020203" pitchFamily="34" charset="0"/>
              </a:rPr>
              <a:t>?</a:t>
            </a:r>
          </a:p>
          <a:p>
            <a:pPr marL="514350" indent="-514350">
              <a:buAutoNum type="arabicPeriod"/>
            </a:pPr>
            <a:r>
              <a:rPr lang="en-US" dirty="0">
                <a:latin typeface="Bahnschrift SemiBold" panose="020B0502040204020203" pitchFamily="34" charset="0"/>
              </a:rPr>
              <a:t>How acoustic levitation works</a:t>
            </a:r>
            <a:r>
              <a:rPr lang="en-US" dirty="0" smtClean="0">
                <a:latin typeface="Bahnschrift SemiBold" panose="020B0502040204020203" pitchFamily="34" charset="0"/>
              </a:rPr>
              <a:t>?</a:t>
            </a:r>
          </a:p>
          <a:p>
            <a:pPr marL="514350" indent="-514350">
              <a:buAutoNum type="arabicPeriod"/>
            </a:pPr>
            <a:r>
              <a:rPr lang="en-US" dirty="0">
                <a:latin typeface="Bahnschrift SemiBold" panose="020B0502040204020203" pitchFamily="34" charset="0"/>
              </a:rPr>
              <a:t>Development and technology of holographic acoustic tweezers</a:t>
            </a:r>
            <a:r>
              <a:rPr lang="en-US" dirty="0" smtClean="0">
                <a:latin typeface="Bahnschrift SemiBold" panose="020B0502040204020203" pitchFamily="34" charset="0"/>
              </a:rPr>
              <a:t>.</a:t>
            </a:r>
          </a:p>
          <a:p>
            <a:pPr marL="514350" indent="-514350">
              <a:buAutoNum type="arabicPeriod"/>
            </a:pPr>
            <a:r>
              <a:rPr lang="en-US" dirty="0">
                <a:latin typeface="Bahnschrift SemiBold" panose="020B0502040204020203" pitchFamily="34" charset="0"/>
              </a:rPr>
              <a:t>Using acoustic </a:t>
            </a:r>
            <a:r>
              <a:rPr lang="en-US" dirty="0" smtClean="0">
                <a:latin typeface="Bahnschrift SemiBold" panose="020B0502040204020203" pitchFamily="34" charset="0"/>
              </a:rPr>
              <a:t>tweezers.</a:t>
            </a:r>
          </a:p>
          <a:p>
            <a:pPr marL="514350" indent="-514350">
              <a:buAutoNum type="arabicPeriod"/>
            </a:pPr>
            <a:r>
              <a:rPr lang="en-US" dirty="0" smtClean="0">
                <a:latin typeface="Bahnschrift SemiBold" panose="020B0502040204020203" pitchFamily="34" charset="0"/>
              </a:rPr>
              <a:t>Conclusions.</a:t>
            </a:r>
          </a:p>
          <a:p>
            <a:pPr marL="514350" indent="-514350">
              <a:buAutoNum type="arabicPeriod"/>
            </a:pPr>
            <a:r>
              <a:rPr lang="en-US" dirty="0" smtClean="0">
                <a:latin typeface="Bahnschrift SemiBold" panose="020B0502040204020203" pitchFamily="34" charset="0"/>
              </a:rPr>
              <a:t>References.</a:t>
            </a:r>
          </a:p>
          <a:p>
            <a:pPr marL="0" indent="0">
              <a:buNone/>
            </a:pPr>
            <a:endParaRPr lang="en-US" dirty="0" smtClean="0"/>
          </a:p>
          <a:p>
            <a:pPr marL="514350" indent="-514350">
              <a:buAutoNum type="arabicPeriod"/>
            </a:pPr>
            <a:endParaRPr lang="ru-RU" dirty="0"/>
          </a:p>
        </p:txBody>
      </p:sp>
    </p:spTree>
    <p:extLst>
      <p:ext uri="{BB962C8B-B14F-4D97-AF65-F5344CB8AC3E}">
        <p14:creationId xmlns:p14="http://schemas.microsoft.com/office/powerpoint/2010/main" val="276189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23561"/>
            <a:ext cx="7668491" cy="1089603"/>
          </a:xfrm>
          <a:solidFill>
            <a:srgbClr val="002060"/>
          </a:solidFill>
        </p:spPr>
        <p:txBody>
          <a:bodyPr/>
          <a:lstStyle/>
          <a:p>
            <a:r>
              <a:rPr lang="uk-UA" dirty="0" smtClean="0">
                <a:solidFill>
                  <a:schemeClr val="bg1"/>
                </a:solidFill>
                <a:latin typeface="Bahnschrift SemiBold" panose="020B0502040204020203" pitchFamily="34" charset="0"/>
              </a:rPr>
              <a:t>План презентації</a:t>
            </a:r>
            <a:endParaRPr lang="ru-RU" dirty="0">
              <a:solidFill>
                <a:schemeClr val="bg1"/>
              </a:solidFill>
              <a:latin typeface="Bahnschrift SemiBold" panose="020B0502040204020203" pitchFamily="34" charset="0"/>
            </a:endParaRPr>
          </a:p>
        </p:txBody>
      </p:sp>
      <p:sp>
        <p:nvSpPr>
          <p:cNvPr id="3" name="Объект 2"/>
          <p:cNvSpPr>
            <a:spLocks noGrp="1"/>
          </p:cNvSpPr>
          <p:nvPr>
            <p:ph idx="1"/>
          </p:nvPr>
        </p:nvSpPr>
        <p:spPr>
          <a:xfrm>
            <a:off x="838200" y="1704109"/>
            <a:ext cx="10515600" cy="3671455"/>
          </a:xfrm>
          <a:solidFill>
            <a:schemeClr val="accent1">
              <a:lumMod val="20000"/>
              <a:lumOff val="80000"/>
            </a:schemeClr>
          </a:solidFill>
        </p:spPr>
        <p:txBody>
          <a:bodyPr/>
          <a:lstStyle/>
          <a:p>
            <a:pPr marL="0" indent="0">
              <a:buNone/>
            </a:pPr>
            <a:r>
              <a:rPr lang="uk-UA" dirty="0" smtClean="0">
                <a:solidFill>
                  <a:srgbClr val="002060"/>
                </a:solidFill>
                <a:latin typeface="Bahnschrift SemiBold" panose="020B0502040204020203" pitchFamily="34" charset="0"/>
              </a:rPr>
              <a:t>1. Явище акустичної левітації.</a:t>
            </a:r>
          </a:p>
          <a:p>
            <a:pPr marL="0" indent="0">
              <a:buNone/>
            </a:pPr>
            <a:r>
              <a:rPr lang="uk-UA" dirty="0" smtClean="0">
                <a:solidFill>
                  <a:srgbClr val="002060"/>
                </a:solidFill>
                <a:latin typeface="Bahnschrift SemiBold" panose="020B0502040204020203" pitchFamily="34" charset="0"/>
              </a:rPr>
              <a:t>2. Принцип та методи роботи акустичної левітації.</a:t>
            </a:r>
          </a:p>
          <a:p>
            <a:pPr marL="0" indent="0">
              <a:buNone/>
            </a:pPr>
            <a:r>
              <a:rPr lang="uk-UA" dirty="0" smtClean="0">
                <a:solidFill>
                  <a:srgbClr val="002060"/>
                </a:solidFill>
                <a:latin typeface="Bahnschrift SemiBold" panose="020B0502040204020203" pitchFamily="34" charset="0"/>
              </a:rPr>
              <a:t>3. Розвиток та технології розробки голографічного акустичного пінцета.</a:t>
            </a:r>
          </a:p>
          <a:p>
            <a:pPr marL="0" indent="0">
              <a:buNone/>
            </a:pPr>
            <a:r>
              <a:rPr lang="uk-UA" dirty="0" smtClean="0">
                <a:solidFill>
                  <a:srgbClr val="002060"/>
                </a:solidFill>
                <a:latin typeface="Bahnschrift SemiBold" panose="020B0502040204020203" pitchFamily="34" charset="0"/>
              </a:rPr>
              <a:t>4. Використання акустичного пінцета.</a:t>
            </a:r>
          </a:p>
          <a:p>
            <a:pPr marL="0" indent="0">
              <a:buNone/>
            </a:pPr>
            <a:r>
              <a:rPr lang="uk-UA" dirty="0" smtClean="0">
                <a:solidFill>
                  <a:srgbClr val="002060"/>
                </a:solidFill>
                <a:latin typeface="Bahnschrift SemiBold" panose="020B0502040204020203" pitchFamily="34" charset="0"/>
              </a:rPr>
              <a:t>5. Висновки.</a:t>
            </a:r>
          </a:p>
          <a:p>
            <a:pPr marL="0" indent="0">
              <a:buNone/>
            </a:pPr>
            <a:r>
              <a:rPr lang="uk-UA" dirty="0" smtClean="0">
                <a:solidFill>
                  <a:srgbClr val="002060"/>
                </a:solidFill>
                <a:latin typeface="Bahnschrift SemiBold" panose="020B0502040204020203" pitchFamily="34" charset="0"/>
              </a:rPr>
              <a:t>6. Джерела.</a:t>
            </a:r>
          </a:p>
          <a:p>
            <a:endParaRPr lang="uk-UA" dirty="0" smtClean="0"/>
          </a:p>
          <a:p>
            <a:endParaRPr lang="uk-UA" dirty="0" smtClean="0"/>
          </a:p>
          <a:p>
            <a:endParaRPr lang="ru-RU" dirty="0"/>
          </a:p>
        </p:txBody>
      </p:sp>
    </p:spTree>
    <p:extLst>
      <p:ext uri="{BB962C8B-B14F-4D97-AF65-F5344CB8AC3E}">
        <p14:creationId xmlns:p14="http://schemas.microsoft.com/office/powerpoint/2010/main" val="243891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7418" y="-170725"/>
            <a:ext cx="10515600" cy="1043562"/>
          </a:xfrm>
        </p:spPr>
        <p:txBody>
          <a:bodyPr>
            <a:normAutofit/>
          </a:bodyPr>
          <a:lstStyle/>
          <a:p>
            <a:r>
              <a:rPr lang="en-US" sz="4800" dirty="0" smtClean="0">
                <a:solidFill>
                  <a:schemeClr val="accent1">
                    <a:lumMod val="50000"/>
                  </a:schemeClr>
                </a:solidFill>
                <a:latin typeface="Bahnschrift SemiBold" panose="020B0502040204020203" pitchFamily="34" charset="0"/>
              </a:rPr>
              <a:t>What acoustic levitation is?</a:t>
            </a:r>
            <a:endParaRPr lang="ru-RU" sz="4800" dirty="0">
              <a:solidFill>
                <a:schemeClr val="accent1">
                  <a:lumMod val="50000"/>
                </a:schemeClr>
              </a:solidFill>
              <a:latin typeface="Bahnschrift SemiBold" panose="020B0502040204020203" pitchFamily="34" charset="0"/>
            </a:endParaRPr>
          </a:p>
        </p:txBody>
      </p:sp>
      <p:sp>
        <p:nvSpPr>
          <p:cNvPr id="3" name="Объект 2"/>
          <p:cNvSpPr>
            <a:spLocks noGrp="1"/>
          </p:cNvSpPr>
          <p:nvPr>
            <p:ph idx="1"/>
          </p:nvPr>
        </p:nvSpPr>
        <p:spPr>
          <a:xfrm>
            <a:off x="540328" y="748145"/>
            <a:ext cx="11069781" cy="997528"/>
          </a:xfrm>
          <a:solidFill>
            <a:srgbClr val="002060"/>
          </a:solidFill>
        </p:spPr>
        <p:txBody>
          <a:bodyPr>
            <a:normAutofit/>
          </a:bodyPr>
          <a:lstStyle/>
          <a:p>
            <a:r>
              <a:rPr lang="en-US" dirty="0" smtClean="0">
                <a:solidFill>
                  <a:schemeClr val="bg1"/>
                </a:solidFill>
                <a:latin typeface="Bahnschrift SemiBold" panose="020B0502040204020203" pitchFamily="34" charset="0"/>
              </a:rPr>
              <a:t>Acoustic levitation is the process of maintaining a stable position of a weighty object in a standing acoustic wave.</a:t>
            </a:r>
          </a:p>
          <a:p>
            <a:pPr marL="0" indent="0">
              <a:buNone/>
            </a:pPr>
            <a:endParaRPr lang="ru-RU" dirty="0">
              <a:solidFill>
                <a:schemeClr val="bg1"/>
              </a:solidFill>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9857" t="586" r="10662" b="-444"/>
          <a:stretch/>
        </p:blipFill>
        <p:spPr>
          <a:xfrm>
            <a:off x="5837307" y="1917788"/>
            <a:ext cx="5772802" cy="3960000"/>
          </a:xfrm>
          <a:prstGeom prst="rect">
            <a:avLst/>
          </a:prstGeom>
        </p:spPr>
      </p:pic>
      <p:sp>
        <p:nvSpPr>
          <p:cNvPr id="5" name="Прямоугольник 4"/>
          <p:cNvSpPr/>
          <p:nvPr/>
        </p:nvSpPr>
        <p:spPr>
          <a:xfrm>
            <a:off x="540328" y="1917788"/>
            <a:ext cx="5015346" cy="4401205"/>
          </a:xfrm>
          <a:prstGeom prst="rect">
            <a:avLst/>
          </a:prstGeom>
        </p:spPr>
        <p:txBody>
          <a:bodyPr wrap="square">
            <a:spAutoFit/>
          </a:bodyPr>
          <a:lstStyle/>
          <a:p>
            <a:r>
              <a:rPr lang="en-US" sz="2800" dirty="0" smtClean="0">
                <a:latin typeface="Bahnschrift SemiBold" panose="020B0502040204020203" pitchFamily="34" charset="0"/>
              </a:rPr>
              <a:t>The essence of the principle on which acoustic levitators operate is to create interference of coherent sound waves, due to which local areas of pressure increase arise. As a result, the body's ability to stay in a particular area of space, as well as move, is manifested.</a:t>
            </a:r>
            <a:endParaRPr lang="ru-RU" sz="2800" dirty="0">
              <a:latin typeface="Bahnschrift SemiBold" panose="020B0502040204020203" pitchFamily="34" charset="0"/>
            </a:endParaRPr>
          </a:p>
        </p:txBody>
      </p:sp>
      <p:sp>
        <p:nvSpPr>
          <p:cNvPr id="6" name="TextBox 5"/>
          <p:cNvSpPr txBox="1"/>
          <p:nvPr/>
        </p:nvSpPr>
        <p:spPr>
          <a:xfrm>
            <a:off x="6179127" y="5877788"/>
            <a:ext cx="5153891" cy="923330"/>
          </a:xfrm>
          <a:prstGeom prst="rect">
            <a:avLst/>
          </a:prstGeom>
          <a:noFill/>
        </p:spPr>
        <p:txBody>
          <a:bodyPr wrap="square" rtlCol="0">
            <a:spAutoFit/>
          </a:bodyPr>
          <a:lstStyle/>
          <a:p>
            <a:r>
              <a:rPr lang="en-US" dirty="0"/>
              <a:t>https://inhabitat.com/wp-content/blogs.dir/1/files/2018/01/Acoustic-tractor-beam-technology-3-889x459.jpg</a:t>
            </a:r>
            <a:endParaRPr lang="ru-RU" dirty="0"/>
          </a:p>
        </p:txBody>
      </p:sp>
    </p:spTree>
    <p:extLst>
      <p:ext uri="{BB962C8B-B14F-4D97-AF65-F5344CB8AC3E}">
        <p14:creationId xmlns:p14="http://schemas.microsoft.com/office/powerpoint/2010/main" val="4128781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7418" y="-170725"/>
            <a:ext cx="10515600" cy="1043562"/>
          </a:xfrm>
        </p:spPr>
        <p:txBody>
          <a:bodyPr>
            <a:normAutofit/>
          </a:bodyPr>
          <a:lstStyle/>
          <a:p>
            <a:r>
              <a:rPr lang="uk-UA" sz="4800" dirty="0" smtClean="0">
                <a:solidFill>
                  <a:schemeClr val="accent1">
                    <a:lumMod val="50000"/>
                  </a:schemeClr>
                </a:solidFill>
                <a:latin typeface="Bahnschrift SemiBold" panose="020B0502040204020203" pitchFamily="34" charset="0"/>
              </a:rPr>
              <a:t>Явище акустичної левітації</a:t>
            </a:r>
            <a:endParaRPr lang="ru-RU" sz="4800" dirty="0">
              <a:solidFill>
                <a:schemeClr val="accent1">
                  <a:lumMod val="50000"/>
                </a:schemeClr>
              </a:solidFill>
              <a:latin typeface="Bahnschrift SemiBold" panose="020B0502040204020203" pitchFamily="34" charset="0"/>
            </a:endParaRPr>
          </a:p>
        </p:txBody>
      </p:sp>
      <p:sp>
        <p:nvSpPr>
          <p:cNvPr id="3" name="Объект 2"/>
          <p:cNvSpPr>
            <a:spLocks noGrp="1"/>
          </p:cNvSpPr>
          <p:nvPr>
            <p:ph idx="1"/>
          </p:nvPr>
        </p:nvSpPr>
        <p:spPr>
          <a:xfrm>
            <a:off x="540328" y="872837"/>
            <a:ext cx="11069781" cy="789708"/>
          </a:xfrm>
          <a:solidFill>
            <a:srgbClr val="002060"/>
          </a:solidFill>
        </p:spPr>
        <p:txBody>
          <a:bodyPr>
            <a:noAutofit/>
          </a:bodyPr>
          <a:lstStyle/>
          <a:p>
            <a:pPr marL="0" indent="0">
              <a:buNone/>
            </a:pPr>
            <a:r>
              <a:rPr lang="ru-RU" sz="2400" dirty="0" err="1" smtClean="0">
                <a:solidFill>
                  <a:schemeClr val="bg1"/>
                </a:solidFill>
                <a:latin typeface="Bahnschrift SemiBold" panose="020B0502040204020203" pitchFamily="34" charset="0"/>
              </a:rPr>
              <a:t>Акустична</a:t>
            </a:r>
            <a:r>
              <a:rPr lang="ru-RU" sz="2400" dirty="0" smtClean="0">
                <a:solidFill>
                  <a:schemeClr val="bg1"/>
                </a:solidFill>
                <a:latin typeface="Bahnschrift SemiBold" panose="020B0502040204020203" pitchFamily="34" charset="0"/>
              </a:rPr>
              <a:t> </a:t>
            </a:r>
            <a:r>
              <a:rPr lang="ru-RU" sz="2400" dirty="0" err="1">
                <a:solidFill>
                  <a:schemeClr val="bg1"/>
                </a:solidFill>
                <a:latin typeface="Bahnschrift SemiBold" panose="020B0502040204020203" pitchFamily="34" charset="0"/>
              </a:rPr>
              <a:t>левітація</a:t>
            </a:r>
            <a:r>
              <a:rPr lang="ru-RU" sz="2400" dirty="0">
                <a:solidFill>
                  <a:schemeClr val="bg1"/>
                </a:solidFill>
                <a:latin typeface="Bahnschrift SemiBold" panose="020B0502040204020203" pitchFamily="34" charset="0"/>
              </a:rPr>
              <a:t> - </a:t>
            </a:r>
            <a:r>
              <a:rPr lang="ru-RU" sz="2400" dirty="0" err="1">
                <a:solidFill>
                  <a:schemeClr val="bg1"/>
                </a:solidFill>
                <a:latin typeface="Bahnschrift SemiBold" panose="020B0502040204020203" pitchFamily="34" charset="0"/>
              </a:rPr>
              <a:t>це</a:t>
            </a:r>
            <a:r>
              <a:rPr lang="ru-RU" sz="2400" dirty="0">
                <a:solidFill>
                  <a:schemeClr val="bg1"/>
                </a:solidFill>
                <a:latin typeface="Bahnschrift SemiBold" panose="020B0502040204020203" pitchFamily="34" charset="0"/>
              </a:rPr>
              <a:t> </a:t>
            </a:r>
            <a:r>
              <a:rPr lang="ru-RU" sz="2400" dirty="0" err="1">
                <a:solidFill>
                  <a:schemeClr val="bg1"/>
                </a:solidFill>
                <a:latin typeface="Bahnschrift SemiBold" panose="020B0502040204020203" pitchFamily="34" charset="0"/>
              </a:rPr>
              <a:t>процес</a:t>
            </a:r>
            <a:r>
              <a:rPr lang="ru-RU" sz="2400" dirty="0">
                <a:solidFill>
                  <a:schemeClr val="bg1"/>
                </a:solidFill>
                <a:latin typeface="Bahnschrift SemiBold" panose="020B0502040204020203" pitchFamily="34" charset="0"/>
              </a:rPr>
              <a:t> </a:t>
            </a:r>
            <a:r>
              <a:rPr lang="ru-RU" sz="2400" dirty="0" err="1" smtClean="0">
                <a:solidFill>
                  <a:schemeClr val="bg1"/>
                </a:solidFill>
                <a:latin typeface="Bahnschrift SemiBold" panose="020B0502040204020203" pitchFamily="34" charset="0"/>
              </a:rPr>
              <a:t>утримання</a:t>
            </a:r>
            <a:r>
              <a:rPr lang="ru-RU" sz="2400" dirty="0" smtClean="0">
                <a:solidFill>
                  <a:schemeClr val="bg1"/>
                </a:solidFill>
                <a:latin typeface="Bahnschrift SemiBold" panose="020B0502040204020203" pitchFamily="34" charset="0"/>
              </a:rPr>
              <a:t> </a:t>
            </a:r>
            <a:r>
              <a:rPr lang="ru-RU" sz="2400" dirty="0" err="1">
                <a:solidFill>
                  <a:schemeClr val="bg1"/>
                </a:solidFill>
                <a:latin typeface="Bahnschrift SemiBold" panose="020B0502040204020203" pitchFamily="34" charset="0"/>
              </a:rPr>
              <a:t>стійкого</a:t>
            </a:r>
            <a:r>
              <a:rPr lang="ru-RU" sz="2400" dirty="0">
                <a:solidFill>
                  <a:schemeClr val="bg1"/>
                </a:solidFill>
                <a:latin typeface="Bahnschrift SemiBold" panose="020B0502040204020203" pitchFamily="34" charset="0"/>
              </a:rPr>
              <a:t> </a:t>
            </a:r>
            <a:r>
              <a:rPr lang="ru-RU" sz="2400" dirty="0" err="1">
                <a:solidFill>
                  <a:schemeClr val="bg1"/>
                </a:solidFill>
                <a:latin typeface="Bahnschrift SemiBold" panose="020B0502040204020203" pitchFamily="34" charset="0"/>
              </a:rPr>
              <a:t>положення</a:t>
            </a:r>
            <a:r>
              <a:rPr lang="ru-RU" sz="2400" dirty="0">
                <a:solidFill>
                  <a:schemeClr val="bg1"/>
                </a:solidFill>
                <a:latin typeface="Bahnschrift SemiBold" panose="020B0502040204020203" pitchFamily="34" charset="0"/>
              </a:rPr>
              <a:t> </a:t>
            </a:r>
            <a:r>
              <a:rPr lang="ru-RU" sz="2400" dirty="0" err="1" smtClean="0">
                <a:solidFill>
                  <a:schemeClr val="bg1"/>
                </a:solidFill>
                <a:latin typeface="Bahnschrift SemiBold" panose="020B0502040204020203" pitchFamily="34" charset="0"/>
              </a:rPr>
              <a:t>вагомого</a:t>
            </a:r>
            <a:r>
              <a:rPr lang="ru-RU" sz="2400" dirty="0" smtClean="0">
                <a:solidFill>
                  <a:schemeClr val="bg1"/>
                </a:solidFill>
                <a:latin typeface="Bahnschrift SemiBold" panose="020B0502040204020203" pitchFamily="34" charset="0"/>
              </a:rPr>
              <a:t> </a:t>
            </a:r>
            <a:r>
              <a:rPr lang="ru-RU" sz="2400" dirty="0">
                <a:solidFill>
                  <a:schemeClr val="bg1"/>
                </a:solidFill>
                <a:latin typeface="Bahnschrift SemiBold" panose="020B0502040204020203" pitchFamily="34" charset="0"/>
              </a:rPr>
              <a:t>предмета в </a:t>
            </a:r>
            <a:r>
              <a:rPr lang="ru-RU" sz="2400" dirty="0" err="1">
                <a:solidFill>
                  <a:schemeClr val="bg1"/>
                </a:solidFill>
                <a:latin typeface="Bahnschrift SemiBold" panose="020B0502040204020203" pitchFamily="34" charset="0"/>
              </a:rPr>
              <a:t>стоячій</a:t>
            </a:r>
            <a:r>
              <a:rPr lang="ru-RU" sz="2400" dirty="0">
                <a:solidFill>
                  <a:schemeClr val="bg1"/>
                </a:solidFill>
                <a:latin typeface="Bahnschrift SemiBold" panose="020B0502040204020203" pitchFamily="34" charset="0"/>
              </a:rPr>
              <a:t> </a:t>
            </a:r>
            <a:r>
              <a:rPr lang="ru-RU" sz="2400" dirty="0" err="1">
                <a:solidFill>
                  <a:schemeClr val="bg1"/>
                </a:solidFill>
                <a:latin typeface="Bahnschrift SemiBold" panose="020B0502040204020203" pitchFamily="34" charset="0"/>
              </a:rPr>
              <a:t>акустичній</a:t>
            </a:r>
            <a:r>
              <a:rPr lang="ru-RU" sz="2400" dirty="0">
                <a:solidFill>
                  <a:schemeClr val="bg1"/>
                </a:solidFill>
                <a:latin typeface="Bahnschrift SemiBold" panose="020B0502040204020203" pitchFamily="34" charset="0"/>
              </a:rPr>
              <a:t> </a:t>
            </a:r>
            <a:r>
              <a:rPr lang="ru-RU" sz="2400" dirty="0" err="1">
                <a:solidFill>
                  <a:schemeClr val="bg1"/>
                </a:solidFill>
                <a:latin typeface="Bahnschrift SemiBold" panose="020B0502040204020203" pitchFamily="34" charset="0"/>
              </a:rPr>
              <a:t>хвилі</a:t>
            </a:r>
            <a:r>
              <a:rPr lang="ru-RU" sz="2400" dirty="0">
                <a:solidFill>
                  <a:schemeClr val="bg1"/>
                </a:solidFill>
                <a:latin typeface="Bahnschrift SemiBold" panose="020B0502040204020203" pitchFamily="34" charset="0"/>
              </a:rPr>
              <a:t>.</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9857" t="586" r="10662" b="-444"/>
          <a:stretch/>
        </p:blipFill>
        <p:spPr>
          <a:xfrm>
            <a:off x="5837307" y="1917788"/>
            <a:ext cx="5772802" cy="3960000"/>
          </a:xfrm>
          <a:prstGeom prst="rect">
            <a:avLst/>
          </a:prstGeom>
        </p:spPr>
      </p:pic>
      <p:sp>
        <p:nvSpPr>
          <p:cNvPr id="6" name="TextBox 5"/>
          <p:cNvSpPr txBox="1"/>
          <p:nvPr/>
        </p:nvSpPr>
        <p:spPr>
          <a:xfrm>
            <a:off x="6179127" y="5877788"/>
            <a:ext cx="5153891" cy="923330"/>
          </a:xfrm>
          <a:prstGeom prst="rect">
            <a:avLst/>
          </a:prstGeom>
          <a:noFill/>
        </p:spPr>
        <p:txBody>
          <a:bodyPr wrap="square" rtlCol="0">
            <a:spAutoFit/>
          </a:bodyPr>
          <a:lstStyle/>
          <a:p>
            <a:r>
              <a:rPr lang="en-US" dirty="0"/>
              <a:t>https://inhabitat.com/wp-content/blogs.dir/1/files/2018/01/Acoustic-tractor-beam-technology-3-889x459.jpg</a:t>
            </a:r>
            <a:endParaRPr lang="ru-RU" dirty="0"/>
          </a:p>
        </p:txBody>
      </p:sp>
      <p:sp>
        <p:nvSpPr>
          <p:cNvPr id="7" name="Прямоугольник 6"/>
          <p:cNvSpPr/>
          <p:nvPr/>
        </p:nvSpPr>
        <p:spPr>
          <a:xfrm>
            <a:off x="540328" y="1662545"/>
            <a:ext cx="4876800" cy="4832092"/>
          </a:xfrm>
          <a:prstGeom prst="rect">
            <a:avLst/>
          </a:prstGeom>
        </p:spPr>
        <p:txBody>
          <a:bodyPr wrap="square">
            <a:spAutoFit/>
          </a:bodyPr>
          <a:lstStyle/>
          <a:p>
            <a:r>
              <a:rPr lang="ru-RU" sz="2800" dirty="0">
                <a:latin typeface="Bahnschrift SemiBold" panose="020B0502040204020203" pitchFamily="34" charset="0"/>
              </a:rPr>
              <a:t>Суть принципу, за </a:t>
            </a:r>
            <a:r>
              <a:rPr lang="ru-RU" sz="2800" dirty="0" err="1">
                <a:latin typeface="Bahnschrift SemiBold" panose="020B0502040204020203" pitchFamily="34" charset="0"/>
              </a:rPr>
              <a:t>яким</a:t>
            </a:r>
            <a:r>
              <a:rPr lang="ru-RU" sz="2800" dirty="0">
                <a:latin typeface="Bahnschrift SemiBold" panose="020B0502040204020203" pitchFamily="34" charset="0"/>
              </a:rPr>
              <a:t> </a:t>
            </a:r>
            <a:r>
              <a:rPr lang="ru-RU" sz="2800" dirty="0" err="1">
                <a:latin typeface="Bahnschrift SemiBold" panose="020B0502040204020203" pitchFamily="34" charset="0"/>
              </a:rPr>
              <a:t>діють</a:t>
            </a:r>
            <a:r>
              <a:rPr lang="ru-RU" sz="2800" dirty="0">
                <a:latin typeface="Bahnschrift SemiBold" panose="020B0502040204020203" pitchFamily="34" charset="0"/>
              </a:rPr>
              <a:t> </a:t>
            </a:r>
            <a:r>
              <a:rPr lang="ru-RU" sz="2800" dirty="0" err="1">
                <a:latin typeface="Bahnschrift SemiBold" panose="020B0502040204020203" pitchFamily="34" charset="0"/>
              </a:rPr>
              <a:t>акустичні</a:t>
            </a:r>
            <a:r>
              <a:rPr lang="ru-RU" sz="2800" dirty="0">
                <a:latin typeface="Bahnschrift SemiBold" panose="020B0502040204020203" pitchFamily="34" charset="0"/>
              </a:rPr>
              <a:t> </a:t>
            </a:r>
            <a:r>
              <a:rPr lang="ru-RU" sz="2800" dirty="0" err="1">
                <a:latin typeface="Bahnschrift SemiBold" panose="020B0502040204020203" pitchFamily="34" charset="0"/>
              </a:rPr>
              <a:t>левітатори</a:t>
            </a:r>
            <a:r>
              <a:rPr lang="ru-RU" sz="2800" dirty="0">
                <a:latin typeface="Bahnschrift SemiBold" panose="020B0502040204020203" pitchFamily="34" charset="0"/>
              </a:rPr>
              <a:t>, </a:t>
            </a:r>
            <a:r>
              <a:rPr lang="ru-RU" sz="2800" dirty="0" err="1">
                <a:latin typeface="Bahnschrift SemiBold" panose="020B0502040204020203" pitchFamily="34" charset="0"/>
              </a:rPr>
              <a:t>полягає</a:t>
            </a:r>
            <a:r>
              <a:rPr lang="ru-RU" sz="2800" dirty="0">
                <a:latin typeface="Bahnschrift SemiBold" panose="020B0502040204020203" pitchFamily="34" charset="0"/>
              </a:rPr>
              <a:t> у </a:t>
            </a:r>
            <a:r>
              <a:rPr lang="ru-RU" sz="2800" dirty="0" err="1">
                <a:latin typeface="Bahnschrift SemiBold" panose="020B0502040204020203" pitchFamily="34" charset="0"/>
              </a:rPr>
              <a:t>створенні</a:t>
            </a:r>
            <a:r>
              <a:rPr lang="ru-RU" sz="2800" dirty="0">
                <a:latin typeface="Bahnschrift SemiBold" panose="020B0502040204020203" pitchFamily="34" charset="0"/>
              </a:rPr>
              <a:t> </a:t>
            </a:r>
            <a:r>
              <a:rPr lang="ru-RU" sz="2800" dirty="0" err="1">
                <a:latin typeface="Bahnschrift SemiBold" panose="020B0502040204020203" pitchFamily="34" charset="0"/>
              </a:rPr>
              <a:t>перешкод</a:t>
            </a:r>
            <a:r>
              <a:rPr lang="ru-RU" sz="2800" dirty="0">
                <a:latin typeface="Bahnschrift SemiBold" panose="020B0502040204020203" pitchFamily="34" charset="0"/>
              </a:rPr>
              <a:t> </a:t>
            </a:r>
            <a:r>
              <a:rPr lang="ru-RU" sz="2800" dirty="0" err="1">
                <a:latin typeface="Bahnschrift SemiBold" panose="020B0502040204020203" pitchFamily="34" charset="0"/>
              </a:rPr>
              <a:t>когерентних</a:t>
            </a:r>
            <a:r>
              <a:rPr lang="ru-RU" sz="2800" dirty="0">
                <a:latin typeface="Bahnschrift SemiBold" panose="020B0502040204020203" pitchFamily="34" charset="0"/>
              </a:rPr>
              <a:t> </a:t>
            </a:r>
            <a:r>
              <a:rPr lang="ru-RU" sz="2800" dirty="0" err="1">
                <a:latin typeface="Bahnschrift SemiBold" panose="020B0502040204020203" pitchFamily="34" charset="0"/>
              </a:rPr>
              <a:t>звукових</a:t>
            </a:r>
            <a:r>
              <a:rPr lang="ru-RU" sz="2800" dirty="0">
                <a:latin typeface="Bahnschrift SemiBold" panose="020B0502040204020203" pitchFamily="34" charset="0"/>
              </a:rPr>
              <a:t> </a:t>
            </a:r>
            <a:r>
              <a:rPr lang="ru-RU" sz="2800" dirty="0" err="1">
                <a:latin typeface="Bahnschrift SemiBold" panose="020B0502040204020203" pitchFamily="34" charset="0"/>
              </a:rPr>
              <a:t>хвиль</a:t>
            </a:r>
            <a:r>
              <a:rPr lang="ru-RU" sz="2800" dirty="0">
                <a:latin typeface="Bahnschrift SemiBold" panose="020B0502040204020203" pitchFamily="34" charset="0"/>
              </a:rPr>
              <a:t>, </a:t>
            </a:r>
            <a:r>
              <a:rPr lang="ru-RU" sz="2800" dirty="0" err="1">
                <a:latin typeface="Bahnschrift SemiBold" panose="020B0502040204020203" pitchFamily="34" charset="0"/>
              </a:rPr>
              <a:t>завдяки</a:t>
            </a:r>
            <a:r>
              <a:rPr lang="ru-RU" sz="2800" dirty="0">
                <a:latin typeface="Bahnschrift SemiBold" panose="020B0502040204020203" pitchFamily="34" charset="0"/>
              </a:rPr>
              <a:t> </a:t>
            </a:r>
            <a:r>
              <a:rPr lang="ru-RU" sz="2800" dirty="0" err="1">
                <a:latin typeface="Bahnschrift SemiBold" panose="020B0502040204020203" pitchFamily="34" charset="0"/>
              </a:rPr>
              <a:t>яким</a:t>
            </a:r>
            <a:r>
              <a:rPr lang="ru-RU" sz="2800" dirty="0">
                <a:latin typeface="Bahnschrift SemiBold" panose="020B0502040204020203" pitchFamily="34" charset="0"/>
              </a:rPr>
              <a:t> </a:t>
            </a:r>
            <a:r>
              <a:rPr lang="ru-RU" sz="2800" dirty="0" err="1">
                <a:latin typeface="Bahnschrift SemiBold" panose="020B0502040204020203" pitchFamily="34" charset="0"/>
              </a:rPr>
              <a:t>виникають</a:t>
            </a:r>
            <a:r>
              <a:rPr lang="ru-RU" sz="2800" dirty="0">
                <a:latin typeface="Bahnschrift SemiBold" panose="020B0502040204020203" pitchFamily="34" charset="0"/>
              </a:rPr>
              <a:t> </a:t>
            </a:r>
            <a:r>
              <a:rPr lang="ru-RU" sz="2800" dirty="0" err="1">
                <a:latin typeface="Bahnschrift SemiBold" panose="020B0502040204020203" pitchFamily="34" charset="0"/>
              </a:rPr>
              <a:t>локальні</a:t>
            </a:r>
            <a:r>
              <a:rPr lang="ru-RU" sz="2800" dirty="0">
                <a:latin typeface="Bahnschrift SemiBold" panose="020B0502040204020203" pitchFamily="34" charset="0"/>
              </a:rPr>
              <a:t> </a:t>
            </a:r>
            <a:r>
              <a:rPr lang="ru-RU" sz="2800" dirty="0" err="1">
                <a:latin typeface="Bahnschrift SemiBold" panose="020B0502040204020203" pitchFamily="34" charset="0"/>
              </a:rPr>
              <a:t>зони</a:t>
            </a:r>
            <a:r>
              <a:rPr lang="ru-RU" sz="2800" dirty="0">
                <a:latin typeface="Bahnschrift SemiBold" panose="020B0502040204020203" pitchFamily="34" charset="0"/>
              </a:rPr>
              <a:t> </a:t>
            </a:r>
            <a:r>
              <a:rPr lang="ru-RU" sz="2800" dirty="0" err="1">
                <a:latin typeface="Bahnschrift SemiBold" panose="020B0502040204020203" pitchFamily="34" charset="0"/>
              </a:rPr>
              <a:t>підвищення</a:t>
            </a:r>
            <a:r>
              <a:rPr lang="ru-RU" sz="2800" dirty="0">
                <a:latin typeface="Bahnschrift SemiBold" panose="020B0502040204020203" pitchFamily="34" charset="0"/>
              </a:rPr>
              <a:t> </a:t>
            </a:r>
            <a:r>
              <a:rPr lang="ru-RU" sz="2800" dirty="0" err="1">
                <a:latin typeface="Bahnschrift SemiBold" panose="020B0502040204020203" pitchFamily="34" charset="0"/>
              </a:rPr>
              <a:t>тиску</a:t>
            </a:r>
            <a:r>
              <a:rPr lang="ru-RU" sz="2800" dirty="0">
                <a:latin typeface="Bahnschrift SemiBold" panose="020B0502040204020203" pitchFamily="34" charset="0"/>
              </a:rPr>
              <a:t>. В </a:t>
            </a:r>
            <a:r>
              <a:rPr lang="ru-RU" sz="2800" dirty="0" err="1">
                <a:latin typeface="Bahnschrift SemiBold" panose="020B0502040204020203" pitchFamily="34" charset="0"/>
              </a:rPr>
              <a:t>результаті</a:t>
            </a:r>
            <a:r>
              <a:rPr lang="ru-RU" sz="2800" dirty="0">
                <a:latin typeface="Bahnschrift SemiBold" panose="020B0502040204020203" pitchFamily="34" charset="0"/>
              </a:rPr>
              <a:t> </a:t>
            </a:r>
            <a:r>
              <a:rPr lang="ru-RU" sz="2800" dirty="0" err="1">
                <a:latin typeface="Bahnschrift SemiBold" panose="020B0502040204020203" pitchFamily="34" charset="0"/>
              </a:rPr>
              <a:t>проявляється</a:t>
            </a:r>
            <a:r>
              <a:rPr lang="ru-RU" sz="2800" dirty="0">
                <a:latin typeface="Bahnschrift SemiBold" panose="020B0502040204020203" pitchFamily="34" charset="0"/>
              </a:rPr>
              <a:t> </a:t>
            </a:r>
            <a:r>
              <a:rPr lang="ru-RU" sz="2800" dirty="0" err="1">
                <a:latin typeface="Bahnschrift SemiBold" panose="020B0502040204020203" pitchFamily="34" charset="0"/>
              </a:rPr>
              <a:t>здатність</a:t>
            </a:r>
            <a:r>
              <a:rPr lang="ru-RU" sz="2800" dirty="0">
                <a:latin typeface="Bahnschrift SemiBold" panose="020B0502040204020203" pitchFamily="34" charset="0"/>
              </a:rPr>
              <a:t> </a:t>
            </a:r>
            <a:r>
              <a:rPr lang="ru-RU" sz="2800" dirty="0" err="1">
                <a:latin typeface="Bahnschrift SemiBold" panose="020B0502040204020203" pitchFamily="34" charset="0"/>
              </a:rPr>
              <a:t>організму</a:t>
            </a:r>
            <a:r>
              <a:rPr lang="ru-RU" sz="2800" dirty="0">
                <a:latin typeface="Bahnschrift SemiBold" panose="020B0502040204020203" pitchFamily="34" charset="0"/>
              </a:rPr>
              <a:t> </a:t>
            </a:r>
            <a:r>
              <a:rPr lang="ru-RU" sz="2800" dirty="0" err="1">
                <a:latin typeface="Bahnschrift SemiBold" panose="020B0502040204020203" pitchFamily="34" charset="0"/>
              </a:rPr>
              <a:t>перебувати</a:t>
            </a:r>
            <a:r>
              <a:rPr lang="ru-RU" sz="2800" dirty="0">
                <a:latin typeface="Bahnschrift SemiBold" panose="020B0502040204020203" pitchFamily="34" charset="0"/>
              </a:rPr>
              <a:t> в </a:t>
            </a:r>
            <a:r>
              <a:rPr lang="ru-RU" sz="2800" dirty="0" err="1">
                <a:latin typeface="Bahnschrift SemiBold" panose="020B0502040204020203" pitchFamily="34" charset="0"/>
              </a:rPr>
              <a:t>певній</a:t>
            </a:r>
            <a:r>
              <a:rPr lang="ru-RU" sz="2800" dirty="0">
                <a:latin typeface="Bahnschrift SemiBold" panose="020B0502040204020203" pitchFamily="34" charset="0"/>
              </a:rPr>
              <a:t> </a:t>
            </a:r>
            <a:r>
              <a:rPr lang="ru-RU" sz="2800" dirty="0" err="1">
                <a:latin typeface="Bahnschrift SemiBold" panose="020B0502040204020203" pitchFamily="34" charset="0"/>
              </a:rPr>
              <a:t>зоні</a:t>
            </a:r>
            <a:r>
              <a:rPr lang="ru-RU" sz="2800" dirty="0">
                <a:latin typeface="Bahnschrift SemiBold" panose="020B0502040204020203" pitchFamily="34" charset="0"/>
              </a:rPr>
              <a:t> простору, а </a:t>
            </a:r>
            <a:r>
              <a:rPr lang="ru-RU" sz="2800" dirty="0" err="1">
                <a:latin typeface="Bahnschrift SemiBold" panose="020B0502040204020203" pitchFamily="34" charset="0"/>
              </a:rPr>
              <a:t>також</a:t>
            </a:r>
            <a:r>
              <a:rPr lang="ru-RU" sz="2800" dirty="0">
                <a:latin typeface="Bahnschrift SemiBold" panose="020B0502040204020203" pitchFamily="34" charset="0"/>
              </a:rPr>
              <a:t> </a:t>
            </a:r>
            <a:r>
              <a:rPr lang="ru-RU" sz="2800" dirty="0" err="1" smtClean="0">
                <a:latin typeface="Bahnschrift SemiBold" panose="020B0502040204020203" pitchFamily="34" charset="0"/>
              </a:rPr>
              <a:t>рухатися</a:t>
            </a:r>
            <a:r>
              <a:rPr lang="ru-RU" sz="2800" dirty="0" smtClean="0">
                <a:latin typeface="Bahnschrift SemiBold" panose="020B0502040204020203" pitchFamily="34" charset="0"/>
              </a:rPr>
              <a:t>.</a:t>
            </a:r>
            <a:endParaRPr lang="ru-RU" sz="2800" dirty="0">
              <a:latin typeface="Bahnschrift SemiBold" panose="020B0502040204020203" pitchFamily="34" charset="0"/>
            </a:endParaRPr>
          </a:p>
        </p:txBody>
      </p:sp>
    </p:spTree>
    <p:extLst>
      <p:ext uri="{BB962C8B-B14F-4D97-AF65-F5344CB8AC3E}">
        <p14:creationId xmlns:p14="http://schemas.microsoft.com/office/powerpoint/2010/main" val="3089179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0837"/>
            <a:ext cx="10515600" cy="955964"/>
          </a:xfrm>
          <a:solidFill>
            <a:srgbClr val="002060"/>
          </a:solidFill>
        </p:spPr>
        <p:txBody>
          <a:bodyPr/>
          <a:lstStyle/>
          <a:p>
            <a:r>
              <a:rPr lang="en-US" dirty="0" smtClean="0">
                <a:solidFill>
                  <a:schemeClr val="bg1"/>
                </a:solidFill>
                <a:latin typeface="Bahnschrift SemiBold" panose="020B0502040204020203" pitchFamily="34" charset="0"/>
              </a:rPr>
              <a:t>How acoustic levitation works?</a:t>
            </a:r>
            <a:endParaRPr lang="ru-RU" dirty="0">
              <a:solidFill>
                <a:schemeClr val="bg1"/>
              </a:solidFill>
              <a:latin typeface="Bahnschrift SemiBold" panose="020B0502040204020203" pitchFamily="34" charset="0"/>
            </a:endParaRPr>
          </a:p>
        </p:txBody>
      </p:sp>
      <p:sp>
        <p:nvSpPr>
          <p:cNvPr id="3" name="Объект 2"/>
          <p:cNvSpPr>
            <a:spLocks noGrp="1"/>
          </p:cNvSpPr>
          <p:nvPr>
            <p:ph idx="1"/>
          </p:nvPr>
        </p:nvSpPr>
        <p:spPr>
          <a:xfrm>
            <a:off x="838200" y="1186213"/>
            <a:ext cx="5811982" cy="5505531"/>
          </a:xfrm>
        </p:spPr>
        <p:txBody>
          <a:bodyPr>
            <a:normAutofit/>
          </a:bodyPr>
          <a:lstStyle/>
          <a:p>
            <a:r>
              <a:rPr lang="en-US" dirty="0" smtClean="0">
                <a:latin typeface="Bahnschrift SemiBold" panose="020B0502040204020203" pitchFamily="34" charset="0"/>
              </a:rPr>
              <a:t>The standard acoustic levitator consists of two main parts: a transducer, which is a vibrating surface that makes a sound, and a reflector. </a:t>
            </a:r>
          </a:p>
          <a:p>
            <a:r>
              <a:rPr lang="en-US" dirty="0" smtClean="0">
                <a:latin typeface="Bahnschrift SemiBold" panose="020B0502040204020203" pitchFamily="34" charset="0"/>
              </a:rPr>
              <a:t>Typically, the transducer and reflector have concave surfaces for focusing the sound. The sound wave leaves the transducer and is reflected from the reflector. The three main properties of this traveling reflective wave help him to suspend objects in the air.</a:t>
            </a:r>
            <a:endParaRPr lang="ru-RU" dirty="0">
              <a:latin typeface="Bahnschrift SemiBold" panose="020B0502040204020203"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863" y="1186213"/>
            <a:ext cx="4281937" cy="4860000"/>
          </a:xfrm>
          <a:prstGeom prst="rect">
            <a:avLst/>
          </a:prstGeom>
        </p:spPr>
      </p:pic>
      <p:sp>
        <p:nvSpPr>
          <p:cNvPr id="5" name="TextBox 4"/>
          <p:cNvSpPr txBox="1"/>
          <p:nvPr/>
        </p:nvSpPr>
        <p:spPr>
          <a:xfrm>
            <a:off x="7093527" y="6165625"/>
            <a:ext cx="4260273" cy="646331"/>
          </a:xfrm>
          <a:prstGeom prst="rect">
            <a:avLst/>
          </a:prstGeom>
          <a:noFill/>
        </p:spPr>
        <p:txBody>
          <a:bodyPr wrap="square" rtlCol="0">
            <a:spAutoFit/>
          </a:bodyPr>
          <a:lstStyle/>
          <a:p>
            <a:r>
              <a:rPr lang="en-US"/>
              <a:t>https://mgitecetech.files.wordpress.com/2011/06/acoustic-levitation-2.jpg</a:t>
            </a:r>
            <a:endParaRPr lang="ru-RU" dirty="0"/>
          </a:p>
        </p:txBody>
      </p:sp>
    </p:spTree>
    <p:extLst>
      <p:ext uri="{BB962C8B-B14F-4D97-AF65-F5344CB8AC3E}">
        <p14:creationId xmlns:p14="http://schemas.microsoft.com/office/powerpoint/2010/main" val="215218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4692"/>
            <a:ext cx="10515600" cy="942110"/>
          </a:xfrm>
          <a:solidFill>
            <a:srgbClr val="002060"/>
          </a:solidFill>
        </p:spPr>
        <p:txBody>
          <a:bodyPr>
            <a:normAutofit fontScale="90000"/>
          </a:bodyPr>
          <a:lstStyle/>
          <a:p>
            <a:pPr algn="ctr"/>
            <a:r>
              <a:rPr lang="uk-UA" sz="4000" dirty="0" smtClean="0">
                <a:solidFill>
                  <a:schemeClr val="bg1"/>
                </a:solidFill>
                <a:latin typeface="Bahnschrift SemiBold" panose="020B0502040204020203" pitchFamily="34" charset="0"/>
              </a:rPr>
              <a:t>Принцип та методи роботи акустичної левітації</a:t>
            </a:r>
            <a:endParaRPr lang="ru-RU" sz="4000" dirty="0">
              <a:solidFill>
                <a:schemeClr val="bg1"/>
              </a:solidFill>
              <a:latin typeface="Bahnschrift SemiBold" panose="020B0502040204020203" pitchFamily="34" charset="0"/>
            </a:endParaRPr>
          </a:p>
        </p:txBody>
      </p:sp>
      <p:sp>
        <p:nvSpPr>
          <p:cNvPr id="3" name="Объект 2"/>
          <p:cNvSpPr>
            <a:spLocks noGrp="1"/>
          </p:cNvSpPr>
          <p:nvPr>
            <p:ph idx="1"/>
          </p:nvPr>
        </p:nvSpPr>
        <p:spPr>
          <a:xfrm>
            <a:off x="838200" y="1186214"/>
            <a:ext cx="5770418" cy="4979412"/>
          </a:xfrm>
        </p:spPr>
        <p:txBody>
          <a:bodyPr>
            <a:normAutofit fontScale="92500" lnSpcReduction="10000"/>
          </a:bodyPr>
          <a:lstStyle/>
          <a:p>
            <a:r>
              <a:rPr lang="uk-UA" dirty="0">
                <a:latin typeface="Bahnschrift SemiBold" panose="020B0502040204020203" pitchFamily="34" charset="0"/>
              </a:rPr>
              <a:t>Стандартний акустичний </a:t>
            </a:r>
            <a:r>
              <a:rPr lang="uk-UA" dirty="0" err="1">
                <a:latin typeface="Bahnschrift SemiBold" panose="020B0502040204020203" pitchFamily="34" charset="0"/>
              </a:rPr>
              <a:t>левітатор</a:t>
            </a:r>
            <a:r>
              <a:rPr lang="uk-UA" dirty="0">
                <a:latin typeface="Bahnschrift SemiBold" panose="020B0502040204020203" pitchFamily="34" charset="0"/>
              </a:rPr>
              <a:t> складається з двох основних частин: перетворювача, що являє собою вібраційну поверхню, яка видає звук, і відбивача</a:t>
            </a:r>
            <a:r>
              <a:rPr lang="uk-UA" dirty="0" smtClean="0">
                <a:latin typeface="Bahnschrift SemiBold" panose="020B0502040204020203" pitchFamily="34" charset="0"/>
              </a:rPr>
              <a:t>.</a:t>
            </a:r>
            <a:endParaRPr lang="uk-UA" dirty="0">
              <a:latin typeface="Bahnschrift SemiBold" panose="020B0502040204020203" pitchFamily="34" charset="0"/>
            </a:endParaRPr>
          </a:p>
          <a:p>
            <a:r>
              <a:rPr lang="uk-UA" dirty="0">
                <a:latin typeface="Bahnschrift SemiBold" panose="020B0502040204020203" pitchFamily="34" charset="0"/>
              </a:rPr>
              <a:t>Зазвичай перетворювач і відбивач мають увігнуті поверхні для фокусування звуку. Звукова хвиля залишає перетворювач і відбивається від рефлектора. О</a:t>
            </a:r>
            <a:r>
              <a:rPr lang="uk-UA" dirty="0" smtClean="0">
                <a:latin typeface="Bahnschrift SemiBold" panose="020B0502040204020203" pitchFamily="34" charset="0"/>
              </a:rPr>
              <a:t>сновні </a:t>
            </a:r>
            <a:r>
              <a:rPr lang="uk-UA" dirty="0">
                <a:latin typeface="Bahnschrift SemiBold" panose="020B0502040204020203" pitchFamily="34" charset="0"/>
              </a:rPr>
              <a:t>властивості цієї мандруючої відбивної хвилі допомагають йому підвішувати предмети в повітрі.</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863" y="1186213"/>
            <a:ext cx="4281937" cy="4860000"/>
          </a:xfrm>
          <a:prstGeom prst="rect">
            <a:avLst/>
          </a:prstGeom>
        </p:spPr>
      </p:pic>
      <p:sp>
        <p:nvSpPr>
          <p:cNvPr id="5" name="TextBox 4"/>
          <p:cNvSpPr txBox="1"/>
          <p:nvPr/>
        </p:nvSpPr>
        <p:spPr>
          <a:xfrm>
            <a:off x="7093527" y="6165625"/>
            <a:ext cx="4260273" cy="646331"/>
          </a:xfrm>
          <a:prstGeom prst="rect">
            <a:avLst/>
          </a:prstGeom>
          <a:noFill/>
        </p:spPr>
        <p:txBody>
          <a:bodyPr wrap="square" rtlCol="0">
            <a:spAutoFit/>
          </a:bodyPr>
          <a:lstStyle/>
          <a:p>
            <a:r>
              <a:rPr lang="en-US"/>
              <a:t>https://mgitecetech.files.wordpress.com/2011/06/acoustic-levitation-2.jpg</a:t>
            </a:r>
            <a:endParaRPr lang="ru-RU" dirty="0"/>
          </a:p>
        </p:txBody>
      </p:sp>
    </p:spTree>
    <p:extLst>
      <p:ext uri="{BB962C8B-B14F-4D97-AF65-F5344CB8AC3E}">
        <p14:creationId xmlns:p14="http://schemas.microsoft.com/office/powerpoint/2010/main" val="2946038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45144"/>
            <a:ext cx="10515600" cy="1349828"/>
          </a:xfrm>
        </p:spPr>
        <p:txBody>
          <a:bodyPr/>
          <a:lstStyle/>
          <a:p>
            <a:r>
              <a:rPr lang="en-US" dirty="0" smtClean="0">
                <a:solidFill>
                  <a:schemeClr val="accent1">
                    <a:lumMod val="50000"/>
                  </a:schemeClr>
                </a:solidFill>
                <a:latin typeface="Bahnschrift SemiBold" panose="020B0502040204020203" pitchFamily="34" charset="0"/>
              </a:rPr>
              <a:t>Development and technology of holographic acoustic tweezers.</a:t>
            </a:r>
            <a:endParaRPr lang="ru-RU" dirty="0">
              <a:solidFill>
                <a:schemeClr val="accent1">
                  <a:lumMod val="50000"/>
                </a:schemeClr>
              </a:solidFill>
              <a:latin typeface="Bahnschrift SemiBold" panose="020B0502040204020203" pitchFamily="34" charset="0"/>
            </a:endParaRPr>
          </a:p>
        </p:txBody>
      </p:sp>
      <p:sp>
        <p:nvSpPr>
          <p:cNvPr id="3" name="Объект 2"/>
          <p:cNvSpPr>
            <a:spLocks noGrp="1"/>
          </p:cNvSpPr>
          <p:nvPr>
            <p:ph idx="1"/>
          </p:nvPr>
        </p:nvSpPr>
        <p:spPr>
          <a:xfrm>
            <a:off x="554182" y="1634837"/>
            <a:ext cx="10799617" cy="4542126"/>
          </a:xfrm>
          <a:solidFill>
            <a:schemeClr val="accent1">
              <a:lumMod val="20000"/>
              <a:lumOff val="80000"/>
            </a:schemeClr>
          </a:solidFill>
        </p:spPr>
        <p:txBody>
          <a:bodyPr/>
          <a:lstStyle/>
          <a:p>
            <a:r>
              <a:rPr lang="en-US" dirty="0">
                <a:solidFill>
                  <a:srgbClr val="002060"/>
                </a:solidFill>
                <a:latin typeface="Bahnschrift SemiBold" panose="020B0502040204020203" pitchFamily="34" charset="0"/>
              </a:rPr>
              <a:t>Bruce W. Drinkwater, professor at the Department of Mechanical Engineering at Bristol University, said: «In reality, acoustic holographic tweezers technology suggests that this system will ultimately be used to </a:t>
            </a:r>
            <a:r>
              <a:rPr lang="en-US" dirty="0" err="1">
                <a:solidFill>
                  <a:srgbClr val="002060"/>
                </a:solidFill>
                <a:latin typeface="Bahnschrift SemiBold" panose="020B0502040204020203" pitchFamily="34" charset="0"/>
              </a:rPr>
              <a:t>acousticly</a:t>
            </a:r>
            <a:r>
              <a:rPr lang="en-US" dirty="0">
                <a:solidFill>
                  <a:srgbClr val="002060"/>
                </a:solidFill>
                <a:latin typeface="Bahnschrift SemiBold" panose="020B0502040204020203" pitchFamily="34" charset="0"/>
              </a:rPr>
              <a:t> stitch together internal injuries or target drug delivery to various organs of the human body. Optical tweezers are a fantastic technology, however, they are always dangerously close to the death of moving cells. Turning to the sound, we apply the same forces, but with much less associated energy. Currently there are many applications that require cellular manipulation, and loudspeakers are ideally suited to this end. »</a:t>
            </a:r>
            <a:endParaRPr lang="ru-RU" dirty="0">
              <a:solidFill>
                <a:srgbClr val="002060"/>
              </a:solidFill>
              <a:latin typeface="Bahnschrift SemiBold" panose="020B0502040204020203" pitchFamily="34" charset="0"/>
            </a:endParaRPr>
          </a:p>
        </p:txBody>
      </p:sp>
    </p:spTree>
    <p:extLst>
      <p:ext uri="{BB962C8B-B14F-4D97-AF65-F5344CB8AC3E}">
        <p14:creationId xmlns:p14="http://schemas.microsoft.com/office/powerpoint/2010/main" val="3373885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1076</TotalTime>
  <Words>1040</Words>
  <Application>Microsoft Office PowerPoint</Application>
  <PresentationFormat>Довільний</PresentationFormat>
  <Paragraphs>78</Paragraphs>
  <Slides>20</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20</vt:i4>
      </vt:variant>
    </vt:vector>
  </HeadingPairs>
  <TitlesOfParts>
    <vt:vector size="21" baseType="lpstr">
      <vt:lpstr>Тема Office</vt:lpstr>
      <vt:lpstr>ANALYSIS OF THE USE OF ACOUSTIC LEVITATION IN MODERN MEDICINE</vt:lpstr>
      <vt:lpstr>АНАЛІЗ ВИКОРИСТАННЯ АКУСТИЧНОЇ ЛЕВІТАЦІЇ В СУЧАСНІЙ МЕДИЦИНІ</vt:lpstr>
      <vt:lpstr>Presentation plan</vt:lpstr>
      <vt:lpstr>План презентації</vt:lpstr>
      <vt:lpstr>What acoustic levitation is?</vt:lpstr>
      <vt:lpstr>Явище акустичної левітації</vt:lpstr>
      <vt:lpstr>How acoustic levitation works?</vt:lpstr>
      <vt:lpstr>Принцип та методи роботи акустичної левітації</vt:lpstr>
      <vt:lpstr>Development and technology of holographic acoustic tweezers.</vt:lpstr>
      <vt:lpstr>Розвиток та технології розробки голографічного акустичного пінцета.</vt:lpstr>
      <vt:lpstr>Презентація PowerPoint</vt:lpstr>
      <vt:lpstr>Презентація PowerPoint</vt:lpstr>
      <vt:lpstr>Using acoustic tweezers</vt:lpstr>
      <vt:lpstr>Використання акустичних пінцетів</vt:lpstr>
      <vt:lpstr>Conclusions:</vt:lpstr>
      <vt:lpstr>Висновки:</vt:lpstr>
      <vt:lpstr>References:</vt:lpstr>
      <vt:lpstr>Джерела:</vt:lpstr>
      <vt:lpstr>Thank you for your attention!</vt:lpstr>
      <vt:lpstr>Дякуємо Вам за увагу!</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THE USE OF ACOUSTIC LEVITATION IN MODERN MEDICINE</dc:title>
  <dc:creator>RePack by Diakov</dc:creator>
  <cp:lastModifiedBy>RePack by Diakov</cp:lastModifiedBy>
  <cp:revision>16</cp:revision>
  <dcterms:created xsi:type="dcterms:W3CDTF">2020-04-12T16:46:57Z</dcterms:created>
  <dcterms:modified xsi:type="dcterms:W3CDTF">2020-05-07T10:03:24Z</dcterms:modified>
</cp:coreProperties>
</file>