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59" r:id="rId4"/>
    <p:sldId id="268" r:id="rId5"/>
    <p:sldId id="262" r:id="rId6"/>
    <p:sldId id="267" r:id="rId7"/>
    <p:sldId id="277" r:id="rId8"/>
    <p:sldId id="261" r:id="rId9"/>
    <p:sldId id="278" r:id="rId10"/>
    <p:sldId id="279" r:id="rId11"/>
    <p:sldId id="269" r:id="rId12"/>
    <p:sldId id="280" r:id="rId13"/>
    <p:sldId id="281" r:id="rId14"/>
    <p:sldId id="264" r:id="rId15"/>
    <p:sldId id="263" r:id="rId16"/>
    <p:sldId id="266" r:id="rId17"/>
    <p:sldId id="270" r:id="rId18"/>
    <p:sldId id="271" r:id="rId19"/>
    <p:sldId id="272" r:id="rId20"/>
    <p:sldId id="273" r:id="rId21"/>
    <p:sldId id="274"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AAA78C8-DDA6-4FCB-BDA4-EF7D1EB2B53D}" type="datetimeFigureOut">
              <a:rPr lang="ru-RU" smtClean="0"/>
              <a:t>07.05.2020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3D97F6-DD16-4403-8443-8E20B9E12D34}" type="slidenum">
              <a:rPr lang="ru-RU" smtClean="0"/>
              <a:t>‹№›</a:t>
            </a:fld>
            <a:endParaRPr lang="ru-RU"/>
          </a:p>
        </p:txBody>
      </p:sp>
    </p:spTree>
    <p:extLst>
      <p:ext uri="{BB962C8B-B14F-4D97-AF65-F5344CB8AC3E}">
        <p14:creationId xmlns:p14="http://schemas.microsoft.com/office/powerpoint/2010/main" val="119650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AAA78C8-DDA6-4FCB-BDA4-EF7D1EB2B53D}" type="datetimeFigureOut">
              <a:rPr lang="ru-RU" smtClean="0"/>
              <a:t>07.05.2020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3D97F6-DD16-4403-8443-8E20B9E12D34}" type="slidenum">
              <a:rPr lang="ru-RU" smtClean="0"/>
              <a:t>‹№›</a:t>
            </a:fld>
            <a:endParaRPr lang="ru-RU"/>
          </a:p>
        </p:txBody>
      </p:sp>
    </p:spTree>
    <p:extLst>
      <p:ext uri="{BB962C8B-B14F-4D97-AF65-F5344CB8AC3E}">
        <p14:creationId xmlns:p14="http://schemas.microsoft.com/office/powerpoint/2010/main" val="3667908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AAA78C8-DDA6-4FCB-BDA4-EF7D1EB2B53D}" type="datetimeFigureOut">
              <a:rPr lang="ru-RU" smtClean="0"/>
              <a:t>07.05.2020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3D97F6-DD16-4403-8443-8E20B9E12D34}" type="slidenum">
              <a:rPr lang="ru-RU" smtClean="0"/>
              <a:t>‹№›</a:t>
            </a:fld>
            <a:endParaRPr lang="ru-RU"/>
          </a:p>
        </p:txBody>
      </p:sp>
    </p:spTree>
    <p:extLst>
      <p:ext uri="{BB962C8B-B14F-4D97-AF65-F5344CB8AC3E}">
        <p14:creationId xmlns:p14="http://schemas.microsoft.com/office/powerpoint/2010/main" val="327222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AAA78C8-DDA6-4FCB-BDA4-EF7D1EB2B53D}" type="datetimeFigureOut">
              <a:rPr lang="ru-RU" smtClean="0"/>
              <a:t>07.05.2020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3D97F6-DD16-4403-8443-8E20B9E12D34}" type="slidenum">
              <a:rPr lang="ru-RU" smtClean="0"/>
              <a:t>‹№›</a:t>
            </a:fld>
            <a:endParaRPr lang="ru-RU"/>
          </a:p>
        </p:txBody>
      </p:sp>
    </p:spTree>
    <p:extLst>
      <p:ext uri="{BB962C8B-B14F-4D97-AF65-F5344CB8AC3E}">
        <p14:creationId xmlns:p14="http://schemas.microsoft.com/office/powerpoint/2010/main" val="121254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AAA78C8-DDA6-4FCB-BDA4-EF7D1EB2B53D}" type="datetimeFigureOut">
              <a:rPr lang="ru-RU" smtClean="0"/>
              <a:t>07.05.2020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3D97F6-DD16-4403-8443-8E20B9E12D34}" type="slidenum">
              <a:rPr lang="ru-RU" smtClean="0"/>
              <a:t>‹№›</a:t>
            </a:fld>
            <a:endParaRPr lang="ru-RU"/>
          </a:p>
        </p:txBody>
      </p:sp>
    </p:spTree>
    <p:extLst>
      <p:ext uri="{BB962C8B-B14F-4D97-AF65-F5344CB8AC3E}">
        <p14:creationId xmlns:p14="http://schemas.microsoft.com/office/powerpoint/2010/main" val="4127075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AAA78C8-DDA6-4FCB-BDA4-EF7D1EB2B53D}" type="datetimeFigureOut">
              <a:rPr lang="ru-RU" smtClean="0"/>
              <a:t>07.05.2020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3D97F6-DD16-4403-8443-8E20B9E12D34}" type="slidenum">
              <a:rPr lang="ru-RU" smtClean="0"/>
              <a:t>‹№›</a:t>
            </a:fld>
            <a:endParaRPr lang="ru-RU"/>
          </a:p>
        </p:txBody>
      </p:sp>
    </p:spTree>
    <p:extLst>
      <p:ext uri="{BB962C8B-B14F-4D97-AF65-F5344CB8AC3E}">
        <p14:creationId xmlns:p14="http://schemas.microsoft.com/office/powerpoint/2010/main" val="399776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2"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AAA78C8-DDA6-4FCB-BDA4-EF7D1EB2B53D}" type="datetimeFigureOut">
              <a:rPr lang="ru-RU" smtClean="0"/>
              <a:t>07.05.2020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43D97F6-DD16-4403-8443-8E20B9E12D34}" type="slidenum">
              <a:rPr lang="ru-RU" smtClean="0"/>
              <a:t>‹№›</a:t>
            </a:fld>
            <a:endParaRPr lang="ru-RU"/>
          </a:p>
        </p:txBody>
      </p:sp>
    </p:spTree>
    <p:extLst>
      <p:ext uri="{BB962C8B-B14F-4D97-AF65-F5344CB8AC3E}">
        <p14:creationId xmlns:p14="http://schemas.microsoft.com/office/powerpoint/2010/main" val="428506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AAA78C8-DDA6-4FCB-BDA4-EF7D1EB2B53D}" type="datetimeFigureOut">
              <a:rPr lang="ru-RU" smtClean="0"/>
              <a:t>07.05.2020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43D97F6-DD16-4403-8443-8E20B9E12D34}" type="slidenum">
              <a:rPr lang="ru-RU" smtClean="0"/>
              <a:t>‹№›</a:t>
            </a:fld>
            <a:endParaRPr lang="ru-RU"/>
          </a:p>
        </p:txBody>
      </p:sp>
    </p:spTree>
    <p:extLst>
      <p:ext uri="{BB962C8B-B14F-4D97-AF65-F5344CB8AC3E}">
        <p14:creationId xmlns:p14="http://schemas.microsoft.com/office/powerpoint/2010/main" val="344907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A78C8-DDA6-4FCB-BDA4-EF7D1EB2B53D}" type="datetimeFigureOut">
              <a:rPr lang="ru-RU" smtClean="0"/>
              <a:t>07.05.2020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43D97F6-DD16-4403-8443-8E20B9E12D34}" type="slidenum">
              <a:rPr lang="ru-RU" smtClean="0"/>
              <a:t>‹№›</a:t>
            </a:fld>
            <a:endParaRPr lang="ru-RU"/>
          </a:p>
        </p:txBody>
      </p:sp>
    </p:spTree>
    <p:extLst>
      <p:ext uri="{BB962C8B-B14F-4D97-AF65-F5344CB8AC3E}">
        <p14:creationId xmlns:p14="http://schemas.microsoft.com/office/powerpoint/2010/main" val="81791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AAA78C8-DDA6-4FCB-BDA4-EF7D1EB2B53D}" type="datetimeFigureOut">
              <a:rPr lang="ru-RU" smtClean="0"/>
              <a:t>07.05.2020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3D97F6-DD16-4403-8443-8E20B9E12D34}" type="slidenum">
              <a:rPr lang="ru-RU" smtClean="0"/>
              <a:t>‹№›</a:t>
            </a:fld>
            <a:endParaRPr lang="ru-RU"/>
          </a:p>
        </p:txBody>
      </p:sp>
    </p:spTree>
    <p:extLst>
      <p:ext uri="{BB962C8B-B14F-4D97-AF65-F5344CB8AC3E}">
        <p14:creationId xmlns:p14="http://schemas.microsoft.com/office/powerpoint/2010/main" val="396676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AAA78C8-DDA6-4FCB-BDA4-EF7D1EB2B53D}" type="datetimeFigureOut">
              <a:rPr lang="ru-RU" smtClean="0"/>
              <a:t>07.05.2020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3D97F6-DD16-4403-8443-8E20B9E12D34}" type="slidenum">
              <a:rPr lang="ru-RU" smtClean="0"/>
              <a:t>‹№›</a:t>
            </a:fld>
            <a:endParaRPr lang="ru-RU"/>
          </a:p>
        </p:txBody>
      </p:sp>
    </p:spTree>
    <p:extLst>
      <p:ext uri="{BB962C8B-B14F-4D97-AF65-F5344CB8AC3E}">
        <p14:creationId xmlns:p14="http://schemas.microsoft.com/office/powerpoint/2010/main" val="351265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13">
            <a:extLst>
              <a:ext uri="{28A0092B-C50C-407E-A947-70E740481C1C}">
                <a14:useLocalDpi xmlns:a14="http://schemas.microsoft.com/office/drawing/2010/main" val="0"/>
              </a:ext>
            </a:extLst>
          </a:blip>
          <a:srcRect t="22235" b="7177"/>
          <a:stretch/>
        </p:blipFill>
        <p:spPr>
          <a:xfrm>
            <a:off x="0" y="3818964"/>
            <a:ext cx="12192000" cy="3039036"/>
          </a:xfrm>
          <a:prstGeom prst="rect">
            <a:avLst/>
          </a:prstGeom>
        </p:spPr>
      </p:pic>
      <p:sp>
        <p:nvSpPr>
          <p:cNvPr id="8" name="Прямоугольник 7"/>
          <p:cNvSpPr/>
          <p:nvPr/>
        </p:nvSpPr>
        <p:spPr>
          <a:xfrm>
            <a:off x="0" y="3818964"/>
            <a:ext cx="12192000" cy="1896036"/>
          </a:xfrm>
          <a:prstGeom prst="rect">
            <a:avLst/>
          </a:prstGeom>
          <a:gradFill>
            <a:gsLst>
              <a:gs pos="0">
                <a:srgbClr val="003374"/>
              </a:gs>
              <a:gs pos="100000">
                <a:srgbClr val="003374">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10" name="Прямоугольник 9"/>
          <p:cNvSpPr/>
          <p:nvPr/>
        </p:nvSpPr>
        <p:spPr>
          <a:xfrm>
            <a:off x="0" y="0"/>
            <a:ext cx="12192000" cy="3818964"/>
          </a:xfrm>
          <a:prstGeom prst="rect">
            <a:avLst/>
          </a:prstGeom>
          <a:gradFill>
            <a:gsLst>
              <a:gs pos="0">
                <a:srgbClr val="001736"/>
              </a:gs>
              <a:gs pos="100000">
                <a:srgbClr val="00337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3" name="Text Placeholder 2"/>
          <p:cNvSpPr>
            <a:spLocks noGrp="1"/>
          </p:cNvSpPr>
          <p:nvPr>
            <p:ph type="body" idx="1"/>
          </p:nvPr>
        </p:nvSpPr>
        <p:spPr>
          <a:xfrm>
            <a:off x="860613" y="1465729"/>
            <a:ext cx="10493188" cy="471123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A78C8-DDA6-4FCB-BDA4-EF7D1EB2B53D}" type="datetimeFigureOut">
              <a:rPr lang="ru-RU" smtClean="0"/>
              <a:t>07.05.2020</a:t>
            </a:fld>
            <a:endParaRPr lang="ru-RU"/>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D97F6-DD16-4403-8443-8E20B9E12D34}" type="slidenum">
              <a:rPr lang="ru-RU" smtClean="0"/>
              <a:t>‹№›</a:t>
            </a:fld>
            <a:endParaRPr lang="ru-RU"/>
          </a:p>
        </p:txBody>
      </p:sp>
      <p:sp>
        <p:nvSpPr>
          <p:cNvPr id="2" name="Title Placeholder 1"/>
          <p:cNvSpPr>
            <a:spLocks noGrp="1"/>
          </p:cNvSpPr>
          <p:nvPr>
            <p:ph type="title"/>
          </p:nvPr>
        </p:nvSpPr>
        <p:spPr>
          <a:xfrm>
            <a:off x="878542" y="1"/>
            <a:ext cx="10452847" cy="1337732"/>
          </a:xfrm>
          <a:prstGeom prst="rect">
            <a:avLst/>
          </a:prstGeom>
        </p:spPr>
        <p:txBody>
          <a:bodyPr vert="horz" lIns="91440" tIns="45720" rIns="91440" bIns="45720" rtlCol="0" anchor="ctr">
            <a:normAutofit/>
          </a:bodyPr>
          <a:lstStyle/>
          <a:p>
            <a:r>
              <a:rPr lang="ru-RU"/>
              <a:t>Образец заголовка</a:t>
            </a:r>
            <a:endParaRPr lang="en-US" dirty="0"/>
          </a:p>
        </p:txBody>
      </p:sp>
    </p:spTree>
    <p:extLst>
      <p:ext uri="{BB962C8B-B14F-4D97-AF65-F5344CB8AC3E}">
        <p14:creationId xmlns:p14="http://schemas.microsoft.com/office/powerpoint/2010/main" val="414028529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tsomz.ru/news/news_cosmos/progress_22_feb_2005" TargetMode="External"/><Relationship Id="rId2" Type="http://schemas.openxmlformats.org/officeDocument/2006/relationships/hyperlink" Target="http://science.compulenta.ru/52951/?phrase_id=3636028" TargetMode="External"/><Relationship Id="rId1" Type="http://schemas.openxmlformats.org/officeDocument/2006/relationships/slideLayout" Target="../slideLayouts/slideLayout2.xml"/><Relationship Id="rId6" Type="http://schemas.openxmlformats.org/officeDocument/2006/relationships/hyperlink" Target="http://galspace.spb.ru/" TargetMode="External"/><Relationship Id="rId5" Type="http://schemas.openxmlformats.org/officeDocument/2006/relationships/hyperlink" Target="http://www.roscosmos.ru/StartsMain.asp?ShowYear=2005" TargetMode="External"/><Relationship Id="rId4" Type="http://schemas.openxmlformats.org/officeDocument/2006/relationships/hyperlink" Target="http://www.amurobl.ru/index.php?r=4&amp;c=3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EE369C3-CE17-436E-B739-DA6E741858C6}"/>
              </a:ext>
            </a:extLst>
          </p:cNvPr>
          <p:cNvSpPr>
            <a:spLocks noGrp="1"/>
          </p:cNvSpPr>
          <p:nvPr>
            <p:ph type="ctrTitle"/>
          </p:nvPr>
        </p:nvSpPr>
        <p:spPr>
          <a:xfrm>
            <a:off x="1524000" y="1925003"/>
            <a:ext cx="9144000" cy="2387600"/>
          </a:xfrm>
        </p:spPr>
        <p:txBody>
          <a:bodyPr>
            <a:normAutofit fontScale="90000"/>
          </a:bodyPr>
          <a:lstStyle/>
          <a:p>
            <a:r>
              <a:rPr lang="uk-UA" b="1" dirty="0">
                <a:solidFill>
                  <a:schemeClr val="bg1"/>
                </a:solidFill>
              </a:rPr>
              <a:t>КОНЦЕПЦІЇ ТА МЕТОДИ БОРОТЬБИ З КОСМІЧНИМ СМІТТЯМ</a:t>
            </a:r>
            <a:r>
              <a:rPr lang="ru-RU" dirty="0"/>
              <a:t/>
            </a:r>
            <a:br>
              <a:rPr lang="ru-RU" dirty="0"/>
            </a:br>
            <a:endParaRPr lang="ru-RU" dirty="0"/>
          </a:p>
        </p:txBody>
      </p:sp>
      <p:sp>
        <p:nvSpPr>
          <p:cNvPr id="3" name="Подзаголовок 2">
            <a:extLst>
              <a:ext uri="{FF2B5EF4-FFF2-40B4-BE49-F238E27FC236}">
                <a16:creationId xmlns:a16="http://schemas.microsoft.com/office/drawing/2014/main" xmlns="" id="{0A1AE641-B402-41ED-AA6C-23FE6C129D47}"/>
              </a:ext>
            </a:extLst>
          </p:cNvPr>
          <p:cNvSpPr>
            <a:spLocks noGrp="1"/>
          </p:cNvSpPr>
          <p:nvPr>
            <p:ph type="subTitle" idx="1"/>
          </p:nvPr>
        </p:nvSpPr>
        <p:spPr>
          <a:xfrm>
            <a:off x="401216" y="3853543"/>
            <a:ext cx="11523305" cy="1983694"/>
          </a:xfrm>
        </p:spPr>
        <p:txBody>
          <a:bodyPr>
            <a:normAutofit fontScale="77500" lnSpcReduction="20000"/>
          </a:bodyPr>
          <a:lstStyle/>
          <a:p>
            <a:pPr algn="r"/>
            <a:r>
              <a:rPr lang="uk-UA" b="1" i="1" dirty="0">
                <a:solidFill>
                  <a:schemeClr val="bg1"/>
                </a:solidFill>
              </a:rPr>
              <a:t>Роботу виконали</a:t>
            </a:r>
          </a:p>
          <a:p>
            <a:pPr algn="r"/>
            <a:r>
              <a:rPr lang="uk-UA" b="1" i="1" dirty="0">
                <a:solidFill>
                  <a:schemeClr val="bg1"/>
                </a:solidFill>
              </a:rPr>
              <a:t>Студентки ФПМ,КМ-93</a:t>
            </a:r>
          </a:p>
          <a:p>
            <a:pPr algn="r"/>
            <a:r>
              <a:rPr lang="uk-UA" i="1" dirty="0">
                <a:solidFill>
                  <a:schemeClr val="bg1"/>
                </a:solidFill>
              </a:rPr>
              <a:t>Павловська К. І.</a:t>
            </a:r>
          </a:p>
          <a:p>
            <a:pPr algn="r"/>
            <a:r>
              <a:rPr lang="uk-UA" i="1" dirty="0" err="1">
                <a:solidFill>
                  <a:schemeClr val="bg1"/>
                </a:solidFill>
              </a:rPr>
              <a:t>Побєдімська</a:t>
            </a:r>
            <a:r>
              <a:rPr lang="uk-UA" i="1" dirty="0">
                <a:solidFill>
                  <a:schemeClr val="bg1"/>
                </a:solidFill>
              </a:rPr>
              <a:t> С. І.</a:t>
            </a:r>
          </a:p>
          <a:p>
            <a:pPr algn="r"/>
            <a:r>
              <a:rPr lang="uk-UA" b="1" i="1" dirty="0">
                <a:solidFill>
                  <a:schemeClr val="bg1"/>
                </a:solidFill>
              </a:rPr>
              <a:t>Науковий керівник </a:t>
            </a:r>
          </a:p>
          <a:p>
            <a:pPr algn="r"/>
            <a:r>
              <a:rPr lang="uk-UA" i="1" dirty="0">
                <a:solidFill>
                  <a:schemeClr val="bg1"/>
                </a:solidFill>
              </a:rPr>
              <a:t> Климук </a:t>
            </a:r>
            <a:r>
              <a:rPr lang="uk-UA" i="1" dirty="0" smtClean="0">
                <a:solidFill>
                  <a:schemeClr val="bg1"/>
                </a:solidFill>
              </a:rPr>
              <a:t>О.С., к.фіз.-мат.наук, доцент каф. З та ТФ ФМФ</a:t>
            </a:r>
            <a:r>
              <a:rPr lang="uk-UA" i="1" dirty="0" smtClean="0"/>
              <a:t>О</a:t>
            </a:r>
            <a:r>
              <a:rPr lang="uk-UA" i="1" dirty="0"/>
              <a:t>. С.</a:t>
            </a:r>
            <a:endParaRPr lang="ru-RU" dirty="0"/>
          </a:p>
          <a:p>
            <a:endParaRPr lang="ru-RU" dirty="0"/>
          </a:p>
        </p:txBody>
      </p:sp>
      <p:sp>
        <p:nvSpPr>
          <p:cNvPr id="4" name="TextBox 3">
            <a:extLst>
              <a:ext uri="{FF2B5EF4-FFF2-40B4-BE49-F238E27FC236}">
                <a16:creationId xmlns:a16="http://schemas.microsoft.com/office/drawing/2014/main" xmlns="" id="{1474056B-2250-40CD-9352-0F5AAD24229B}"/>
              </a:ext>
            </a:extLst>
          </p:cNvPr>
          <p:cNvSpPr txBox="1"/>
          <p:nvPr/>
        </p:nvSpPr>
        <p:spPr>
          <a:xfrm>
            <a:off x="4292080" y="6241143"/>
            <a:ext cx="6447453" cy="461665"/>
          </a:xfrm>
          <a:prstGeom prst="rect">
            <a:avLst/>
          </a:prstGeom>
          <a:noFill/>
        </p:spPr>
        <p:txBody>
          <a:bodyPr wrap="square" rtlCol="0">
            <a:spAutoFit/>
          </a:bodyPr>
          <a:lstStyle/>
          <a:p>
            <a:r>
              <a:rPr lang="uk-UA" sz="2400" dirty="0">
                <a:solidFill>
                  <a:schemeClr val="bg1"/>
                </a:solidFill>
              </a:rPr>
              <a:t>КПІ ім. Ігоря Сікорського</a:t>
            </a:r>
            <a:endParaRPr lang="ru-RU" sz="2400" dirty="0">
              <a:solidFill>
                <a:schemeClr val="bg1"/>
              </a:solidFill>
            </a:endParaRPr>
          </a:p>
        </p:txBody>
      </p:sp>
    </p:spTree>
    <p:extLst>
      <p:ext uri="{BB962C8B-B14F-4D97-AF65-F5344CB8AC3E}">
        <p14:creationId xmlns:p14="http://schemas.microsoft.com/office/powerpoint/2010/main" val="14498620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E5A34DA-259B-4DEB-9BF6-31D4EE0A6EDC}"/>
              </a:ext>
            </a:extLst>
          </p:cNvPr>
          <p:cNvSpPr>
            <a:spLocks noGrp="1"/>
          </p:cNvSpPr>
          <p:nvPr>
            <p:ph idx="1"/>
          </p:nvPr>
        </p:nvSpPr>
        <p:spPr>
          <a:xfrm>
            <a:off x="849406" y="490369"/>
            <a:ext cx="10493188" cy="4711234"/>
          </a:xfrm>
        </p:spPr>
        <p:txBody>
          <a:bodyPr/>
          <a:lstStyle/>
          <a:p>
            <a:pPr marL="0" indent="0">
              <a:buNone/>
            </a:pPr>
            <a:r>
              <a:rPr lang="uk-UA" dirty="0">
                <a:solidFill>
                  <a:schemeClr val="bg1"/>
                </a:solidFill>
              </a:rPr>
              <a:t>Ось таку дірку шматок космічного сміття пробив у 2007 році у панелі радіатора </a:t>
            </a:r>
            <a:r>
              <a:rPr lang="uk-UA" dirty="0" err="1">
                <a:solidFill>
                  <a:schemeClr val="bg1"/>
                </a:solidFill>
              </a:rPr>
              <a:t>шатла</a:t>
            </a:r>
            <a:r>
              <a:rPr lang="uk-UA" dirty="0">
                <a:solidFill>
                  <a:schemeClr val="bg1"/>
                </a:solidFill>
              </a:rPr>
              <a:t> </a:t>
            </a:r>
            <a:r>
              <a:rPr lang="uk-UA" dirty="0" err="1">
                <a:solidFill>
                  <a:schemeClr val="bg1"/>
                </a:solidFill>
              </a:rPr>
              <a:t>Індевор</a:t>
            </a:r>
            <a:r>
              <a:rPr lang="uk-UA" dirty="0">
                <a:solidFill>
                  <a:schemeClr val="bg1"/>
                </a:solidFill>
              </a:rPr>
              <a:t> – багаторазового космічного корабля НАСА.</a:t>
            </a:r>
            <a:endParaRPr lang="ru-RU" dirty="0">
              <a:solidFill>
                <a:schemeClr val="bg1"/>
              </a:solidFill>
            </a:endParaRPr>
          </a:p>
        </p:txBody>
      </p:sp>
      <p:pic>
        <p:nvPicPr>
          <p:cNvPr id="3075" name="Picture 3">
            <a:extLst>
              <a:ext uri="{FF2B5EF4-FFF2-40B4-BE49-F238E27FC236}">
                <a16:creationId xmlns:a16="http://schemas.microsoft.com/office/drawing/2014/main" xmlns="" id="{46DBBC8F-8618-4AA7-B29C-D16C28535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990" y="3008546"/>
            <a:ext cx="4892675" cy="2720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7" name="Picture 5" descr="https://upload.wikimedia.org/wikipedia/commons/thumb/a/a7/STS-127_Launch_Pad_39A.jpg/220px-STS-127_Launch_Pad_39A.jpg">
            <a:extLst>
              <a:ext uri="{FF2B5EF4-FFF2-40B4-BE49-F238E27FC236}">
                <a16:creationId xmlns:a16="http://schemas.microsoft.com/office/drawing/2014/main" xmlns="" id="{3B751F4B-5CFF-4FE2-A6F5-B1C0C4A2E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206" y="1968174"/>
            <a:ext cx="2656429" cy="39725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731947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88BECBD-2C1B-4A04-B7E6-E7108AC51822}"/>
              </a:ext>
            </a:extLst>
          </p:cNvPr>
          <p:cNvSpPr>
            <a:spLocks noGrp="1"/>
          </p:cNvSpPr>
          <p:nvPr>
            <p:ph type="title"/>
          </p:nvPr>
        </p:nvSpPr>
        <p:spPr/>
        <p:txBody>
          <a:bodyPr/>
          <a:lstStyle/>
          <a:p>
            <a:r>
              <a:rPr lang="uk-UA" b="1" spc="50" dirty="0">
                <a:ln w="9525" cmpd="sng">
                  <a:solidFill>
                    <a:schemeClr val="accent1"/>
                  </a:solidFill>
                  <a:prstDash val="solid"/>
                </a:ln>
                <a:solidFill>
                  <a:srgbClr val="70AD47">
                    <a:tint val="1000"/>
                  </a:srgbClr>
                </a:solidFill>
                <a:effectLst>
                  <a:glow rad="38100">
                    <a:schemeClr val="accent1">
                      <a:alpha val="40000"/>
                    </a:schemeClr>
                  </a:glow>
                </a:effectLst>
              </a:rPr>
              <a:t>Серйозність теми</a:t>
            </a:r>
            <a:endParaRPr lang="ru-RU"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Объект 2">
            <a:extLst>
              <a:ext uri="{FF2B5EF4-FFF2-40B4-BE49-F238E27FC236}">
                <a16:creationId xmlns:a16="http://schemas.microsoft.com/office/drawing/2014/main" xmlns="" id="{0DB2BFDA-F0B0-4ED3-9DAA-258917FE9F5E}"/>
              </a:ext>
            </a:extLst>
          </p:cNvPr>
          <p:cNvSpPr>
            <a:spLocks noGrp="1"/>
          </p:cNvSpPr>
          <p:nvPr>
            <p:ph idx="1"/>
          </p:nvPr>
        </p:nvSpPr>
        <p:spPr>
          <a:xfrm>
            <a:off x="858371" y="1262529"/>
            <a:ext cx="10493188" cy="4711234"/>
          </a:xfrm>
        </p:spPr>
        <p:txBody>
          <a:bodyPr>
            <a:normAutofit/>
          </a:bodyPr>
          <a:lstStyle/>
          <a:p>
            <a:pPr marL="0" indent="0">
              <a:buNone/>
            </a:pPr>
            <a:r>
              <a:rPr lang="uk-UA" dirty="0">
                <a:solidFill>
                  <a:schemeClr val="bg1"/>
                </a:solidFill>
              </a:rPr>
              <a:t>Матеріали об'єктів космічного сміття можуть представляти пряму небезпеку і для Землі - при їх неконтрольованому сході з орбіти, неповному згорянні при проходженні щільних шарів атмосфери Землі і випаданні уламків на населені пункти, промислові об'єкти, транспортні комунікації тощо. Є ризик, що сміття почне подрібнюватися у геометричній прогресії внаслідок взаємних зіткнень.  </a:t>
            </a:r>
            <a:r>
              <a:rPr lang="en-US" dirty="0">
                <a:solidFill>
                  <a:schemeClr val="bg1"/>
                </a:solidFill>
              </a:rPr>
              <a:t>[3]</a:t>
            </a:r>
            <a:endParaRPr lang="uk-UA" dirty="0">
              <a:solidFill>
                <a:schemeClr val="bg1"/>
              </a:solidFill>
            </a:endParaRPr>
          </a:p>
          <a:p>
            <a:pPr marL="0" indent="0">
              <a:buNone/>
            </a:pPr>
            <a:r>
              <a:rPr lang="uk-UA" dirty="0">
                <a:solidFill>
                  <a:schemeClr val="bg1"/>
                </a:solidFill>
              </a:rPr>
              <a:t>За даними, опублікованими Управлінням ООН з питань космічного простору в жовтні 2009 року: "Навколо Землі обертається критично велика кількість уламків".</a:t>
            </a:r>
          </a:p>
        </p:txBody>
      </p:sp>
    </p:spTree>
    <p:extLst>
      <p:ext uri="{BB962C8B-B14F-4D97-AF65-F5344CB8AC3E}">
        <p14:creationId xmlns:p14="http://schemas.microsoft.com/office/powerpoint/2010/main" val="995975231"/>
      </p:ext>
    </p:extLst>
  </p:cSld>
  <p:clrMapOvr>
    <a:masterClrMapping/>
  </p:clrMapOvr>
  <p:transition spd="slow">
    <p:plu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C7FBA64-DF61-4BFD-9C95-4630F87B43F9}"/>
              </a:ext>
            </a:extLst>
          </p:cNvPr>
          <p:cNvSpPr>
            <a:spLocks noGrp="1"/>
          </p:cNvSpPr>
          <p:nvPr>
            <p:ph type="title"/>
          </p:nvPr>
        </p:nvSpPr>
        <p:spPr/>
        <p:txBody>
          <a:bodyPr/>
          <a:lstStyle/>
          <a:p>
            <a:r>
              <a:rPr lang="uk-UA" b="1" spc="50" dirty="0">
                <a:ln w="9525" cmpd="sng">
                  <a:solidFill>
                    <a:schemeClr val="accent1"/>
                  </a:solidFill>
                  <a:prstDash val="solid"/>
                </a:ln>
                <a:solidFill>
                  <a:srgbClr val="70AD47">
                    <a:tint val="1000"/>
                  </a:srgbClr>
                </a:solidFill>
                <a:effectLst>
                  <a:glow rad="38100">
                    <a:schemeClr val="accent1">
                      <a:alpha val="40000"/>
                    </a:schemeClr>
                  </a:glow>
                </a:effectLst>
              </a:rPr>
              <a:t>Здійснення космічної діяльності в Україні</a:t>
            </a:r>
            <a:endParaRPr lang="ru-RU" dirty="0"/>
          </a:p>
        </p:txBody>
      </p:sp>
      <p:sp>
        <p:nvSpPr>
          <p:cNvPr id="3" name="Объект 2">
            <a:extLst>
              <a:ext uri="{FF2B5EF4-FFF2-40B4-BE49-F238E27FC236}">
                <a16:creationId xmlns:a16="http://schemas.microsoft.com/office/drawing/2014/main" xmlns="" id="{B0E30971-80BE-417A-AD23-AA1FA8CB697D}"/>
              </a:ext>
            </a:extLst>
          </p:cNvPr>
          <p:cNvSpPr>
            <a:spLocks noGrp="1"/>
          </p:cNvSpPr>
          <p:nvPr>
            <p:ph idx="1"/>
          </p:nvPr>
        </p:nvSpPr>
        <p:spPr/>
        <p:txBody>
          <a:bodyPr/>
          <a:lstStyle/>
          <a:p>
            <a:pPr marL="0" lvl="0" indent="0">
              <a:buNone/>
            </a:pPr>
            <a:r>
              <a:rPr lang="uk-UA" dirty="0">
                <a:solidFill>
                  <a:schemeClr val="bg1"/>
                </a:solidFill>
              </a:rPr>
              <a:t>Космічна діяльність в Україні здійснюється відповідно :</a:t>
            </a:r>
            <a:endParaRPr lang="uk-UA" sz="2400" dirty="0">
              <a:solidFill>
                <a:schemeClr val="bg1"/>
              </a:solidFill>
            </a:endParaRPr>
          </a:p>
          <a:p>
            <a:pPr lvl="0">
              <a:buFontTx/>
              <a:buChar char="-"/>
            </a:pPr>
            <a:r>
              <a:rPr lang="uk-UA" sz="2400" dirty="0">
                <a:solidFill>
                  <a:schemeClr val="bg1"/>
                </a:solidFill>
              </a:rPr>
              <a:t>З</a:t>
            </a:r>
            <a:r>
              <a:rPr lang="uk-UA" dirty="0">
                <a:solidFill>
                  <a:schemeClr val="bg1"/>
                </a:solidFill>
              </a:rPr>
              <a:t>аконів України «Про космічну діяльність» та «Про Загальнодержавну (Національну) космічну програму України»;</a:t>
            </a:r>
          </a:p>
          <a:p>
            <a:pPr lvl="0">
              <a:buFontTx/>
              <a:buChar char="-"/>
            </a:pPr>
            <a:r>
              <a:rPr lang="uk-UA" dirty="0">
                <a:solidFill>
                  <a:schemeClr val="bg1"/>
                </a:solidFill>
              </a:rPr>
              <a:t>Декларації правових принципів діяльності держав щодо використання космічного простору (1963), </a:t>
            </a:r>
          </a:p>
          <a:p>
            <a:pPr lvl="0">
              <a:buFontTx/>
              <a:buChar char="-"/>
            </a:pPr>
            <a:r>
              <a:rPr lang="uk-UA" dirty="0">
                <a:solidFill>
                  <a:schemeClr val="bg1"/>
                </a:solidFill>
              </a:rPr>
              <a:t>Конвенції 1972 р. про міжнародну відповідальність за збитки, заподіяні космічними об’єктами;</a:t>
            </a:r>
          </a:p>
          <a:p>
            <a:pPr lvl="0">
              <a:buFontTx/>
              <a:buChar char="-"/>
            </a:pPr>
            <a:r>
              <a:rPr lang="uk-UA" dirty="0">
                <a:solidFill>
                  <a:schemeClr val="bg1"/>
                </a:solidFill>
              </a:rPr>
              <a:t>Віденської конвенції про охорону озонового шару (1985).</a:t>
            </a:r>
            <a:r>
              <a:rPr lang="en-US" dirty="0">
                <a:solidFill>
                  <a:schemeClr val="bg1"/>
                </a:solidFill>
              </a:rPr>
              <a:t> [2]</a:t>
            </a:r>
            <a:endParaRPr lang="uk-UA" dirty="0">
              <a:solidFill>
                <a:schemeClr val="bg1"/>
              </a:solidFill>
            </a:endParaRPr>
          </a:p>
          <a:p>
            <a:pPr marL="0" indent="0">
              <a:buNone/>
            </a:pPr>
            <a:endParaRPr lang="ru-RU" dirty="0">
              <a:solidFill>
                <a:schemeClr val="bg1"/>
              </a:solidFill>
            </a:endParaRPr>
          </a:p>
          <a:p>
            <a:pPr marL="0" indent="0">
              <a:buNone/>
            </a:pPr>
            <a:endParaRPr lang="ru-RU" dirty="0">
              <a:solidFill>
                <a:schemeClr val="bg1"/>
              </a:solidFill>
            </a:endParaRPr>
          </a:p>
        </p:txBody>
      </p:sp>
      <p:pic>
        <p:nvPicPr>
          <p:cNvPr id="4" name="Picture 2" descr="Зеленський підписав закон, який дозволить приватним компаніям ...">
            <a:extLst>
              <a:ext uri="{FF2B5EF4-FFF2-40B4-BE49-F238E27FC236}">
                <a16:creationId xmlns:a16="http://schemas.microsoft.com/office/drawing/2014/main" xmlns="" id="{1C2ECCC0-9DAA-4B00-B3F1-557DE07BE3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8349" y="4749281"/>
            <a:ext cx="2869164" cy="19127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20839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43FD511-A73F-4444-BCA5-24C907BE3FE1}"/>
              </a:ext>
            </a:extLst>
          </p:cNvPr>
          <p:cNvSpPr>
            <a:spLocks noGrp="1"/>
          </p:cNvSpPr>
          <p:nvPr>
            <p:ph idx="1"/>
          </p:nvPr>
        </p:nvSpPr>
        <p:spPr>
          <a:xfrm>
            <a:off x="198120" y="106680"/>
            <a:ext cx="11140441" cy="5643563"/>
          </a:xfrm>
        </p:spPr>
        <p:txBody>
          <a:bodyPr>
            <a:normAutofit/>
          </a:bodyPr>
          <a:lstStyle/>
          <a:p>
            <a:pPr marL="0" indent="0">
              <a:buNone/>
            </a:pPr>
            <a:r>
              <a:rPr lang="uk-UA" sz="2400" dirty="0">
                <a:solidFill>
                  <a:schemeClr val="bg1"/>
                </a:solidFill>
              </a:rPr>
              <a:t>Але, на жаль, вказані нормативні акти, насамперед, регулюють використання космічного простору для науково-технічних та оборонних цілей без урахування екологічного чинника. космос або космічний простір не визначений окремо як об’єкт правової охорони, саме як складова частина навколишнього природного середовища. Відсутні визначення поняття космічного простору і в Законі України «Про космічну діяльність» та міжнародних актах. </a:t>
            </a:r>
          </a:p>
          <a:p>
            <a:pPr marL="0" indent="0">
              <a:buNone/>
            </a:pPr>
            <a:r>
              <a:rPr lang="uk-UA" sz="2400" dirty="0">
                <a:solidFill>
                  <a:schemeClr val="bg1"/>
                </a:solidFill>
              </a:rPr>
              <a:t>Саме тому доцільно визначити критерії космічного простору як об’єкта екологічного, а не міжнародного права, з метою як його правової охорони, так і запобігання негативного впливу на навколишнє середовище</a:t>
            </a:r>
            <a:r>
              <a:rPr lang="ru-RU" sz="2400" dirty="0">
                <a:solidFill>
                  <a:schemeClr val="bg1"/>
                </a:solidFill>
              </a:rPr>
              <a:t>. </a:t>
            </a:r>
          </a:p>
          <a:p>
            <a:pPr marL="0" indent="0">
              <a:buNone/>
            </a:pPr>
            <a:r>
              <a:rPr lang="uk-UA" sz="2400" dirty="0">
                <a:solidFill>
                  <a:schemeClr val="bg1"/>
                </a:solidFill>
              </a:rPr>
              <a:t>Включення космічного простору до екологічних об’єктів дасть змогу поширити на космічну діяльність правові приписи законодавства про охорону навколишнього природного середовища і в першу чергу стосовно питань, що регулюють </a:t>
            </a:r>
            <a:r>
              <a:rPr lang="uk-UA" sz="2400" dirty="0" err="1">
                <a:solidFill>
                  <a:schemeClr val="bg1"/>
                </a:solidFill>
              </a:rPr>
              <a:t>екологонебезпечну</a:t>
            </a:r>
            <a:r>
              <a:rPr lang="uk-UA" sz="2400" dirty="0">
                <a:solidFill>
                  <a:schemeClr val="bg1"/>
                </a:solidFill>
              </a:rPr>
              <a:t> діяльність.</a:t>
            </a:r>
            <a:endParaRPr lang="ru-RU" sz="2400" dirty="0">
              <a:solidFill>
                <a:schemeClr val="bg1"/>
              </a:solidFill>
            </a:endParaRPr>
          </a:p>
          <a:p>
            <a:pPr marL="0" indent="0">
              <a:buNone/>
            </a:pPr>
            <a:endParaRPr lang="uk-UA" sz="2400" dirty="0">
              <a:solidFill>
                <a:schemeClr val="bg1"/>
              </a:solidFill>
            </a:endParaRPr>
          </a:p>
        </p:txBody>
      </p:sp>
      <p:pic>
        <p:nvPicPr>
          <p:cNvPr id="1030" name="Picture 6" descr="Новий закон &quot;Про освіту&quot; облікували у газеті &quot;Голосі України&quot; — 5 ...">
            <a:extLst>
              <a:ext uri="{FF2B5EF4-FFF2-40B4-BE49-F238E27FC236}">
                <a16:creationId xmlns:a16="http://schemas.microsoft.com/office/drawing/2014/main" xmlns="" id="{D9BF540A-9446-48F8-B0CA-485E901FAF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4477" y="4876002"/>
            <a:ext cx="2534084" cy="1748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922023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C68D662-0395-4076-BE81-2E0C195D2516}"/>
              </a:ext>
            </a:extLst>
          </p:cNvPr>
          <p:cNvSpPr>
            <a:spLocks noGrp="1"/>
          </p:cNvSpPr>
          <p:nvPr>
            <p:ph type="title"/>
          </p:nvPr>
        </p:nvSpPr>
        <p:spPr/>
        <p:txBody>
          <a:bodyPr/>
          <a:lstStyle/>
          <a:p>
            <a:r>
              <a:rPr lang="uk-UA" b="1" spc="50" dirty="0">
                <a:ln w="9525" cmpd="sng">
                  <a:solidFill>
                    <a:schemeClr val="accent1"/>
                  </a:solidFill>
                  <a:prstDash val="solid"/>
                </a:ln>
                <a:solidFill>
                  <a:srgbClr val="70AD47">
                    <a:tint val="1000"/>
                  </a:srgbClr>
                </a:solidFill>
                <a:effectLst>
                  <a:glow rad="38100">
                    <a:schemeClr val="accent1">
                      <a:alpha val="40000"/>
                    </a:schemeClr>
                  </a:glow>
                </a:effectLst>
              </a:rPr>
              <a:t>Екологічні проблеми космічної діяльності</a:t>
            </a:r>
            <a:endParaRPr lang="ru-RU"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Объект 2">
            <a:extLst>
              <a:ext uri="{FF2B5EF4-FFF2-40B4-BE49-F238E27FC236}">
                <a16:creationId xmlns:a16="http://schemas.microsoft.com/office/drawing/2014/main" xmlns="" id="{C4EE19D4-3DFB-4F02-8E3E-CEF96A8CA35A}"/>
              </a:ext>
            </a:extLst>
          </p:cNvPr>
          <p:cNvSpPr>
            <a:spLocks noGrp="1"/>
          </p:cNvSpPr>
          <p:nvPr>
            <p:ph idx="1"/>
          </p:nvPr>
        </p:nvSpPr>
        <p:spPr/>
        <p:txBody>
          <a:bodyPr>
            <a:normAutofit/>
          </a:bodyPr>
          <a:lstStyle/>
          <a:p>
            <a:pPr lvl="0">
              <a:buFontTx/>
              <a:buChar char="-"/>
            </a:pPr>
            <a:r>
              <a:rPr lang="uk-UA" sz="2000" dirty="0">
                <a:solidFill>
                  <a:schemeClr val="bg1"/>
                </a:solidFill>
              </a:rPr>
              <a:t>відсутні об’єктивні кількісні оцінки екологічного ризику і збитків від космічної діяльності;</a:t>
            </a:r>
          </a:p>
          <a:p>
            <a:pPr lvl="0">
              <a:buFontTx/>
              <a:buChar char="-"/>
            </a:pPr>
            <a:r>
              <a:rPr lang="uk-UA" sz="2000" dirty="0">
                <a:solidFill>
                  <a:schemeClr val="bg1"/>
                </a:solidFill>
              </a:rPr>
              <a:t>невідпрацьована відповідна юридична база для заборони таких проектів, які загрожують здоров’ю населення та середовищу існування;</a:t>
            </a:r>
          </a:p>
          <a:p>
            <a:pPr lvl="0">
              <a:buFontTx/>
              <a:buChar char="-"/>
            </a:pPr>
            <a:r>
              <a:rPr lang="uk-UA" sz="2000" dirty="0">
                <a:solidFill>
                  <a:schemeClr val="bg1"/>
                </a:solidFill>
              </a:rPr>
              <a:t>слід мінімізувати ризик шляхом створення системи гарантованого захисту людини від впливу негативних факторів;</a:t>
            </a:r>
            <a:r>
              <a:rPr lang="en-US" sz="2000" dirty="0">
                <a:solidFill>
                  <a:schemeClr val="bg1"/>
                </a:solidFill>
              </a:rPr>
              <a:t> [1]</a:t>
            </a:r>
            <a:endParaRPr lang="uk-UA" sz="2000" dirty="0">
              <a:solidFill>
                <a:schemeClr val="bg1"/>
              </a:solidFill>
            </a:endParaRPr>
          </a:p>
          <a:p>
            <a:pPr lvl="0">
              <a:buFontTx/>
              <a:buChar char="-"/>
            </a:pPr>
            <a:r>
              <a:rPr lang="uk-UA" sz="2000" dirty="0">
                <a:solidFill>
                  <a:schemeClr val="bg1"/>
                </a:solidFill>
              </a:rPr>
              <a:t>відсутність системи моніторингу навколишнього середовища, який  має забезпечувати своєчасний і достовірний контроль за станом довкілля з метою попередження шкідливого впливу на людей і природу.</a:t>
            </a:r>
            <a:r>
              <a:rPr lang="en-US" sz="2000" dirty="0">
                <a:solidFill>
                  <a:schemeClr val="bg1"/>
                </a:solidFill>
              </a:rPr>
              <a:t> </a:t>
            </a:r>
            <a:endParaRPr lang="uk-UA" sz="2000" dirty="0">
              <a:solidFill>
                <a:schemeClr val="bg1"/>
              </a:solidFill>
            </a:endParaRPr>
          </a:p>
          <a:p>
            <a:pPr marL="0" indent="0">
              <a:buNone/>
            </a:pPr>
            <a:r>
              <a:rPr lang="uk-UA" sz="2000" dirty="0">
                <a:solidFill>
                  <a:schemeClr val="bg1"/>
                </a:solidFill>
              </a:rPr>
              <a:t>Небезпека, яку представляють ці об'єкти далеко не ефемерна. Але, все ж таки як прибирати це сміття? Дане питання є надзвичайно актуальним сьогодні. Відповідь розгортається поступово у ході дослідження даної теми.</a:t>
            </a:r>
            <a:r>
              <a:rPr lang="uk-UA" sz="2000" b="1" dirty="0">
                <a:solidFill>
                  <a:schemeClr val="bg1"/>
                </a:solidFill>
              </a:rPr>
              <a:t> </a:t>
            </a:r>
            <a:endParaRPr lang="ru-RU" sz="2000" dirty="0">
              <a:solidFill>
                <a:schemeClr val="bg1"/>
              </a:solidFill>
            </a:endParaRPr>
          </a:p>
          <a:p>
            <a:pPr lvl="0">
              <a:buFontTx/>
              <a:buChar char="-"/>
            </a:pPr>
            <a:endParaRPr lang="ru-RU" sz="2000" dirty="0">
              <a:solidFill>
                <a:schemeClr val="bg1"/>
              </a:solidFill>
            </a:endParaRPr>
          </a:p>
          <a:p>
            <a:pPr lvl="0">
              <a:buFontTx/>
              <a:buChar char="-"/>
            </a:pPr>
            <a:endParaRPr lang="uk-UA" sz="2000" dirty="0">
              <a:solidFill>
                <a:schemeClr val="bg1"/>
              </a:solidFill>
            </a:endParaRPr>
          </a:p>
          <a:p>
            <a:pPr lvl="0">
              <a:buFontTx/>
              <a:buChar char="-"/>
            </a:pPr>
            <a:endParaRPr lang="ru-RU" sz="2000" dirty="0">
              <a:solidFill>
                <a:schemeClr val="bg1"/>
              </a:solidFill>
            </a:endParaRPr>
          </a:p>
          <a:p>
            <a:pPr marL="0" indent="0">
              <a:buNone/>
            </a:pPr>
            <a:endParaRPr lang="ru-RU" sz="2000" dirty="0">
              <a:solidFill>
                <a:schemeClr val="bg1"/>
              </a:solidFill>
            </a:endParaRPr>
          </a:p>
        </p:txBody>
      </p:sp>
      <p:sp>
        <p:nvSpPr>
          <p:cNvPr id="4" name="Заголовок 1">
            <a:extLst>
              <a:ext uri="{FF2B5EF4-FFF2-40B4-BE49-F238E27FC236}">
                <a16:creationId xmlns:a16="http://schemas.microsoft.com/office/drawing/2014/main" xmlns="" id="{25DA2601-9109-4966-9211-FCBC346C2713}"/>
              </a:ext>
            </a:extLst>
          </p:cNvPr>
          <p:cNvSpPr txBox="1">
            <a:spLocks/>
          </p:cNvSpPr>
          <p:nvPr/>
        </p:nvSpPr>
        <p:spPr>
          <a:xfrm>
            <a:off x="878542" y="-18660"/>
            <a:ext cx="10452847" cy="13377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ru-RU"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7434390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283A0C7-B3A8-491E-87BD-A29DBCAB3E44}"/>
              </a:ext>
            </a:extLst>
          </p:cNvPr>
          <p:cNvSpPr>
            <a:spLocks noGrp="1"/>
          </p:cNvSpPr>
          <p:nvPr>
            <p:ph type="title"/>
          </p:nvPr>
        </p:nvSpPr>
        <p:spPr/>
        <p:txBody>
          <a:bodyPr/>
          <a:lstStyle/>
          <a:p>
            <a:r>
              <a:rPr lang="uk-UA" b="1" spc="50" dirty="0">
                <a:ln w="9525" cmpd="sng">
                  <a:solidFill>
                    <a:schemeClr val="accent1"/>
                  </a:solidFill>
                  <a:prstDash val="solid"/>
                </a:ln>
                <a:solidFill>
                  <a:srgbClr val="70AD47">
                    <a:tint val="1000"/>
                  </a:srgbClr>
                </a:solidFill>
                <a:effectLst>
                  <a:glow rad="38100">
                    <a:schemeClr val="accent1">
                      <a:alpha val="40000"/>
                    </a:schemeClr>
                  </a:glow>
                </a:effectLst>
              </a:rPr>
              <a:t>Методи боротьби з космічним сміттям:</a:t>
            </a:r>
            <a:endParaRPr lang="ru-RU"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aphicFrame>
        <p:nvGraphicFramePr>
          <p:cNvPr id="4" name="Объект 3">
            <a:extLst>
              <a:ext uri="{FF2B5EF4-FFF2-40B4-BE49-F238E27FC236}">
                <a16:creationId xmlns:a16="http://schemas.microsoft.com/office/drawing/2014/main" xmlns="" id="{E8ADC2ED-2F49-46D8-88BF-D96A2054750D}"/>
              </a:ext>
            </a:extLst>
          </p:cNvPr>
          <p:cNvGraphicFramePr>
            <a:graphicFrameLocks noGrp="1"/>
          </p:cNvGraphicFramePr>
          <p:nvPr>
            <p:ph idx="1"/>
            <p:extLst>
              <p:ext uri="{D42A27DB-BD31-4B8C-83A1-F6EECF244321}">
                <p14:modId xmlns:p14="http://schemas.microsoft.com/office/powerpoint/2010/main" val="1488011043"/>
              </p:ext>
            </p:extLst>
          </p:nvPr>
        </p:nvGraphicFramePr>
        <p:xfrm>
          <a:off x="860611" y="1240972"/>
          <a:ext cx="9908074" cy="5125785"/>
        </p:xfrm>
        <a:graphic>
          <a:graphicData uri="http://schemas.openxmlformats.org/drawingml/2006/table">
            <a:tbl>
              <a:tblPr firstRow="1" firstCol="1" bandRow="1">
                <a:tableStyleId>{5C22544A-7EE6-4342-B048-85BDC9FD1C3A}</a:tableStyleId>
              </a:tblPr>
              <a:tblGrid>
                <a:gridCol w="4954037">
                  <a:extLst>
                    <a:ext uri="{9D8B030D-6E8A-4147-A177-3AD203B41FA5}">
                      <a16:colId xmlns:a16="http://schemas.microsoft.com/office/drawing/2014/main" xmlns="" val="3838811052"/>
                    </a:ext>
                  </a:extLst>
                </a:gridCol>
                <a:gridCol w="4954037">
                  <a:extLst>
                    <a:ext uri="{9D8B030D-6E8A-4147-A177-3AD203B41FA5}">
                      <a16:colId xmlns:a16="http://schemas.microsoft.com/office/drawing/2014/main" xmlns="" val="4218721592"/>
                    </a:ext>
                  </a:extLst>
                </a:gridCol>
              </a:tblGrid>
              <a:tr h="372351">
                <a:tc gridSpan="2">
                  <a:txBody>
                    <a:bodyPr/>
                    <a:lstStyle/>
                    <a:p>
                      <a:pPr algn="ctr">
                        <a:lnSpc>
                          <a:spcPct val="115000"/>
                        </a:lnSpc>
                        <a:spcBef>
                          <a:spcPts val="300"/>
                        </a:spcBef>
                        <a:spcAft>
                          <a:spcPts val="300"/>
                        </a:spcAft>
                      </a:pPr>
                      <a:r>
                        <a:rPr lang="uk-UA" sz="2400">
                          <a:effectLst/>
                        </a:rPr>
                        <a:t>Методи очищення навколоземного космічного простору:</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extLst>
                  <a:ext uri="{0D108BD9-81ED-4DB2-BD59-A6C34878D82A}">
                    <a16:rowId xmlns:a16="http://schemas.microsoft.com/office/drawing/2014/main" xmlns="" val="3333940086"/>
                  </a:ext>
                </a:extLst>
              </a:tr>
              <a:tr h="372351">
                <a:tc>
                  <a:txBody>
                    <a:bodyPr/>
                    <a:lstStyle/>
                    <a:p>
                      <a:pPr algn="ctr">
                        <a:lnSpc>
                          <a:spcPct val="115000"/>
                        </a:lnSpc>
                        <a:spcBef>
                          <a:spcPts val="300"/>
                        </a:spcBef>
                        <a:spcAft>
                          <a:spcPts val="300"/>
                        </a:spcAft>
                      </a:pPr>
                      <a:r>
                        <a:rPr lang="uk-UA" sz="2400" dirty="0">
                          <a:effectLst/>
                        </a:rPr>
                        <a:t>Активні:</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uk-UA" sz="2400">
                          <a:effectLst/>
                        </a:rPr>
                        <a:t>Пасивні:</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8864669"/>
                  </a:ext>
                </a:extLst>
              </a:tr>
              <a:tr h="4178372">
                <a:tc>
                  <a:txBody>
                    <a:bodyPr/>
                    <a:lstStyle/>
                    <a:p>
                      <a:pPr marL="342900" lvl="0" indent="-342900">
                        <a:lnSpc>
                          <a:spcPct val="115000"/>
                        </a:lnSpc>
                        <a:spcBef>
                          <a:spcPts val="300"/>
                        </a:spcBef>
                        <a:spcAft>
                          <a:spcPts val="300"/>
                        </a:spcAft>
                        <a:buFont typeface="Times New Roman" panose="02020603050405020304" pitchFamily="18" charset="0"/>
                        <a:buChar char="-"/>
                      </a:pPr>
                      <a:r>
                        <a:rPr lang="uk-UA" sz="2400" dirty="0">
                          <a:effectLst/>
                        </a:rPr>
                        <a:t>відведення з робочої орбіти за допомогою власної рухомої установки;</a:t>
                      </a:r>
                      <a:endParaRPr lang="ru-RU" sz="1800" dirty="0">
                        <a:effectLst/>
                      </a:endParaRPr>
                    </a:p>
                    <a:p>
                      <a:pPr marL="342900" lvl="0" indent="-342900">
                        <a:lnSpc>
                          <a:spcPct val="115000"/>
                        </a:lnSpc>
                        <a:spcBef>
                          <a:spcPts val="300"/>
                        </a:spcBef>
                        <a:spcAft>
                          <a:spcPts val="300"/>
                        </a:spcAft>
                        <a:buFont typeface="Times New Roman" panose="02020603050405020304" pitchFamily="18" charset="0"/>
                        <a:buChar char="-"/>
                      </a:pPr>
                      <a:r>
                        <a:rPr lang="uk-UA" sz="2400" dirty="0">
                          <a:effectLst/>
                        </a:rPr>
                        <a:t>захоплення та буксування іншим космічним об</a:t>
                      </a:r>
                      <a:r>
                        <a:rPr lang="ru-RU" sz="2400" dirty="0">
                          <a:effectLst/>
                        </a:rPr>
                        <a:t>’</a:t>
                      </a:r>
                      <a:r>
                        <a:rPr lang="uk-UA" sz="2400" dirty="0" err="1">
                          <a:effectLst/>
                        </a:rPr>
                        <a:t>єктом</a:t>
                      </a:r>
                      <a:r>
                        <a:rPr lang="uk-UA" sz="2400" dirty="0">
                          <a:effectLst/>
                        </a:rPr>
                        <a:t>;</a:t>
                      </a:r>
                      <a:endParaRPr lang="ru-RU" sz="1800" dirty="0">
                        <a:effectLst/>
                      </a:endParaRPr>
                    </a:p>
                    <a:p>
                      <a:pPr marL="342900" lvl="0" indent="-342900">
                        <a:lnSpc>
                          <a:spcPct val="115000"/>
                        </a:lnSpc>
                        <a:spcBef>
                          <a:spcPts val="300"/>
                        </a:spcBef>
                        <a:spcAft>
                          <a:spcPts val="300"/>
                        </a:spcAft>
                        <a:buFont typeface="Times New Roman" panose="02020603050405020304" pitchFamily="18" charset="0"/>
                        <a:buChar char="-"/>
                      </a:pPr>
                      <a:r>
                        <a:rPr lang="uk-UA" sz="2400" dirty="0">
                          <a:effectLst/>
                        </a:rPr>
                        <a:t>стороння дистанційна енергетична дія;</a:t>
                      </a:r>
                      <a:endParaRPr lang="ru-RU" sz="1800" dirty="0">
                        <a:effectLst/>
                      </a:endParaRPr>
                    </a:p>
                    <a:p>
                      <a:pPr marL="342900" lvl="0" indent="-342900">
                        <a:lnSpc>
                          <a:spcPct val="115000"/>
                        </a:lnSpc>
                        <a:spcBef>
                          <a:spcPts val="300"/>
                        </a:spcBef>
                        <a:spcAft>
                          <a:spcPts val="300"/>
                        </a:spcAft>
                        <a:buFont typeface="Times New Roman" panose="02020603050405020304" pitchFamily="18" charset="0"/>
                        <a:buChar char="-"/>
                      </a:pPr>
                      <a:r>
                        <a:rPr lang="uk-UA" sz="2400" dirty="0">
                          <a:effectLst/>
                        </a:rPr>
                        <a:t>повна чи часткова утилізація.</a:t>
                      </a:r>
                      <a:endParaRPr lang="ru-RU" sz="1800" dirty="0">
                        <a:effectLst/>
                      </a:endParaRPr>
                    </a:p>
                    <a:p>
                      <a:pPr>
                        <a:lnSpc>
                          <a:spcPct val="115000"/>
                        </a:lnSpc>
                        <a:spcBef>
                          <a:spcPts val="300"/>
                        </a:spcBef>
                        <a:spcAft>
                          <a:spcPts val="300"/>
                        </a:spcAft>
                      </a:pPr>
                      <a:r>
                        <a:rPr lang="uk-UA" sz="2400" dirty="0">
                          <a:effectLst/>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5000"/>
                        </a:lnSpc>
                        <a:spcBef>
                          <a:spcPts val="300"/>
                        </a:spcBef>
                        <a:spcAft>
                          <a:spcPts val="300"/>
                        </a:spcAft>
                        <a:buFont typeface="Times New Roman" panose="02020603050405020304" pitchFamily="18" charset="0"/>
                        <a:buChar char="-"/>
                      </a:pPr>
                      <a:r>
                        <a:rPr lang="uk-UA" sz="2400" dirty="0">
                          <a:effectLst/>
                        </a:rPr>
                        <a:t>гальмування та відведення з орбіти за допомогою сонячного вітрила;</a:t>
                      </a:r>
                      <a:endParaRPr lang="ru-RU" sz="1800" dirty="0">
                        <a:effectLst/>
                      </a:endParaRPr>
                    </a:p>
                    <a:p>
                      <a:pPr marL="342900" lvl="0" indent="-342900">
                        <a:lnSpc>
                          <a:spcPct val="115000"/>
                        </a:lnSpc>
                        <a:spcBef>
                          <a:spcPts val="300"/>
                        </a:spcBef>
                        <a:spcAft>
                          <a:spcPts val="300"/>
                        </a:spcAft>
                        <a:buFont typeface="Times New Roman" panose="02020603050405020304" pitchFamily="18" charset="0"/>
                        <a:buChar char="-"/>
                      </a:pPr>
                      <a:r>
                        <a:rPr lang="uk-UA" sz="2400" dirty="0">
                          <a:effectLst/>
                        </a:rPr>
                        <a:t>гальмування та відведення з орбіти за допомогою аеродинамічного гальмівного пристрою;</a:t>
                      </a:r>
                      <a:endParaRPr lang="ru-RU" sz="1800" dirty="0">
                        <a:effectLst/>
                      </a:endParaRPr>
                    </a:p>
                    <a:p>
                      <a:pPr marL="342900" lvl="0" indent="-342900">
                        <a:lnSpc>
                          <a:spcPct val="115000"/>
                        </a:lnSpc>
                        <a:spcBef>
                          <a:spcPts val="300"/>
                        </a:spcBef>
                        <a:spcAft>
                          <a:spcPts val="300"/>
                        </a:spcAft>
                        <a:buFont typeface="Times New Roman" panose="02020603050405020304" pitchFamily="18" charset="0"/>
                        <a:buChar char="-"/>
                      </a:pPr>
                      <a:r>
                        <a:rPr lang="uk-UA" sz="2400" dirty="0">
                          <a:effectLst/>
                        </a:rPr>
                        <a:t>гальмування та відведення з орбіти за допомогою електродинамічної </a:t>
                      </a:r>
                      <a:r>
                        <a:rPr lang="ru-RU" sz="2400" dirty="0">
                          <a:effectLst/>
                        </a:rPr>
                        <a:t>“</a:t>
                      </a:r>
                      <a:r>
                        <a:rPr lang="uk-UA" sz="2400" dirty="0">
                          <a:effectLst/>
                        </a:rPr>
                        <a:t>пастки</a:t>
                      </a:r>
                      <a:r>
                        <a:rPr lang="ru-RU" sz="2400" dirty="0">
                          <a:effectLst/>
                        </a:rPr>
                        <a:t>”</a:t>
                      </a:r>
                      <a:r>
                        <a:rPr lang="uk-UA" sz="2400" dirty="0">
                          <a:effectLst/>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87085459"/>
                  </a:ext>
                </a:extLst>
              </a:tr>
            </a:tbl>
          </a:graphicData>
        </a:graphic>
      </p:graphicFrame>
    </p:spTree>
    <p:extLst>
      <p:ext uri="{BB962C8B-B14F-4D97-AF65-F5344CB8AC3E}">
        <p14:creationId xmlns:p14="http://schemas.microsoft.com/office/powerpoint/2010/main" val="136607970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5C1507D-1563-434A-BA53-FA64AE5B1FC2}"/>
              </a:ext>
            </a:extLst>
          </p:cNvPr>
          <p:cNvSpPr>
            <a:spLocks noGrp="1"/>
          </p:cNvSpPr>
          <p:nvPr>
            <p:ph type="title"/>
          </p:nvPr>
        </p:nvSpPr>
        <p:spPr/>
        <p:txBody>
          <a:bodyPr/>
          <a:lstStyle/>
          <a:p>
            <a:r>
              <a:rPr lang="uk-UA" b="1" spc="50" dirty="0">
                <a:ln w="9525" cmpd="sng">
                  <a:solidFill>
                    <a:schemeClr val="accent1"/>
                  </a:solidFill>
                  <a:prstDash val="solid"/>
                </a:ln>
                <a:solidFill>
                  <a:srgbClr val="70AD47">
                    <a:tint val="1000"/>
                  </a:srgbClr>
                </a:solidFill>
                <a:effectLst>
                  <a:glow rad="38100">
                    <a:schemeClr val="accent1">
                      <a:alpha val="40000"/>
                    </a:schemeClr>
                  </a:glow>
                </a:effectLst>
              </a:rPr>
              <a:t>Концепції боротьби з сміттям у </a:t>
            </a:r>
            <a:r>
              <a:rPr lang="uk-UA" b="1" spc="50" dirty="0" err="1">
                <a:ln w="9525" cmpd="sng">
                  <a:solidFill>
                    <a:schemeClr val="accent1"/>
                  </a:solidFill>
                  <a:prstDash val="solid"/>
                </a:ln>
                <a:solidFill>
                  <a:srgbClr val="70AD47">
                    <a:tint val="1000"/>
                  </a:srgbClr>
                </a:solidFill>
                <a:effectLst>
                  <a:glow rad="38100">
                    <a:schemeClr val="accent1">
                      <a:alpha val="40000"/>
                    </a:schemeClr>
                  </a:glow>
                </a:effectLst>
              </a:rPr>
              <a:t>космості</a:t>
            </a:r>
            <a:endParaRPr lang="ru-RU"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Объект 2">
            <a:extLst>
              <a:ext uri="{FF2B5EF4-FFF2-40B4-BE49-F238E27FC236}">
                <a16:creationId xmlns:a16="http://schemas.microsoft.com/office/drawing/2014/main" xmlns="" id="{57906387-4748-4A5C-AE48-343C7F2BC6CC}"/>
              </a:ext>
            </a:extLst>
          </p:cNvPr>
          <p:cNvSpPr>
            <a:spLocks noGrp="1"/>
          </p:cNvSpPr>
          <p:nvPr>
            <p:ph idx="1"/>
          </p:nvPr>
        </p:nvSpPr>
        <p:spPr/>
        <p:txBody>
          <a:bodyPr>
            <a:normAutofit lnSpcReduction="10000"/>
          </a:bodyPr>
          <a:lstStyle/>
          <a:p>
            <a:pPr marL="0" lvl="0" indent="0">
              <a:buNone/>
            </a:pPr>
            <a:r>
              <a:rPr lang="uk-UA" sz="2400" dirty="0">
                <a:solidFill>
                  <a:schemeClr val="bg1"/>
                </a:solidFill>
              </a:rPr>
              <a:t>- </a:t>
            </a:r>
            <a:r>
              <a:rPr lang="uk-UA" dirty="0">
                <a:solidFill>
                  <a:schemeClr val="bg1"/>
                </a:solidFill>
              </a:rPr>
              <a:t>екологічний моніторинг навколоземного космічного простору, включаючи область геостаціонарної орбіти: спостереження за "космічним сміттям" і ведення </a:t>
            </a:r>
            <a:r>
              <a:rPr lang="uk-UA" dirty="0" err="1">
                <a:solidFill>
                  <a:schemeClr val="bg1"/>
                </a:solidFill>
              </a:rPr>
              <a:t>каталога</a:t>
            </a:r>
            <a:r>
              <a:rPr lang="uk-UA" dirty="0">
                <a:solidFill>
                  <a:schemeClr val="bg1"/>
                </a:solidFill>
              </a:rPr>
              <a:t> об'єктів "космічного сміття"; </a:t>
            </a:r>
            <a:endParaRPr lang="ru-RU" dirty="0">
              <a:solidFill>
                <a:schemeClr val="bg1"/>
              </a:solidFill>
            </a:endParaRPr>
          </a:p>
          <a:p>
            <a:pPr marL="0" lvl="0" indent="0">
              <a:buNone/>
            </a:pPr>
            <a:r>
              <a:rPr lang="uk-UA" dirty="0">
                <a:solidFill>
                  <a:schemeClr val="bg1"/>
                </a:solidFill>
              </a:rPr>
              <a:t>- математичне моделювання "космічного сміття" і створення міжнародних інформаційних систем для прогнозу засміченості навколоземного космічного простору і її небезпеки для космічних польотів; </a:t>
            </a:r>
            <a:r>
              <a:rPr lang="en-US" dirty="0">
                <a:solidFill>
                  <a:schemeClr val="bg1"/>
                </a:solidFill>
              </a:rPr>
              <a:t>[4]</a:t>
            </a:r>
            <a:endParaRPr lang="ru-RU" dirty="0">
              <a:solidFill>
                <a:schemeClr val="bg1"/>
              </a:solidFill>
            </a:endParaRPr>
          </a:p>
          <a:p>
            <a:pPr marL="0" lvl="0" indent="0">
              <a:buNone/>
            </a:pPr>
            <a:r>
              <a:rPr lang="uk-UA" dirty="0">
                <a:solidFill>
                  <a:schemeClr val="bg1"/>
                </a:solidFill>
              </a:rPr>
              <a:t>- розробка способів і засобів захисту космічних апаратів від впливу високошвидкісних частинок "космічного сміття"; </a:t>
            </a:r>
            <a:endParaRPr lang="ru-RU" dirty="0">
              <a:solidFill>
                <a:schemeClr val="bg1"/>
              </a:solidFill>
            </a:endParaRPr>
          </a:p>
          <a:p>
            <a:pPr lvl="0">
              <a:buFontTx/>
              <a:buChar char="-"/>
            </a:pPr>
            <a:r>
              <a:rPr lang="uk-UA" dirty="0">
                <a:solidFill>
                  <a:schemeClr val="bg1"/>
                </a:solidFill>
              </a:rPr>
              <a:t>розробка та впровадження заходів, спрямованих на зниження засміченості космічного простору. </a:t>
            </a:r>
            <a:r>
              <a:rPr lang="en-US" dirty="0">
                <a:solidFill>
                  <a:schemeClr val="bg1"/>
                </a:solidFill>
              </a:rPr>
              <a:t>[5]</a:t>
            </a:r>
            <a:endParaRPr lang="uk-UA" dirty="0">
              <a:solidFill>
                <a:schemeClr val="bg1"/>
              </a:solidFill>
            </a:endParaRPr>
          </a:p>
          <a:p>
            <a:pPr marL="0" indent="0">
              <a:buNone/>
            </a:pPr>
            <a:endParaRPr lang="ru-RU" dirty="0">
              <a:solidFill>
                <a:schemeClr val="bg1"/>
              </a:solidFill>
            </a:endParaRPr>
          </a:p>
        </p:txBody>
      </p:sp>
    </p:spTree>
    <p:extLst>
      <p:ext uri="{BB962C8B-B14F-4D97-AF65-F5344CB8AC3E}">
        <p14:creationId xmlns:p14="http://schemas.microsoft.com/office/powerpoint/2010/main" val="41891965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B00FEC-6472-4CFD-9794-14DED1DFAD05}"/>
              </a:ext>
            </a:extLst>
          </p:cNvPr>
          <p:cNvSpPr>
            <a:spLocks noGrp="1"/>
          </p:cNvSpPr>
          <p:nvPr>
            <p:ph type="title"/>
          </p:nvPr>
        </p:nvSpPr>
        <p:spPr/>
        <p:txBody>
          <a:bodyPr/>
          <a:lstStyle/>
          <a:p>
            <a:r>
              <a:rPr lang="uk-UA" b="1" spc="50" dirty="0" err="1">
                <a:ln w="9525" cmpd="sng">
                  <a:solidFill>
                    <a:schemeClr val="accent1"/>
                  </a:solidFill>
                  <a:prstDash val="solid"/>
                </a:ln>
                <a:solidFill>
                  <a:srgbClr val="70AD47">
                    <a:tint val="1000"/>
                  </a:srgbClr>
                </a:solidFill>
                <a:effectLst>
                  <a:glow rad="38100">
                    <a:schemeClr val="accent1">
                      <a:alpha val="40000"/>
                    </a:schemeClr>
                  </a:glow>
                </a:effectLst>
              </a:rPr>
              <a:t>ElectroDynamic</a:t>
            </a:r>
            <a:r>
              <a:rPr lang="uk-UA"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uk-UA" b="1" spc="50" dirty="0" err="1">
                <a:ln w="9525" cmpd="sng">
                  <a:solidFill>
                    <a:schemeClr val="accent1"/>
                  </a:solidFill>
                  <a:prstDash val="solid"/>
                </a:ln>
                <a:solidFill>
                  <a:srgbClr val="70AD47">
                    <a:tint val="1000"/>
                  </a:srgbClr>
                </a:solidFill>
                <a:effectLst>
                  <a:glow rad="38100">
                    <a:schemeClr val="accent1">
                      <a:alpha val="40000"/>
                    </a:schemeClr>
                  </a:glow>
                </a:effectLst>
              </a:rPr>
              <a:t>Debris</a:t>
            </a:r>
            <a:r>
              <a:rPr lang="uk-UA"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uk-UA" b="1" spc="50" dirty="0" err="1">
                <a:ln w="9525" cmpd="sng">
                  <a:solidFill>
                    <a:schemeClr val="accent1"/>
                  </a:solidFill>
                  <a:prstDash val="solid"/>
                </a:ln>
                <a:solidFill>
                  <a:srgbClr val="70AD47">
                    <a:tint val="1000"/>
                  </a:srgbClr>
                </a:solidFill>
                <a:effectLst>
                  <a:glow rad="38100">
                    <a:schemeClr val="accent1">
                      <a:alpha val="40000"/>
                    </a:schemeClr>
                  </a:glow>
                </a:effectLst>
              </a:rPr>
              <a:t>Eliminator</a:t>
            </a:r>
            <a:r>
              <a:rPr lang="uk-UA" b="1" spc="50" dirty="0">
                <a:ln w="9525" cmpd="sng">
                  <a:solidFill>
                    <a:schemeClr val="accent1"/>
                  </a:solidFill>
                  <a:prstDash val="solid"/>
                </a:ln>
                <a:solidFill>
                  <a:srgbClr val="70AD47">
                    <a:tint val="1000"/>
                  </a:srgbClr>
                </a:solidFill>
                <a:effectLst>
                  <a:glow rad="38100">
                    <a:schemeClr val="accent1">
                      <a:alpha val="40000"/>
                    </a:schemeClr>
                  </a:glow>
                </a:effectLst>
              </a:rPr>
              <a:t> (EDDE) </a:t>
            </a:r>
            <a:endParaRPr lang="ru-RU"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Объект 2">
            <a:extLst>
              <a:ext uri="{FF2B5EF4-FFF2-40B4-BE49-F238E27FC236}">
                <a16:creationId xmlns:a16="http://schemas.microsoft.com/office/drawing/2014/main" xmlns="" id="{5A148A5E-6858-4008-8961-6816EB912CD9}"/>
              </a:ext>
            </a:extLst>
          </p:cNvPr>
          <p:cNvSpPr>
            <a:spLocks noGrp="1"/>
          </p:cNvSpPr>
          <p:nvPr>
            <p:ph idx="1"/>
          </p:nvPr>
        </p:nvSpPr>
        <p:spPr/>
        <p:txBody>
          <a:bodyPr/>
          <a:lstStyle/>
          <a:p>
            <a:pPr marL="0" indent="0">
              <a:buNone/>
            </a:pPr>
            <a:r>
              <a:rPr lang="uk-UA" dirty="0">
                <a:solidFill>
                  <a:schemeClr val="bg1"/>
                </a:solidFill>
              </a:rPr>
              <a:t>– один з видів контактного прибирання. Ідея полягає у запуску в космос супутника, озброєного сітками і гарпуном. Дійсно, захоплювати супутники і інші об'єкти, що збилися зі шляху, можна звичайною сіткою. </a:t>
            </a:r>
            <a:endParaRPr lang="ru-RU" dirty="0">
              <a:solidFill>
                <a:schemeClr val="bg1"/>
              </a:solidFill>
            </a:endParaRPr>
          </a:p>
          <a:p>
            <a:pPr marL="0" indent="0">
              <a:buNone/>
            </a:pPr>
            <a:endParaRPr lang="ru-RU" dirty="0">
              <a:solidFill>
                <a:schemeClr val="bg1"/>
              </a:solidFill>
            </a:endParaRPr>
          </a:p>
        </p:txBody>
      </p:sp>
      <p:pic>
        <p:nvPicPr>
          <p:cNvPr id="3078" name="Picture 6" descr="ElectroDynamic Debris Eliminator Receives Funding –">
            <a:extLst>
              <a:ext uri="{FF2B5EF4-FFF2-40B4-BE49-F238E27FC236}">
                <a16:creationId xmlns:a16="http://schemas.microsoft.com/office/drawing/2014/main" xmlns="" id="{817834D0-3DA8-4730-8085-6009A9D96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518" y="3161122"/>
            <a:ext cx="3997960" cy="321978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46583672"/>
      </p:ext>
    </p:extLst>
  </p:cSld>
  <p:clrMapOvr>
    <a:masterClrMapping/>
  </p:clrMapOvr>
  <p:transition spd="slow">
    <p:cover dir="l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2C02CB8-1AB4-4831-94B9-708B94F067E4}"/>
              </a:ext>
            </a:extLst>
          </p:cNvPr>
          <p:cNvSpPr>
            <a:spLocks noGrp="1"/>
          </p:cNvSpPr>
          <p:nvPr>
            <p:ph type="title"/>
          </p:nvPr>
        </p:nvSpPr>
        <p:spPr/>
        <p:txBody>
          <a:bodyPr/>
          <a:lstStyle/>
          <a:p>
            <a:r>
              <a:rPr lang="uk-UA" b="1" spc="50" dirty="0" err="1">
                <a:ln w="9525" cmpd="sng">
                  <a:solidFill>
                    <a:schemeClr val="accent1"/>
                  </a:solidFill>
                  <a:prstDash val="solid"/>
                </a:ln>
                <a:solidFill>
                  <a:srgbClr val="70AD47">
                    <a:tint val="1000"/>
                  </a:srgbClr>
                </a:solidFill>
                <a:effectLst>
                  <a:glow rad="38100">
                    <a:schemeClr val="accent1">
                      <a:alpha val="40000"/>
                    </a:schemeClr>
                  </a:glow>
                </a:effectLst>
              </a:rPr>
              <a:t>Gossamer</a:t>
            </a:r>
            <a:r>
              <a:rPr lang="uk-UA"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uk-UA" b="1" spc="50" dirty="0" err="1">
                <a:ln w="9525" cmpd="sng">
                  <a:solidFill>
                    <a:schemeClr val="accent1"/>
                  </a:solidFill>
                  <a:prstDash val="solid"/>
                </a:ln>
                <a:solidFill>
                  <a:srgbClr val="70AD47">
                    <a:tint val="1000"/>
                  </a:srgbClr>
                </a:solidFill>
                <a:effectLst>
                  <a:glow rad="38100">
                    <a:schemeClr val="accent1">
                      <a:alpha val="40000"/>
                    </a:schemeClr>
                  </a:glow>
                </a:effectLst>
              </a:rPr>
              <a:t>Orbit</a:t>
            </a:r>
            <a:r>
              <a:rPr lang="uk-UA"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uk-UA" b="1" spc="50" dirty="0" err="1">
                <a:ln w="9525" cmpd="sng">
                  <a:solidFill>
                    <a:schemeClr val="accent1"/>
                  </a:solidFill>
                  <a:prstDash val="solid"/>
                </a:ln>
                <a:solidFill>
                  <a:srgbClr val="70AD47">
                    <a:tint val="1000"/>
                  </a:srgbClr>
                </a:solidFill>
                <a:effectLst>
                  <a:glow rad="38100">
                    <a:schemeClr val="accent1">
                      <a:alpha val="40000"/>
                    </a:schemeClr>
                  </a:glow>
                </a:effectLst>
              </a:rPr>
              <a:t>Lowering</a:t>
            </a:r>
            <a:r>
              <a:rPr lang="uk-UA"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uk-UA" b="1" spc="50" dirty="0" err="1">
                <a:ln w="9525" cmpd="sng">
                  <a:solidFill>
                    <a:schemeClr val="accent1"/>
                  </a:solidFill>
                  <a:prstDash val="solid"/>
                </a:ln>
                <a:solidFill>
                  <a:srgbClr val="70AD47">
                    <a:tint val="1000"/>
                  </a:srgbClr>
                </a:solidFill>
                <a:effectLst>
                  <a:glow rad="38100">
                    <a:schemeClr val="accent1">
                      <a:alpha val="40000"/>
                    </a:schemeClr>
                  </a:glow>
                </a:effectLst>
              </a:rPr>
              <a:t>Device</a:t>
            </a:r>
            <a:r>
              <a:rPr lang="uk-UA" b="1" spc="50" dirty="0">
                <a:ln w="9525" cmpd="sng">
                  <a:solidFill>
                    <a:schemeClr val="accent1"/>
                  </a:solidFill>
                  <a:prstDash val="solid"/>
                </a:ln>
                <a:solidFill>
                  <a:srgbClr val="70AD47">
                    <a:tint val="1000"/>
                  </a:srgbClr>
                </a:solidFill>
                <a:effectLst>
                  <a:glow rad="38100">
                    <a:schemeClr val="accent1">
                      <a:alpha val="40000"/>
                    </a:schemeClr>
                  </a:glow>
                </a:effectLst>
              </a:rPr>
              <a:t>, або GOLD </a:t>
            </a:r>
            <a:r>
              <a:rPr lang="uk-UA" b="1" spc="50" dirty="0" err="1">
                <a:ln w="9525" cmpd="sng">
                  <a:solidFill>
                    <a:schemeClr val="accent1"/>
                  </a:solidFill>
                  <a:prstDash val="solid"/>
                </a:ln>
                <a:solidFill>
                  <a:srgbClr val="70AD47">
                    <a:tint val="1000"/>
                  </a:srgbClr>
                </a:solidFill>
                <a:effectLst>
                  <a:glow rad="38100">
                    <a:schemeClr val="accent1">
                      <a:alpha val="40000"/>
                    </a:schemeClr>
                  </a:glow>
                </a:effectLst>
              </a:rPr>
              <a:t>System</a:t>
            </a:r>
            <a:endParaRPr lang="ru-RU"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Объект 2">
            <a:extLst>
              <a:ext uri="{FF2B5EF4-FFF2-40B4-BE49-F238E27FC236}">
                <a16:creationId xmlns:a16="http://schemas.microsoft.com/office/drawing/2014/main" xmlns="" id="{BC997A55-202F-4E1C-B032-C7BF0C40C9C6}"/>
              </a:ext>
            </a:extLst>
          </p:cNvPr>
          <p:cNvSpPr>
            <a:spLocks noGrp="1"/>
          </p:cNvSpPr>
          <p:nvPr>
            <p:ph idx="1"/>
          </p:nvPr>
        </p:nvSpPr>
        <p:spPr/>
        <p:txBody>
          <a:bodyPr/>
          <a:lstStyle/>
          <a:p>
            <a:pPr marL="0" indent="0">
              <a:buNone/>
            </a:pPr>
            <a:r>
              <a:rPr lang="uk-UA" dirty="0">
                <a:solidFill>
                  <a:schemeClr val="bg1"/>
                </a:solidFill>
              </a:rPr>
              <a:t>– концепція, яку розробила </a:t>
            </a:r>
            <a:r>
              <a:rPr lang="uk-UA" dirty="0" err="1">
                <a:solidFill>
                  <a:schemeClr val="bg1"/>
                </a:solidFill>
              </a:rPr>
              <a:t>Крістін</a:t>
            </a:r>
            <a:r>
              <a:rPr lang="uk-UA" dirty="0">
                <a:solidFill>
                  <a:schemeClr val="bg1"/>
                </a:solidFill>
              </a:rPr>
              <a:t> Гейтс, використовує дуже велику і тонку повітряну кулю, яка буде обертати об'єкт і збільшувати його аеродинамічний опір в кілька сотень разів, тим самим призводячи до його падіння в атмосферу Землі.</a:t>
            </a:r>
            <a:endParaRPr lang="ru-RU" dirty="0">
              <a:solidFill>
                <a:schemeClr val="bg1"/>
              </a:solidFill>
            </a:endParaRPr>
          </a:p>
          <a:p>
            <a:pPr marL="0" indent="0">
              <a:buNone/>
            </a:pPr>
            <a:endParaRPr lang="ru-RU" dirty="0">
              <a:solidFill>
                <a:schemeClr val="bg1"/>
              </a:solidFill>
            </a:endParaRPr>
          </a:p>
        </p:txBody>
      </p:sp>
      <p:pic>
        <p:nvPicPr>
          <p:cNvPr id="4098" name="Picture 2" descr="Gossamer Orbit Lowering Device (GOLD) for Satellite De-orbit">
            <a:extLst>
              <a:ext uri="{FF2B5EF4-FFF2-40B4-BE49-F238E27FC236}">
                <a16:creationId xmlns:a16="http://schemas.microsoft.com/office/drawing/2014/main" xmlns="" id="{A3287002-11A6-4CD9-AAA3-F902BA0DE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456" y="3078512"/>
            <a:ext cx="4730931" cy="35481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100" name="Picture 4" descr="Крістін Тодд Вітмен — Вікіпедія">
            <a:extLst>
              <a:ext uri="{FF2B5EF4-FFF2-40B4-BE49-F238E27FC236}">
                <a16:creationId xmlns:a16="http://schemas.microsoft.com/office/drawing/2014/main" xmlns="" id="{DD20FFBA-6A7D-449E-8457-8DD79C08A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585" y="3673475"/>
            <a:ext cx="1733550" cy="26384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506917282"/>
      </p:ext>
    </p:extLst>
  </p:cSld>
  <p:clrMapOvr>
    <a:masterClrMapping/>
  </p:clrMapOvr>
  <p:transition spd="slow">
    <p:cover dir="l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F4CB711-51F4-4E31-BDA9-0DBE33621C5E}"/>
              </a:ext>
            </a:extLst>
          </p:cNvPr>
          <p:cNvSpPr>
            <a:spLocks noGrp="1"/>
          </p:cNvSpPr>
          <p:nvPr>
            <p:ph type="title"/>
          </p:nvPr>
        </p:nvSpPr>
        <p:spPr/>
        <p:txBody>
          <a:bodyPr/>
          <a:lstStyle/>
          <a:p>
            <a:r>
              <a:rPr lang="uk-UA" b="1" spc="50" dirty="0" err="1">
                <a:ln w="9525" cmpd="sng">
                  <a:solidFill>
                    <a:schemeClr val="accent1"/>
                  </a:solidFill>
                  <a:prstDash val="solid"/>
                </a:ln>
                <a:solidFill>
                  <a:srgbClr val="70AD47">
                    <a:tint val="1000"/>
                  </a:srgbClr>
                </a:solidFill>
                <a:effectLst>
                  <a:glow rad="38100">
                    <a:schemeClr val="accent1">
                      <a:alpha val="40000"/>
                    </a:schemeClr>
                  </a:glow>
                </a:effectLst>
              </a:rPr>
              <a:t>HybridSail</a:t>
            </a:r>
            <a:endParaRPr lang="ru-RU"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Объект 2">
            <a:extLst>
              <a:ext uri="{FF2B5EF4-FFF2-40B4-BE49-F238E27FC236}">
                <a16:creationId xmlns:a16="http://schemas.microsoft.com/office/drawing/2014/main" xmlns="" id="{0F701210-9FD5-46B2-88F9-0688DAD149B1}"/>
              </a:ext>
            </a:extLst>
          </p:cNvPr>
          <p:cNvSpPr>
            <a:spLocks noGrp="1"/>
          </p:cNvSpPr>
          <p:nvPr>
            <p:ph idx="1"/>
          </p:nvPr>
        </p:nvSpPr>
        <p:spPr/>
        <p:txBody>
          <a:bodyPr/>
          <a:lstStyle/>
          <a:p>
            <a:pPr marL="0" indent="0">
              <a:buNone/>
            </a:pPr>
            <a:r>
              <a:rPr lang="uk-UA" dirty="0">
                <a:solidFill>
                  <a:schemeClr val="bg1"/>
                </a:solidFill>
              </a:rPr>
              <a:t>Яскравим прикладом еволюції методів боротьби є </a:t>
            </a:r>
            <a:r>
              <a:rPr lang="uk-UA" b="1" dirty="0" err="1">
                <a:solidFill>
                  <a:schemeClr val="bg1"/>
                </a:solidFill>
              </a:rPr>
              <a:t>HybridSail</a:t>
            </a:r>
            <a:r>
              <a:rPr lang="uk-UA" b="1" dirty="0">
                <a:solidFill>
                  <a:schemeClr val="bg1"/>
                </a:solidFill>
              </a:rPr>
              <a:t>, </a:t>
            </a:r>
            <a:r>
              <a:rPr lang="uk-UA" dirty="0">
                <a:solidFill>
                  <a:schemeClr val="bg1"/>
                </a:solidFill>
              </a:rPr>
              <a:t>над</a:t>
            </a:r>
            <a:r>
              <a:rPr lang="uk-UA" b="1" dirty="0">
                <a:solidFill>
                  <a:schemeClr val="bg1"/>
                </a:solidFill>
              </a:rPr>
              <a:t> </a:t>
            </a:r>
            <a:r>
              <a:rPr lang="uk-UA" dirty="0">
                <a:solidFill>
                  <a:schemeClr val="bg1"/>
                </a:solidFill>
              </a:rPr>
              <a:t>якою</a:t>
            </a:r>
            <a:r>
              <a:rPr lang="uk-UA" b="1" dirty="0">
                <a:solidFill>
                  <a:schemeClr val="bg1"/>
                </a:solidFill>
              </a:rPr>
              <a:t> </a:t>
            </a:r>
            <a:r>
              <a:rPr lang="uk-UA" dirty="0">
                <a:solidFill>
                  <a:schemeClr val="bg1"/>
                </a:solidFill>
              </a:rPr>
              <a:t>працює </a:t>
            </a:r>
            <a:r>
              <a:rPr lang="uk-UA" b="1" dirty="0" err="1">
                <a:solidFill>
                  <a:schemeClr val="bg1"/>
                </a:solidFill>
              </a:rPr>
              <a:t>Surrey</a:t>
            </a:r>
            <a:r>
              <a:rPr lang="uk-UA" b="1" dirty="0">
                <a:solidFill>
                  <a:schemeClr val="bg1"/>
                </a:solidFill>
              </a:rPr>
              <a:t> </a:t>
            </a:r>
            <a:r>
              <a:rPr lang="uk-UA" b="1" dirty="0" err="1">
                <a:solidFill>
                  <a:schemeClr val="bg1"/>
                </a:solidFill>
              </a:rPr>
              <a:t>Space</a:t>
            </a:r>
            <a:r>
              <a:rPr lang="uk-UA" b="1" dirty="0">
                <a:solidFill>
                  <a:schemeClr val="bg1"/>
                </a:solidFill>
              </a:rPr>
              <a:t> </a:t>
            </a:r>
            <a:r>
              <a:rPr lang="uk-UA" b="1" dirty="0" err="1">
                <a:solidFill>
                  <a:schemeClr val="bg1"/>
                </a:solidFill>
              </a:rPr>
              <a:t>Centre</a:t>
            </a:r>
            <a:r>
              <a:rPr lang="uk-UA" dirty="0">
                <a:solidFill>
                  <a:schemeClr val="bg1"/>
                </a:solidFill>
              </a:rPr>
              <a:t>,</a:t>
            </a:r>
            <a:r>
              <a:rPr lang="uk-UA" b="1" dirty="0">
                <a:solidFill>
                  <a:schemeClr val="bg1"/>
                </a:solidFill>
              </a:rPr>
              <a:t> </a:t>
            </a:r>
            <a:r>
              <a:rPr lang="uk-UA" dirty="0">
                <a:solidFill>
                  <a:schemeClr val="bg1"/>
                </a:solidFill>
              </a:rPr>
              <a:t>– це система, що  об'єднує велике вітрило з тросами для буксирування об'єктів з орбіти. А виконує свою основну місію даний проект за рахунок  аеродинамічного опору і обміну імпульсом з зарядженими тросами та іоносферною плазмою.</a:t>
            </a:r>
            <a:endParaRPr lang="ru-RU" dirty="0">
              <a:solidFill>
                <a:schemeClr val="bg1"/>
              </a:solidFill>
            </a:endParaRPr>
          </a:p>
          <a:p>
            <a:pPr marL="0" indent="0">
              <a:buNone/>
            </a:pPr>
            <a:endParaRPr lang="ru-RU" dirty="0">
              <a:solidFill>
                <a:schemeClr val="bg1"/>
              </a:solidFill>
            </a:endParaRPr>
          </a:p>
        </p:txBody>
      </p:sp>
      <p:pic>
        <p:nvPicPr>
          <p:cNvPr id="5122" name="Picture 2" descr="Можно ли очистить от космического мусора орбиту (9 фото)">
            <a:extLst>
              <a:ext uri="{FF2B5EF4-FFF2-40B4-BE49-F238E27FC236}">
                <a16:creationId xmlns:a16="http://schemas.microsoft.com/office/drawing/2014/main" xmlns="" id="{1181BE64-FD52-4F7C-B2C6-7C1324340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471" y="3585839"/>
            <a:ext cx="5300267" cy="29829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124" name="Picture 4" descr="Surrey Space Centre | LinkedIn">
            <a:extLst>
              <a:ext uri="{FF2B5EF4-FFF2-40B4-BE49-F238E27FC236}">
                <a16:creationId xmlns:a16="http://schemas.microsoft.com/office/drawing/2014/main" xmlns="" id="{2427792C-5EE4-413C-8F56-CF8B6DF9DF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632" y="4399959"/>
            <a:ext cx="1905000" cy="1905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772514"/>
      </p:ext>
    </p:extLst>
  </p:cSld>
  <p:clrMapOvr>
    <a:masterClrMapping/>
  </p:clrMapOvr>
  <p:transition spd="slow">
    <p:cover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F2FFD60-184D-4261-9ABF-D2F7C24C4AE6}"/>
              </a:ext>
            </a:extLst>
          </p:cNvPr>
          <p:cNvSpPr>
            <a:spLocks noGrp="1"/>
          </p:cNvSpPr>
          <p:nvPr>
            <p:ph type="title"/>
          </p:nvPr>
        </p:nvSpPr>
        <p:spPr/>
        <p:txBody>
          <a:bodyPr/>
          <a:lstStyle/>
          <a:p>
            <a:pPr algn="ctr"/>
            <a:r>
              <a:rPr lang="uk-UA" b="1" spc="50" dirty="0">
                <a:ln w="9525" cmpd="sng">
                  <a:solidFill>
                    <a:schemeClr val="accent1"/>
                  </a:solidFill>
                  <a:prstDash val="solid"/>
                </a:ln>
                <a:solidFill>
                  <a:srgbClr val="70AD47">
                    <a:tint val="1000"/>
                  </a:srgbClr>
                </a:solidFill>
                <a:effectLst>
                  <a:glow rad="38100">
                    <a:schemeClr val="accent1">
                      <a:alpha val="40000"/>
                    </a:schemeClr>
                  </a:glow>
                </a:effectLst>
              </a:rPr>
              <a:t>Мета роботи</a:t>
            </a:r>
            <a:endParaRPr lang="ru-RU"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Объект 2">
            <a:extLst>
              <a:ext uri="{FF2B5EF4-FFF2-40B4-BE49-F238E27FC236}">
                <a16:creationId xmlns:a16="http://schemas.microsoft.com/office/drawing/2014/main" xmlns="" id="{898C23F5-F3DB-4D88-B873-FFA900020AE6}"/>
              </a:ext>
            </a:extLst>
          </p:cNvPr>
          <p:cNvSpPr>
            <a:spLocks noGrp="1"/>
          </p:cNvSpPr>
          <p:nvPr>
            <p:ph idx="1"/>
          </p:nvPr>
        </p:nvSpPr>
        <p:spPr/>
        <p:txBody>
          <a:bodyPr>
            <a:normAutofit/>
          </a:bodyPr>
          <a:lstStyle/>
          <a:p>
            <a:pPr marL="0" indent="0">
              <a:buNone/>
            </a:pPr>
            <a:r>
              <a:rPr lang="uk-UA" dirty="0">
                <a:solidFill>
                  <a:schemeClr val="bg1"/>
                </a:solidFill>
              </a:rPr>
              <a:t>Вивчення методів боротьби з космічним сміттям. Вивчення екології навколоземного середовища у результаті запусків космічних апаратів.</a:t>
            </a:r>
          </a:p>
          <a:p>
            <a:pPr marL="0" indent="0">
              <a:buNone/>
            </a:pPr>
            <a:r>
              <a:rPr lang="uk-UA" b="1" dirty="0">
                <a:solidFill>
                  <a:schemeClr val="bg1"/>
                </a:solidFill>
              </a:rPr>
              <a:t>Актуальність</a:t>
            </a:r>
            <a:r>
              <a:rPr lang="uk-UA" dirty="0">
                <a:solidFill>
                  <a:schemeClr val="bg1"/>
                </a:solidFill>
              </a:rPr>
              <a:t> полягає в тому, щоб допомогти зрозуміти необхідність зменшення негативного впливу  будь-якої діяльності у космосі і обмежити наслідки для інших користувачів орбітального простору.</a:t>
            </a:r>
          </a:p>
          <a:p>
            <a:pPr marL="0" indent="0">
              <a:buNone/>
            </a:pPr>
            <a:endParaRPr lang="ru-RU" dirty="0">
              <a:solidFill>
                <a:schemeClr val="bg1"/>
              </a:solidFill>
            </a:endParaRPr>
          </a:p>
        </p:txBody>
      </p:sp>
    </p:spTree>
    <p:extLst>
      <p:ext uri="{BB962C8B-B14F-4D97-AF65-F5344CB8AC3E}">
        <p14:creationId xmlns:p14="http://schemas.microsoft.com/office/powerpoint/2010/main" val="2591761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0C2A25E-FCFC-4B16-B280-A04FF1269172}"/>
              </a:ext>
            </a:extLst>
          </p:cNvPr>
          <p:cNvSpPr>
            <a:spLocks noGrp="1"/>
          </p:cNvSpPr>
          <p:nvPr>
            <p:ph type="title"/>
          </p:nvPr>
        </p:nvSpPr>
        <p:spPr/>
        <p:txBody>
          <a:bodyPr/>
          <a:lstStyle/>
          <a:p>
            <a:r>
              <a:rPr lang="uk-UA" b="1" spc="50" dirty="0" err="1">
                <a:ln w="9525" cmpd="sng">
                  <a:solidFill>
                    <a:schemeClr val="accent1"/>
                  </a:solidFill>
                  <a:prstDash val="solid"/>
                </a:ln>
                <a:solidFill>
                  <a:srgbClr val="70AD47">
                    <a:tint val="1000"/>
                  </a:srgbClr>
                </a:solidFill>
                <a:effectLst>
                  <a:glow rad="38100">
                    <a:schemeClr val="accent1">
                      <a:alpha val="40000"/>
                    </a:schemeClr>
                  </a:glow>
                </a:effectLst>
              </a:rPr>
              <a:t>Laser</a:t>
            </a:r>
            <a:r>
              <a:rPr lang="uk-UA"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uk-UA" b="1" spc="50" dirty="0" err="1">
                <a:ln w="9525" cmpd="sng">
                  <a:solidFill>
                    <a:schemeClr val="accent1"/>
                  </a:solidFill>
                  <a:prstDash val="solid"/>
                </a:ln>
                <a:solidFill>
                  <a:srgbClr val="70AD47">
                    <a:tint val="1000"/>
                  </a:srgbClr>
                </a:solidFill>
                <a:effectLst>
                  <a:glow rad="38100">
                    <a:schemeClr val="accent1">
                      <a:alpha val="40000"/>
                    </a:schemeClr>
                  </a:glow>
                </a:effectLst>
              </a:rPr>
              <a:t>Orbital</a:t>
            </a:r>
            <a:r>
              <a:rPr lang="uk-UA"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uk-UA" b="1" spc="50" dirty="0" err="1">
                <a:ln w="9525" cmpd="sng">
                  <a:solidFill>
                    <a:schemeClr val="accent1"/>
                  </a:solidFill>
                  <a:prstDash val="solid"/>
                </a:ln>
                <a:solidFill>
                  <a:srgbClr val="70AD47">
                    <a:tint val="1000"/>
                  </a:srgbClr>
                </a:solidFill>
                <a:effectLst>
                  <a:glow rad="38100">
                    <a:schemeClr val="accent1">
                      <a:alpha val="40000"/>
                    </a:schemeClr>
                  </a:glow>
                </a:effectLst>
              </a:rPr>
              <a:t>Debris</a:t>
            </a:r>
            <a:r>
              <a:rPr lang="uk-UA"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uk-UA" b="1" spc="50" dirty="0" err="1">
                <a:ln w="9525" cmpd="sng">
                  <a:solidFill>
                    <a:schemeClr val="accent1"/>
                  </a:solidFill>
                  <a:prstDash val="solid"/>
                </a:ln>
                <a:solidFill>
                  <a:srgbClr val="70AD47">
                    <a:tint val="1000"/>
                  </a:srgbClr>
                </a:solidFill>
                <a:effectLst>
                  <a:glow rad="38100">
                    <a:schemeClr val="accent1">
                      <a:alpha val="40000"/>
                    </a:schemeClr>
                  </a:glow>
                </a:effectLst>
              </a:rPr>
              <a:t>Removal</a:t>
            </a:r>
            <a:r>
              <a:rPr lang="uk-UA" b="1" spc="50" dirty="0">
                <a:ln w="9525" cmpd="sng">
                  <a:solidFill>
                    <a:schemeClr val="accent1"/>
                  </a:solidFill>
                  <a:prstDash val="solid"/>
                </a:ln>
                <a:solidFill>
                  <a:srgbClr val="70AD47">
                    <a:tint val="1000"/>
                  </a:srgbClr>
                </a:solidFill>
                <a:effectLst>
                  <a:glow rad="38100">
                    <a:schemeClr val="accent1">
                      <a:alpha val="40000"/>
                    </a:schemeClr>
                  </a:glow>
                </a:effectLst>
              </a:rPr>
              <a:t>, або LODR.</a:t>
            </a:r>
            <a:endParaRPr lang="ru-RU"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Объект 2">
            <a:extLst>
              <a:ext uri="{FF2B5EF4-FFF2-40B4-BE49-F238E27FC236}">
                <a16:creationId xmlns:a16="http://schemas.microsoft.com/office/drawing/2014/main" xmlns="" id="{30E93502-1116-4F5B-9AFA-0B4C559F1C3A}"/>
              </a:ext>
            </a:extLst>
          </p:cNvPr>
          <p:cNvSpPr>
            <a:spLocks noGrp="1"/>
          </p:cNvSpPr>
          <p:nvPr>
            <p:ph idx="1"/>
          </p:nvPr>
        </p:nvSpPr>
        <p:spPr>
          <a:xfrm>
            <a:off x="838200" y="1581785"/>
            <a:ext cx="10515600" cy="4351338"/>
          </a:xfrm>
        </p:spPr>
        <p:txBody>
          <a:bodyPr/>
          <a:lstStyle/>
          <a:p>
            <a:pPr marL="0" indent="0">
              <a:buNone/>
            </a:pPr>
            <a:r>
              <a:rPr lang="uk-UA" dirty="0">
                <a:solidFill>
                  <a:schemeClr val="bg1"/>
                </a:solidFill>
              </a:rPr>
              <a:t>Але найцікавішою є технологія телескопу з лазером</a:t>
            </a:r>
            <a:r>
              <a:rPr lang="uk-UA" b="1" dirty="0">
                <a:solidFill>
                  <a:schemeClr val="bg1"/>
                </a:solidFill>
              </a:rPr>
              <a:t> LODR.</a:t>
            </a:r>
            <a:r>
              <a:rPr lang="uk-UA" dirty="0">
                <a:solidFill>
                  <a:schemeClr val="bg1"/>
                </a:solidFill>
              </a:rPr>
              <a:t> Впровадження даної технології пропонує  міжнародна група вчених з питань екології космосу. Концепція полягає у підриванні космічного сміття за допомогою лазеру, що прикріплений до космічного телескопу.</a:t>
            </a:r>
            <a:endParaRPr lang="ru-RU" dirty="0">
              <a:solidFill>
                <a:schemeClr val="bg1"/>
              </a:solidFill>
            </a:endParaRPr>
          </a:p>
          <a:p>
            <a:pPr marL="0" indent="0">
              <a:buNone/>
            </a:pPr>
            <a:endParaRPr lang="ru-RU" dirty="0">
              <a:solidFill>
                <a:schemeClr val="bg1"/>
              </a:solidFill>
            </a:endParaRPr>
          </a:p>
        </p:txBody>
      </p:sp>
      <p:pic>
        <p:nvPicPr>
          <p:cNvPr id="6148" name="Picture 4" descr="Artist's concept of laser orbital debris removal. A 1.06m, 5ns ...">
            <a:extLst>
              <a:ext uri="{FF2B5EF4-FFF2-40B4-BE49-F238E27FC236}">
                <a16:creationId xmlns:a16="http://schemas.microsoft.com/office/drawing/2014/main" xmlns="" id="{EA5DC988-6B0D-419A-8F90-E1F16E37F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955" y="3482975"/>
            <a:ext cx="5297805" cy="3184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93943137"/>
      </p:ext>
    </p:extLst>
  </p:cSld>
  <p:clrMapOvr>
    <a:masterClrMapping/>
  </p:clrMapOvr>
  <p:transition spd="slow">
    <p:cover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4502AE1-39B3-4261-92C4-7220FD92D7C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68D4FF14-EF70-4AF3-9DDA-5EFA21ECEA30}"/>
              </a:ext>
            </a:extLst>
          </p:cNvPr>
          <p:cNvSpPr>
            <a:spLocks noGrp="1"/>
          </p:cNvSpPr>
          <p:nvPr>
            <p:ph idx="1"/>
          </p:nvPr>
        </p:nvSpPr>
        <p:spPr/>
        <p:txBody>
          <a:bodyPr/>
          <a:lstStyle/>
          <a:p>
            <a:endParaRPr lang="ru-RU" dirty="0"/>
          </a:p>
        </p:txBody>
      </p:sp>
      <p:pic>
        <p:nvPicPr>
          <p:cNvPr id="4" name="Picture 2" descr="The ICAN concept for orbital debris removal. Powered by the solar ...">
            <a:extLst>
              <a:ext uri="{FF2B5EF4-FFF2-40B4-BE49-F238E27FC236}">
                <a16:creationId xmlns:a16="http://schemas.microsoft.com/office/drawing/2014/main" xmlns="" id="{467E21E0-0F96-44FB-96DD-016C00BE4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414" y="550409"/>
            <a:ext cx="6728777" cy="596957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339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CACBEFA-6AB7-4AB8-8397-272876468DB2}"/>
              </a:ext>
            </a:extLst>
          </p:cNvPr>
          <p:cNvSpPr>
            <a:spLocks noGrp="1"/>
          </p:cNvSpPr>
          <p:nvPr>
            <p:ph type="title"/>
          </p:nvPr>
        </p:nvSpPr>
        <p:spPr/>
        <p:txBody>
          <a:bodyPr/>
          <a:lstStyle/>
          <a:p>
            <a:r>
              <a:rPr lang="uk-UA" b="1" spc="50" dirty="0">
                <a:ln w="9525" cmpd="sng">
                  <a:solidFill>
                    <a:schemeClr val="accent1"/>
                  </a:solidFill>
                  <a:prstDash val="solid"/>
                </a:ln>
                <a:solidFill>
                  <a:srgbClr val="70AD47">
                    <a:tint val="1000"/>
                  </a:srgbClr>
                </a:solidFill>
                <a:effectLst>
                  <a:glow rad="38100">
                    <a:schemeClr val="accent1">
                      <a:alpha val="40000"/>
                    </a:schemeClr>
                  </a:glow>
                </a:effectLst>
              </a:rPr>
              <a:t>Висновки</a:t>
            </a:r>
            <a:endParaRPr lang="ru-RU"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Объект 2">
            <a:extLst>
              <a:ext uri="{FF2B5EF4-FFF2-40B4-BE49-F238E27FC236}">
                <a16:creationId xmlns:a16="http://schemas.microsoft.com/office/drawing/2014/main" xmlns="" id="{27369535-ABDC-4277-BCDF-31C96010426D}"/>
              </a:ext>
            </a:extLst>
          </p:cNvPr>
          <p:cNvSpPr>
            <a:spLocks noGrp="1"/>
          </p:cNvSpPr>
          <p:nvPr>
            <p:ph idx="1"/>
          </p:nvPr>
        </p:nvSpPr>
        <p:spPr/>
        <p:txBody>
          <a:bodyPr>
            <a:normAutofit/>
          </a:bodyPr>
          <a:lstStyle/>
          <a:p>
            <a:pPr marL="0" indent="0">
              <a:buNone/>
            </a:pPr>
            <a:r>
              <a:rPr lang="uk-UA" dirty="0">
                <a:solidFill>
                  <a:schemeClr val="bg1"/>
                </a:solidFill>
              </a:rPr>
              <a:t>	Перебираючи вже існуючі методи, можна зробити висновок, що існує велика кількість методів боротьби з космічним сміттям, основні з яких розглянути в процесі написання роботи. Вважається, що припинення польотів в космос не є методом вирішення цієї проблеми. Фахівці вважають, що те, що сьогодні вважається сміттям, через кількадесят років стане справжнім скарбом для космічних археологів. </a:t>
            </a:r>
            <a:r>
              <a:rPr lang="ru-RU" dirty="0">
                <a:solidFill>
                  <a:schemeClr val="bg1"/>
                </a:solidFill>
              </a:rPr>
              <a:t>[</a:t>
            </a:r>
            <a:r>
              <a:rPr lang="uk-UA" dirty="0">
                <a:solidFill>
                  <a:schemeClr val="bg1"/>
                </a:solidFill>
              </a:rPr>
              <a:t>4</a:t>
            </a:r>
            <a:r>
              <a:rPr lang="ru-RU" dirty="0">
                <a:solidFill>
                  <a:schemeClr val="bg1"/>
                </a:solidFill>
              </a:rPr>
              <a:t>]</a:t>
            </a:r>
          </a:p>
          <a:p>
            <a:pPr marL="0" indent="0">
              <a:buNone/>
            </a:pPr>
            <a:r>
              <a:rPr lang="uk-UA" dirty="0">
                <a:solidFill>
                  <a:schemeClr val="bg1"/>
                </a:solidFill>
              </a:rPr>
              <a:t>	З огляду на такі зусилля та концепції з очищення засміченого космосу, можна зробити висновок, що дослідження методів очищення космосу від сміття зробили великий прогрес за останні десятиліття.</a:t>
            </a:r>
            <a:endParaRPr lang="ru-RU" dirty="0">
              <a:solidFill>
                <a:schemeClr val="bg1"/>
              </a:solidFill>
            </a:endParaRPr>
          </a:p>
          <a:p>
            <a:pPr marL="0" indent="0">
              <a:buNone/>
            </a:pPr>
            <a:endParaRPr lang="ru-RU" dirty="0">
              <a:solidFill>
                <a:schemeClr val="bg1"/>
              </a:solidFill>
            </a:endParaRPr>
          </a:p>
        </p:txBody>
      </p:sp>
    </p:spTree>
    <p:extLst>
      <p:ext uri="{BB962C8B-B14F-4D97-AF65-F5344CB8AC3E}">
        <p14:creationId xmlns:p14="http://schemas.microsoft.com/office/powerpoint/2010/main" val="17160786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3649EEA-9935-4250-B5C9-F85F2A64AC67}"/>
              </a:ext>
            </a:extLst>
          </p:cNvPr>
          <p:cNvSpPr>
            <a:spLocks noGrp="1"/>
          </p:cNvSpPr>
          <p:nvPr>
            <p:ph type="title"/>
          </p:nvPr>
        </p:nvSpPr>
        <p:spPr/>
        <p:txBody>
          <a:bodyPr/>
          <a:lstStyle/>
          <a:p>
            <a:pPr algn="ctr"/>
            <a:r>
              <a:rPr lang="uk-UA"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ЛІТЕРАТУРА</a:t>
            </a:r>
            <a:r>
              <a:rPr lang="ru-RU"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rPr>
              <a:t/>
            </a:r>
            <a:br>
              <a:rPr lang="ru-RU"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rPr>
            </a:br>
            <a:endParaRPr lang="ru-RU"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Объект 2">
            <a:extLst>
              <a:ext uri="{FF2B5EF4-FFF2-40B4-BE49-F238E27FC236}">
                <a16:creationId xmlns:a16="http://schemas.microsoft.com/office/drawing/2014/main" xmlns="" id="{6E28C9A8-0BF4-43AB-B870-6D0C33A61BFC}"/>
              </a:ext>
            </a:extLst>
          </p:cNvPr>
          <p:cNvSpPr>
            <a:spLocks noGrp="1"/>
          </p:cNvSpPr>
          <p:nvPr>
            <p:ph idx="1"/>
          </p:nvPr>
        </p:nvSpPr>
        <p:spPr>
          <a:xfrm>
            <a:off x="820270" y="791960"/>
            <a:ext cx="10493188" cy="5673008"/>
          </a:xfrm>
        </p:spPr>
        <p:txBody>
          <a:bodyPr>
            <a:normAutofit fontScale="77500" lnSpcReduction="20000"/>
          </a:bodyPr>
          <a:lstStyle/>
          <a:p>
            <a:pPr marL="342900" lvl="0" indent="-342900" algn="just">
              <a:lnSpc>
                <a:spcPct val="150000"/>
              </a:lnSpc>
              <a:spcAft>
                <a:spcPts val="0"/>
              </a:spcAft>
              <a:buFont typeface="+mj-lt"/>
              <a:buAutoNum type="arabicPeriod"/>
              <a:tabLst>
                <a:tab pos="457200" algn="l"/>
              </a:tabLst>
            </a:pPr>
            <a:r>
              <a:rPr lang="ru-RU"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Акишин А. І., Но</a:t>
            </a:r>
            <a:r>
              <a:rPr lang="uk-UA" sz="1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виков</a:t>
            </a:r>
            <a:r>
              <a:rPr lang="uk-UA"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Л. З. Вплив оточуючого середовища на матеріали космічних апаратів. – М., Знання, 1983. </a:t>
            </a:r>
            <a:endParaRPr lang="ru-RU"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uk-UA" sz="1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Космический</a:t>
            </a:r>
            <a:r>
              <a:rPr lang="uk-UA"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мусор. «Магеллан», «</a:t>
            </a:r>
            <a:r>
              <a:rPr lang="uk-UA" sz="1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Фридом</a:t>
            </a:r>
            <a:r>
              <a:rPr lang="uk-UA"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Земля и </a:t>
            </a:r>
            <a:r>
              <a:rPr lang="uk-UA" sz="1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Вселенная</a:t>
            </a:r>
            <a:r>
              <a:rPr lang="uk-UA"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1993 №4. – с.37.</a:t>
            </a:r>
            <a:endParaRPr lang="ru-RU"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uk-UA" sz="1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Как</a:t>
            </a:r>
            <a:r>
              <a:rPr lang="uk-UA"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очистить </a:t>
            </a:r>
            <a:r>
              <a:rPr lang="uk-UA" sz="1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околоземное</a:t>
            </a:r>
            <a:r>
              <a:rPr lang="uk-UA"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пространство</a:t>
            </a:r>
            <a:r>
              <a:rPr lang="uk-UA"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от </a:t>
            </a:r>
            <a:r>
              <a:rPr lang="uk-UA" sz="1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космического</a:t>
            </a:r>
            <a:r>
              <a:rPr lang="uk-UA"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мусора В.</a:t>
            </a:r>
            <a:r>
              <a:rPr lang="ru-RU"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Ю. Клюшников // </a:t>
            </a:r>
            <a:r>
              <a:rPr lang="uk-UA" sz="1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Aerospace</a:t>
            </a:r>
            <a:r>
              <a:rPr lang="uk-UA"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Sphere</a:t>
            </a:r>
            <a:r>
              <a:rPr lang="uk-UA"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sz="1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Journal</a:t>
            </a:r>
            <a:r>
              <a:rPr lang="uk-UA"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№1. – 98. – 2019.</a:t>
            </a:r>
            <a:endParaRPr lang="ru-RU"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uk-UA"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Проблема </a:t>
            </a:r>
            <a:r>
              <a:rPr lang="uk-UA" sz="1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космического</a:t>
            </a:r>
            <a:r>
              <a:rPr lang="uk-UA"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мусора. Л.В. </a:t>
            </a:r>
            <a:r>
              <a:rPr lang="uk-UA" sz="1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Рыхлова</a:t>
            </a:r>
            <a:r>
              <a:rPr lang="uk-UA"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Земля и </a:t>
            </a:r>
            <a:r>
              <a:rPr lang="uk-UA" sz="1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Вселенная</a:t>
            </a:r>
            <a:r>
              <a:rPr lang="uk-UA"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1993. – №6. – с.36.</a:t>
            </a:r>
          </a:p>
          <a:p>
            <a:pPr marL="342900" lvl="0" indent="-342900" algn="just">
              <a:lnSpc>
                <a:spcPct val="150000"/>
              </a:lnSpc>
              <a:spcAft>
                <a:spcPts val="0"/>
              </a:spcAft>
              <a:buFont typeface="+mj-lt"/>
              <a:buAutoNum type="arabicPeriod"/>
              <a:tabLst>
                <a:tab pos="457200" algn="l"/>
              </a:tabLst>
            </a:pPr>
            <a:r>
              <a:rPr lang="ru-RU" sz="1800" dirty="0">
                <a:solidFill>
                  <a:schemeClr val="bg1"/>
                </a:solidFill>
              </a:rPr>
              <a:t>Кайку М. </a:t>
            </a:r>
            <a:r>
              <a:rPr lang="ru-RU" sz="1800" dirty="0" err="1">
                <a:solidFill>
                  <a:schemeClr val="bg1"/>
                </a:solidFill>
              </a:rPr>
              <a:t>Гперпростір</a:t>
            </a:r>
            <a:r>
              <a:rPr lang="ru-RU" sz="1800" dirty="0">
                <a:solidFill>
                  <a:schemeClr val="bg1"/>
                </a:solidFill>
              </a:rPr>
              <a:t> / </a:t>
            </a:r>
            <a:r>
              <a:rPr lang="ru-RU" sz="1800" dirty="0" err="1">
                <a:solidFill>
                  <a:schemeClr val="bg1"/>
                </a:solidFill>
              </a:rPr>
              <a:t>Мічіо</a:t>
            </a:r>
            <a:r>
              <a:rPr lang="ru-RU" sz="1800" dirty="0">
                <a:solidFill>
                  <a:schemeClr val="bg1"/>
                </a:solidFill>
              </a:rPr>
              <a:t> Кайку., 2019. – 400 с.</a:t>
            </a:r>
            <a:endParaRPr lang="uk-UA"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uk-UA" dirty="0">
              <a:solidFill>
                <a:schemeClr val="bg1"/>
              </a:solidFill>
            </a:endParaRPr>
          </a:p>
          <a:p>
            <a:pPr marL="0" indent="0">
              <a:buNone/>
            </a:pPr>
            <a:r>
              <a:rPr lang="uk-UA" dirty="0">
                <a:solidFill>
                  <a:schemeClr val="bg1"/>
                </a:solidFill>
              </a:rPr>
              <a:t>ІНТЕРНЕТ-РЕСУРСИ:</a:t>
            </a:r>
            <a:endParaRPr lang="ru-RU" sz="1800" dirty="0">
              <a:solidFill>
                <a:schemeClr val="bg1"/>
              </a:solidFill>
            </a:endParaRPr>
          </a:p>
          <a:p>
            <a:pPr lvl="0"/>
            <a:r>
              <a:rPr lang="uk-UA" dirty="0">
                <a:solidFill>
                  <a:schemeClr val="bg1"/>
                </a:solidFill>
              </a:rPr>
              <a:t>http://znaimo.com.ua</a:t>
            </a:r>
            <a:endParaRPr lang="ru-RU" sz="1800" dirty="0">
              <a:solidFill>
                <a:schemeClr val="bg1"/>
              </a:solidFill>
            </a:endParaRPr>
          </a:p>
          <a:p>
            <a:pPr lvl="0"/>
            <a:r>
              <a:rPr lang="x-none" u="sng" dirty="0">
                <a:solidFill>
                  <a:schemeClr val="bg1"/>
                </a:solidFill>
                <a:hlinkClick r:id="rId2">
                  <a:extLst>
                    <a:ext uri="{A12FA001-AC4F-418D-AE19-62706E023703}">
                      <ahyp:hlinkClr xmlns:ahyp="http://schemas.microsoft.com/office/drawing/2018/hyperlinkcolor" xmlns="" val="tx"/>
                    </a:ext>
                  </a:extLst>
                </a:hlinkClick>
              </a:rPr>
              <a:t>http</a:t>
            </a:r>
            <a:r>
              <a:rPr lang="uk-UA" u="sng" dirty="0">
                <a:solidFill>
                  <a:schemeClr val="bg1"/>
                </a:solidFill>
                <a:hlinkClick r:id="rId2">
                  <a:extLst>
                    <a:ext uri="{A12FA001-AC4F-418D-AE19-62706E023703}">
                      <ahyp:hlinkClr xmlns:ahyp="http://schemas.microsoft.com/office/drawing/2018/hyperlinkcolor" xmlns="" val="tx"/>
                    </a:ext>
                  </a:extLst>
                </a:hlinkClick>
              </a:rPr>
              <a:t>://</a:t>
            </a:r>
            <a:r>
              <a:rPr lang="x-none" u="sng" dirty="0">
                <a:solidFill>
                  <a:schemeClr val="bg1"/>
                </a:solidFill>
                <a:hlinkClick r:id="rId2">
                  <a:extLst>
                    <a:ext uri="{A12FA001-AC4F-418D-AE19-62706E023703}">
                      <ahyp:hlinkClr xmlns:ahyp="http://schemas.microsoft.com/office/drawing/2018/hyperlinkcolor" xmlns="" val="tx"/>
                    </a:ext>
                  </a:extLst>
                </a:hlinkClick>
              </a:rPr>
              <a:t>science</a:t>
            </a:r>
            <a:r>
              <a:rPr lang="uk-UA" u="sng" dirty="0">
                <a:solidFill>
                  <a:schemeClr val="bg1"/>
                </a:solidFill>
                <a:hlinkClick r:id="rId2">
                  <a:extLst>
                    <a:ext uri="{A12FA001-AC4F-418D-AE19-62706E023703}">
                      <ahyp:hlinkClr xmlns:ahyp="http://schemas.microsoft.com/office/drawing/2018/hyperlinkcolor" xmlns="" val="tx"/>
                    </a:ext>
                  </a:extLst>
                </a:hlinkClick>
              </a:rPr>
              <a:t>.</a:t>
            </a:r>
            <a:r>
              <a:rPr lang="x-none" u="sng" dirty="0">
                <a:solidFill>
                  <a:schemeClr val="bg1"/>
                </a:solidFill>
                <a:hlinkClick r:id="rId2">
                  <a:extLst>
                    <a:ext uri="{A12FA001-AC4F-418D-AE19-62706E023703}">
                      <ahyp:hlinkClr xmlns:ahyp="http://schemas.microsoft.com/office/drawing/2018/hyperlinkcolor" xmlns="" val="tx"/>
                    </a:ext>
                  </a:extLst>
                </a:hlinkClick>
              </a:rPr>
              <a:t>compulenta</a:t>
            </a:r>
            <a:r>
              <a:rPr lang="uk-UA" u="sng" dirty="0">
                <a:solidFill>
                  <a:schemeClr val="bg1"/>
                </a:solidFill>
                <a:hlinkClick r:id="rId2">
                  <a:extLst>
                    <a:ext uri="{A12FA001-AC4F-418D-AE19-62706E023703}">
                      <ahyp:hlinkClr xmlns:ahyp="http://schemas.microsoft.com/office/drawing/2018/hyperlinkcolor" xmlns="" val="tx"/>
                    </a:ext>
                  </a:extLst>
                </a:hlinkClick>
              </a:rPr>
              <a:t>.</a:t>
            </a:r>
            <a:r>
              <a:rPr lang="x-none" u="sng" dirty="0">
                <a:solidFill>
                  <a:schemeClr val="bg1"/>
                </a:solidFill>
                <a:hlinkClick r:id="rId2">
                  <a:extLst>
                    <a:ext uri="{A12FA001-AC4F-418D-AE19-62706E023703}">
                      <ahyp:hlinkClr xmlns:ahyp="http://schemas.microsoft.com/office/drawing/2018/hyperlinkcolor" xmlns="" val="tx"/>
                    </a:ext>
                  </a:extLst>
                </a:hlinkClick>
              </a:rPr>
              <a:t>ru</a:t>
            </a:r>
            <a:r>
              <a:rPr lang="uk-UA" u="sng" dirty="0">
                <a:solidFill>
                  <a:schemeClr val="bg1"/>
                </a:solidFill>
                <a:hlinkClick r:id="rId2">
                  <a:extLst>
                    <a:ext uri="{A12FA001-AC4F-418D-AE19-62706E023703}">
                      <ahyp:hlinkClr xmlns:ahyp="http://schemas.microsoft.com/office/drawing/2018/hyperlinkcolor" xmlns="" val="tx"/>
                    </a:ext>
                  </a:extLst>
                </a:hlinkClick>
              </a:rPr>
              <a:t>//52951/?</a:t>
            </a:r>
            <a:r>
              <a:rPr lang="x-none" u="sng" dirty="0">
                <a:solidFill>
                  <a:schemeClr val="bg1"/>
                </a:solidFill>
                <a:hlinkClick r:id="rId2">
                  <a:extLst>
                    <a:ext uri="{A12FA001-AC4F-418D-AE19-62706E023703}">
                      <ahyp:hlinkClr xmlns:ahyp="http://schemas.microsoft.com/office/drawing/2018/hyperlinkcolor" xmlns="" val="tx"/>
                    </a:ext>
                  </a:extLst>
                </a:hlinkClick>
              </a:rPr>
              <a:t>phrase</a:t>
            </a:r>
            <a:r>
              <a:rPr lang="uk-UA" u="sng" dirty="0">
                <a:solidFill>
                  <a:schemeClr val="bg1"/>
                </a:solidFill>
                <a:hlinkClick r:id="rId2">
                  <a:extLst>
                    <a:ext uri="{A12FA001-AC4F-418D-AE19-62706E023703}">
                      <ahyp:hlinkClr xmlns:ahyp="http://schemas.microsoft.com/office/drawing/2018/hyperlinkcolor" xmlns="" val="tx"/>
                    </a:ext>
                  </a:extLst>
                </a:hlinkClick>
              </a:rPr>
              <a:t>_</a:t>
            </a:r>
            <a:r>
              <a:rPr lang="x-none" u="sng" dirty="0">
                <a:solidFill>
                  <a:schemeClr val="bg1"/>
                </a:solidFill>
                <a:hlinkClick r:id="rId2">
                  <a:extLst>
                    <a:ext uri="{A12FA001-AC4F-418D-AE19-62706E023703}">
                      <ahyp:hlinkClr xmlns:ahyp="http://schemas.microsoft.com/office/drawing/2018/hyperlinkcolor" xmlns="" val="tx"/>
                    </a:ext>
                  </a:extLst>
                </a:hlinkClick>
              </a:rPr>
              <a:t>id</a:t>
            </a:r>
            <a:r>
              <a:rPr lang="uk-UA" u="sng" dirty="0">
                <a:solidFill>
                  <a:schemeClr val="bg1"/>
                </a:solidFill>
                <a:hlinkClick r:id="rId2">
                  <a:extLst>
                    <a:ext uri="{A12FA001-AC4F-418D-AE19-62706E023703}">
                      <ahyp:hlinkClr xmlns:ahyp="http://schemas.microsoft.com/office/drawing/2018/hyperlinkcolor" xmlns="" val="tx"/>
                    </a:ext>
                  </a:extLst>
                </a:hlinkClick>
              </a:rPr>
              <a:t>=3636028</a:t>
            </a:r>
            <a:endParaRPr lang="ru-RU" b="1" dirty="0">
              <a:solidFill>
                <a:schemeClr val="bg1"/>
              </a:solidFill>
            </a:endParaRPr>
          </a:p>
          <a:p>
            <a:pPr lvl="0"/>
            <a:r>
              <a:rPr lang="x-none" u="sng" dirty="0">
                <a:solidFill>
                  <a:schemeClr val="bg1"/>
                </a:solidFill>
                <a:hlinkClick r:id="rId3">
                  <a:extLst>
                    <a:ext uri="{A12FA001-AC4F-418D-AE19-62706E023703}">
                      <ahyp:hlinkClr xmlns:ahyp="http://schemas.microsoft.com/office/drawing/2018/hyperlinkcolor" xmlns="" val="tx"/>
                    </a:ext>
                  </a:extLst>
                </a:hlinkClick>
              </a:rPr>
              <a:t>http</a:t>
            </a:r>
            <a:r>
              <a:rPr lang="uk-UA" u="sng" dirty="0">
                <a:solidFill>
                  <a:schemeClr val="bg1"/>
                </a:solidFill>
                <a:hlinkClick r:id="rId3">
                  <a:extLst>
                    <a:ext uri="{A12FA001-AC4F-418D-AE19-62706E023703}">
                      <ahyp:hlinkClr xmlns:ahyp="http://schemas.microsoft.com/office/drawing/2018/hyperlinkcolor" xmlns="" val="tx"/>
                    </a:ext>
                  </a:extLst>
                </a:hlinkClick>
              </a:rPr>
              <a:t>://</a:t>
            </a:r>
            <a:r>
              <a:rPr lang="x-none" u="sng" dirty="0">
                <a:solidFill>
                  <a:schemeClr val="bg1"/>
                </a:solidFill>
                <a:hlinkClick r:id="rId3">
                  <a:extLst>
                    <a:ext uri="{A12FA001-AC4F-418D-AE19-62706E023703}">
                      <ahyp:hlinkClr xmlns:ahyp="http://schemas.microsoft.com/office/drawing/2018/hyperlinkcolor" xmlns="" val="tx"/>
                    </a:ext>
                  </a:extLst>
                </a:hlinkClick>
              </a:rPr>
              <a:t>www</a:t>
            </a:r>
            <a:r>
              <a:rPr lang="uk-UA" u="sng" dirty="0">
                <a:solidFill>
                  <a:schemeClr val="bg1"/>
                </a:solidFill>
                <a:hlinkClick r:id="rId3">
                  <a:extLst>
                    <a:ext uri="{A12FA001-AC4F-418D-AE19-62706E023703}">
                      <ahyp:hlinkClr xmlns:ahyp="http://schemas.microsoft.com/office/drawing/2018/hyperlinkcolor" xmlns="" val="tx"/>
                    </a:ext>
                  </a:extLst>
                </a:hlinkClick>
              </a:rPr>
              <a:t>.</a:t>
            </a:r>
            <a:r>
              <a:rPr lang="x-none" u="sng" dirty="0">
                <a:solidFill>
                  <a:schemeClr val="bg1"/>
                </a:solidFill>
                <a:hlinkClick r:id="rId3">
                  <a:extLst>
                    <a:ext uri="{A12FA001-AC4F-418D-AE19-62706E023703}">
                      <ahyp:hlinkClr xmlns:ahyp="http://schemas.microsoft.com/office/drawing/2018/hyperlinkcolor" xmlns="" val="tx"/>
                    </a:ext>
                  </a:extLst>
                </a:hlinkClick>
              </a:rPr>
              <a:t>ntsomz</a:t>
            </a:r>
            <a:r>
              <a:rPr lang="uk-UA" u="sng" dirty="0">
                <a:solidFill>
                  <a:schemeClr val="bg1"/>
                </a:solidFill>
                <a:hlinkClick r:id="rId3">
                  <a:extLst>
                    <a:ext uri="{A12FA001-AC4F-418D-AE19-62706E023703}">
                      <ahyp:hlinkClr xmlns:ahyp="http://schemas.microsoft.com/office/drawing/2018/hyperlinkcolor" xmlns="" val="tx"/>
                    </a:ext>
                  </a:extLst>
                </a:hlinkClick>
              </a:rPr>
              <a:t>.</a:t>
            </a:r>
            <a:r>
              <a:rPr lang="x-none" u="sng" dirty="0">
                <a:solidFill>
                  <a:schemeClr val="bg1"/>
                </a:solidFill>
                <a:hlinkClick r:id="rId3">
                  <a:extLst>
                    <a:ext uri="{A12FA001-AC4F-418D-AE19-62706E023703}">
                      <ahyp:hlinkClr xmlns:ahyp="http://schemas.microsoft.com/office/drawing/2018/hyperlinkcolor" xmlns="" val="tx"/>
                    </a:ext>
                  </a:extLst>
                </a:hlinkClick>
              </a:rPr>
              <a:t>ru</a:t>
            </a:r>
            <a:r>
              <a:rPr lang="uk-UA" u="sng" dirty="0">
                <a:solidFill>
                  <a:schemeClr val="bg1"/>
                </a:solidFill>
                <a:hlinkClick r:id="rId3">
                  <a:extLst>
                    <a:ext uri="{A12FA001-AC4F-418D-AE19-62706E023703}">
                      <ahyp:hlinkClr xmlns:ahyp="http://schemas.microsoft.com/office/drawing/2018/hyperlinkcolor" xmlns="" val="tx"/>
                    </a:ext>
                  </a:extLst>
                </a:hlinkClick>
              </a:rPr>
              <a:t>/</a:t>
            </a:r>
            <a:r>
              <a:rPr lang="x-none" u="sng" dirty="0">
                <a:solidFill>
                  <a:schemeClr val="bg1"/>
                </a:solidFill>
                <a:hlinkClick r:id="rId3">
                  <a:extLst>
                    <a:ext uri="{A12FA001-AC4F-418D-AE19-62706E023703}">
                      <ahyp:hlinkClr xmlns:ahyp="http://schemas.microsoft.com/office/drawing/2018/hyperlinkcolor" xmlns="" val="tx"/>
                    </a:ext>
                  </a:extLst>
                </a:hlinkClick>
              </a:rPr>
              <a:t>news</a:t>
            </a:r>
            <a:r>
              <a:rPr lang="uk-UA" u="sng" dirty="0">
                <a:solidFill>
                  <a:schemeClr val="bg1"/>
                </a:solidFill>
                <a:hlinkClick r:id="rId3">
                  <a:extLst>
                    <a:ext uri="{A12FA001-AC4F-418D-AE19-62706E023703}">
                      <ahyp:hlinkClr xmlns:ahyp="http://schemas.microsoft.com/office/drawing/2018/hyperlinkcolor" xmlns="" val="tx"/>
                    </a:ext>
                  </a:extLst>
                </a:hlinkClick>
              </a:rPr>
              <a:t>/</a:t>
            </a:r>
            <a:r>
              <a:rPr lang="x-none" u="sng" dirty="0">
                <a:solidFill>
                  <a:schemeClr val="bg1"/>
                </a:solidFill>
                <a:hlinkClick r:id="rId3">
                  <a:extLst>
                    <a:ext uri="{A12FA001-AC4F-418D-AE19-62706E023703}">
                      <ahyp:hlinkClr xmlns:ahyp="http://schemas.microsoft.com/office/drawing/2018/hyperlinkcolor" xmlns="" val="tx"/>
                    </a:ext>
                  </a:extLst>
                </a:hlinkClick>
              </a:rPr>
              <a:t>news</a:t>
            </a:r>
            <a:r>
              <a:rPr lang="uk-UA" u="sng" dirty="0">
                <a:solidFill>
                  <a:schemeClr val="bg1"/>
                </a:solidFill>
                <a:hlinkClick r:id="rId3">
                  <a:extLst>
                    <a:ext uri="{A12FA001-AC4F-418D-AE19-62706E023703}">
                      <ahyp:hlinkClr xmlns:ahyp="http://schemas.microsoft.com/office/drawing/2018/hyperlinkcolor" xmlns="" val="tx"/>
                    </a:ext>
                  </a:extLst>
                </a:hlinkClick>
              </a:rPr>
              <a:t>_</a:t>
            </a:r>
            <a:r>
              <a:rPr lang="x-none" u="sng" dirty="0">
                <a:solidFill>
                  <a:schemeClr val="bg1"/>
                </a:solidFill>
                <a:hlinkClick r:id="rId3">
                  <a:extLst>
                    <a:ext uri="{A12FA001-AC4F-418D-AE19-62706E023703}">
                      <ahyp:hlinkClr xmlns:ahyp="http://schemas.microsoft.com/office/drawing/2018/hyperlinkcolor" xmlns="" val="tx"/>
                    </a:ext>
                  </a:extLst>
                </a:hlinkClick>
              </a:rPr>
              <a:t>cosmos</a:t>
            </a:r>
            <a:r>
              <a:rPr lang="uk-UA" u="sng" dirty="0">
                <a:solidFill>
                  <a:schemeClr val="bg1"/>
                </a:solidFill>
                <a:hlinkClick r:id="rId3">
                  <a:extLst>
                    <a:ext uri="{A12FA001-AC4F-418D-AE19-62706E023703}">
                      <ahyp:hlinkClr xmlns:ahyp="http://schemas.microsoft.com/office/drawing/2018/hyperlinkcolor" xmlns="" val="tx"/>
                    </a:ext>
                  </a:extLst>
                </a:hlinkClick>
              </a:rPr>
              <a:t>/</a:t>
            </a:r>
            <a:r>
              <a:rPr lang="x-none" u="sng" dirty="0">
                <a:solidFill>
                  <a:schemeClr val="bg1"/>
                </a:solidFill>
                <a:hlinkClick r:id="rId3">
                  <a:extLst>
                    <a:ext uri="{A12FA001-AC4F-418D-AE19-62706E023703}">
                      <ahyp:hlinkClr xmlns:ahyp="http://schemas.microsoft.com/office/drawing/2018/hyperlinkcolor" xmlns="" val="tx"/>
                    </a:ext>
                  </a:extLst>
                </a:hlinkClick>
              </a:rPr>
              <a:t>progress</a:t>
            </a:r>
            <a:r>
              <a:rPr lang="uk-UA" u="sng" dirty="0">
                <a:solidFill>
                  <a:schemeClr val="bg1"/>
                </a:solidFill>
                <a:hlinkClick r:id="rId3">
                  <a:extLst>
                    <a:ext uri="{A12FA001-AC4F-418D-AE19-62706E023703}">
                      <ahyp:hlinkClr xmlns:ahyp="http://schemas.microsoft.com/office/drawing/2018/hyperlinkcolor" xmlns="" val="tx"/>
                    </a:ext>
                  </a:extLst>
                </a:hlinkClick>
              </a:rPr>
              <a:t>_22_</a:t>
            </a:r>
            <a:r>
              <a:rPr lang="x-none" u="sng" dirty="0">
                <a:solidFill>
                  <a:schemeClr val="bg1"/>
                </a:solidFill>
                <a:hlinkClick r:id="rId3">
                  <a:extLst>
                    <a:ext uri="{A12FA001-AC4F-418D-AE19-62706E023703}">
                      <ahyp:hlinkClr xmlns:ahyp="http://schemas.microsoft.com/office/drawing/2018/hyperlinkcolor" xmlns="" val="tx"/>
                    </a:ext>
                  </a:extLst>
                </a:hlinkClick>
              </a:rPr>
              <a:t>feb</a:t>
            </a:r>
            <a:r>
              <a:rPr lang="uk-UA" u="sng" dirty="0">
                <a:solidFill>
                  <a:schemeClr val="bg1"/>
                </a:solidFill>
                <a:hlinkClick r:id="rId3">
                  <a:extLst>
                    <a:ext uri="{A12FA001-AC4F-418D-AE19-62706E023703}">
                      <ahyp:hlinkClr xmlns:ahyp="http://schemas.microsoft.com/office/drawing/2018/hyperlinkcolor" xmlns="" val="tx"/>
                    </a:ext>
                  </a:extLst>
                </a:hlinkClick>
              </a:rPr>
              <a:t>_2005</a:t>
            </a:r>
            <a:endParaRPr lang="ru-RU" b="1" dirty="0">
              <a:solidFill>
                <a:schemeClr val="bg1"/>
              </a:solidFill>
            </a:endParaRPr>
          </a:p>
          <a:p>
            <a:pPr lvl="0"/>
            <a:r>
              <a:rPr lang="x-none" u="sng" dirty="0">
                <a:solidFill>
                  <a:schemeClr val="bg1"/>
                </a:solidFill>
                <a:hlinkClick r:id="rId4">
                  <a:extLst>
                    <a:ext uri="{A12FA001-AC4F-418D-AE19-62706E023703}">
                      <ahyp:hlinkClr xmlns:ahyp="http://schemas.microsoft.com/office/drawing/2018/hyperlinkcolor" xmlns="" val="tx"/>
                    </a:ext>
                  </a:extLst>
                </a:hlinkClick>
              </a:rPr>
              <a:t>http</a:t>
            </a:r>
            <a:r>
              <a:rPr lang="uk-UA" u="sng" dirty="0">
                <a:solidFill>
                  <a:schemeClr val="bg1"/>
                </a:solidFill>
                <a:hlinkClick r:id="rId4">
                  <a:extLst>
                    <a:ext uri="{A12FA001-AC4F-418D-AE19-62706E023703}">
                      <ahyp:hlinkClr xmlns:ahyp="http://schemas.microsoft.com/office/drawing/2018/hyperlinkcolor" xmlns="" val="tx"/>
                    </a:ext>
                  </a:extLst>
                </a:hlinkClick>
              </a:rPr>
              <a:t>://</a:t>
            </a:r>
            <a:r>
              <a:rPr lang="x-none" u="sng" dirty="0">
                <a:solidFill>
                  <a:schemeClr val="bg1"/>
                </a:solidFill>
                <a:hlinkClick r:id="rId4">
                  <a:extLst>
                    <a:ext uri="{A12FA001-AC4F-418D-AE19-62706E023703}">
                      <ahyp:hlinkClr xmlns:ahyp="http://schemas.microsoft.com/office/drawing/2018/hyperlinkcolor" xmlns="" val="tx"/>
                    </a:ext>
                  </a:extLst>
                </a:hlinkClick>
              </a:rPr>
              <a:t>www</a:t>
            </a:r>
            <a:r>
              <a:rPr lang="uk-UA" u="sng" dirty="0">
                <a:solidFill>
                  <a:schemeClr val="bg1"/>
                </a:solidFill>
                <a:hlinkClick r:id="rId4">
                  <a:extLst>
                    <a:ext uri="{A12FA001-AC4F-418D-AE19-62706E023703}">
                      <ahyp:hlinkClr xmlns:ahyp="http://schemas.microsoft.com/office/drawing/2018/hyperlinkcolor" xmlns="" val="tx"/>
                    </a:ext>
                  </a:extLst>
                </a:hlinkClick>
              </a:rPr>
              <a:t>.</a:t>
            </a:r>
            <a:r>
              <a:rPr lang="x-none" u="sng" dirty="0">
                <a:solidFill>
                  <a:schemeClr val="bg1"/>
                </a:solidFill>
                <a:hlinkClick r:id="rId4">
                  <a:extLst>
                    <a:ext uri="{A12FA001-AC4F-418D-AE19-62706E023703}">
                      <ahyp:hlinkClr xmlns:ahyp="http://schemas.microsoft.com/office/drawing/2018/hyperlinkcolor" xmlns="" val="tx"/>
                    </a:ext>
                  </a:extLst>
                </a:hlinkClick>
              </a:rPr>
              <a:t>amurobl</a:t>
            </a:r>
            <a:r>
              <a:rPr lang="uk-UA" u="sng" dirty="0">
                <a:solidFill>
                  <a:schemeClr val="bg1"/>
                </a:solidFill>
                <a:hlinkClick r:id="rId4">
                  <a:extLst>
                    <a:ext uri="{A12FA001-AC4F-418D-AE19-62706E023703}">
                      <ahyp:hlinkClr xmlns:ahyp="http://schemas.microsoft.com/office/drawing/2018/hyperlinkcolor" xmlns="" val="tx"/>
                    </a:ext>
                  </a:extLst>
                </a:hlinkClick>
              </a:rPr>
              <a:t>.</a:t>
            </a:r>
            <a:r>
              <a:rPr lang="x-none" u="sng" dirty="0">
                <a:solidFill>
                  <a:schemeClr val="bg1"/>
                </a:solidFill>
                <a:hlinkClick r:id="rId4">
                  <a:extLst>
                    <a:ext uri="{A12FA001-AC4F-418D-AE19-62706E023703}">
                      <ahyp:hlinkClr xmlns:ahyp="http://schemas.microsoft.com/office/drawing/2018/hyperlinkcolor" xmlns="" val="tx"/>
                    </a:ext>
                  </a:extLst>
                </a:hlinkClick>
              </a:rPr>
              <a:t>ru</a:t>
            </a:r>
            <a:r>
              <a:rPr lang="uk-UA" u="sng" dirty="0">
                <a:solidFill>
                  <a:schemeClr val="bg1"/>
                </a:solidFill>
                <a:hlinkClick r:id="rId4">
                  <a:extLst>
                    <a:ext uri="{A12FA001-AC4F-418D-AE19-62706E023703}">
                      <ahyp:hlinkClr xmlns:ahyp="http://schemas.microsoft.com/office/drawing/2018/hyperlinkcolor" xmlns="" val="tx"/>
                    </a:ext>
                  </a:extLst>
                </a:hlinkClick>
              </a:rPr>
              <a:t>/</a:t>
            </a:r>
            <a:r>
              <a:rPr lang="x-none" u="sng" dirty="0">
                <a:solidFill>
                  <a:schemeClr val="bg1"/>
                </a:solidFill>
                <a:hlinkClick r:id="rId4">
                  <a:extLst>
                    <a:ext uri="{A12FA001-AC4F-418D-AE19-62706E023703}">
                      <ahyp:hlinkClr xmlns:ahyp="http://schemas.microsoft.com/office/drawing/2018/hyperlinkcolor" xmlns="" val="tx"/>
                    </a:ext>
                  </a:extLst>
                </a:hlinkClick>
              </a:rPr>
              <a:t>index</a:t>
            </a:r>
            <a:r>
              <a:rPr lang="uk-UA" u="sng" dirty="0">
                <a:solidFill>
                  <a:schemeClr val="bg1"/>
                </a:solidFill>
                <a:hlinkClick r:id="rId4">
                  <a:extLst>
                    <a:ext uri="{A12FA001-AC4F-418D-AE19-62706E023703}">
                      <ahyp:hlinkClr xmlns:ahyp="http://schemas.microsoft.com/office/drawing/2018/hyperlinkcolor" xmlns="" val="tx"/>
                    </a:ext>
                  </a:extLst>
                </a:hlinkClick>
              </a:rPr>
              <a:t>.</a:t>
            </a:r>
            <a:r>
              <a:rPr lang="x-none" u="sng" dirty="0">
                <a:solidFill>
                  <a:schemeClr val="bg1"/>
                </a:solidFill>
                <a:hlinkClick r:id="rId4">
                  <a:extLst>
                    <a:ext uri="{A12FA001-AC4F-418D-AE19-62706E023703}">
                      <ahyp:hlinkClr xmlns:ahyp="http://schemas.microsoft.com/office/drawing/2018/hyperlinkcolor" xmlns="" val="tx"/>
                    </a:ext>
                  </a:extLst>
                </a:hlinkClick>
              </a:rPr>
              <a:t>php</a:t>
            </a:r>
            <a:r>
              <a:rPr lang="uk-UA" u="sng" dirty="0">
                <a:solidFill>
                  <a:schemeClr val="bg1"/>
                </a:solidFill>
                <a:hlinkClick r:id="rId4">
                  <a:extLst>
                    <a:ext uri="{A12FA001-AC4F-418D-AE19-62706E023703}">
                      <ahyp:hlinkClr xmlns:ahyp="http://schemas.microsoft.com/office/drawing/2018/hyperlinkcolor" xmlns="" val="tx"/>
                    </a:ext>
                  </a:extLst>
                </a:hlinkClick>
              </a:rPr>
              <a:t>?</a:t>
            </a:r>
            <a:r>
              <a:rPr lang="x-none" u="sng" dirty="0">
                <a:solidFill>
                  <a:schemeClr val="bg1"/>
                </a:solidFill>
                <a:hlinkClick r:id="rId4">
                  <a:extLst>
                    <a:ext uri="{A12FA001-AC4F-418D-AE19-62706E023703}">
                      <ahyp:hlinkClr xmlns:ahyp="http://schemas.microsoft.com/office/drawing/2018/hyperlinkcolor" xmlns="" val="tx"/>
                    </a:ext>
                  </a:extLst>
                </a:hlinkClick>
              </a:rPr>
              <a:t>r</a:t>
            </a:r>
            <a:r>
              <a:rPr lang="uk-UA" u="sng" dirty="0">
                <a:solidFill>
                  <a:schemeClr val="bg1"/>
                </a:solidFill>
                <a:hlinkClick r:id="rId4">
                  <a:extLst>
                    <a:ext uri="{A12FA001-AC4F-418D-AE19-62706E023703}">
                      <ahyp:hlinkClr xmlns:ahyp="http://schemas.microsoft.com/office/drawing/2018/hyperlinkcolor" xmlns="" val="tx"/>
                    </a:ext>
                  </a:extLst>
                </a:hlinkClick>
              </a:rPr>
              <a:t>=4&amp;</a:t>
            </a:r>
            <a:r>
              <a:rPr lang="x-none" u="sng" dirty="0">
                <a:solidFill>
                  <a:schemeClr val="bg1"/>
                </a:solidFill>
                <a:hlinkClick r:id="rId4">
                  <a:extLst>
                    <a:ext uri="{A12FA001-AC4F-418D-AE19-62706E023703}">
                      <ahyp:hlinkClr xmlns:ahyp="http://schemas.microsoft.com/office/drawing/2018/hyperlinkcolor" xmlns="" val="tx"/>
                    </a:ext>
                  </a:extLst>
                </a:hlinkClick>
              </a:rPr>
              <a:t>c</a:t>
            </a:r>
            <a:r>
              <a:rPr lang="uk-UA" u="sng" dirty="0">
                <a:solidFill>
                  <a:schemeClr val="bg1"/>
                </a:solidFill>
                <a:hlinkClick r:id="rId4">
                  <a:extLst>
                    <a:ext uri="{A12FA001-AC4F-418D-AE19-62706E023703}">
                      <ahyp:hlinkClr xmlns:ahyp="http://schemas.microsoft.com/office/drawing/2018/hyperlinkcolor" xmlns="" val="tx"/>
                    </a:ext>
                  </a:extLst>
                </a:hlinkClick>
              </a:rPr>
              <a:t>=39</a:t>
            </a:r>
            <a:endParaRPr lang="ru-RU" b="1" dirty="0">
              <a:solidFill>
                <a:schemeClr val="bg1"/>
              </a:solidFill>
            </a:endParaRPr>
          </a:p>
          <a:p>
            <a:pPr lvl="0"/>
            <a:r>
              <a:rPr lang="x-none" u="sng" dirty="0">
                <a:solidFill>
                  <a:schemeClr val="bg1"/>
                </a:solidFill>
                <a:hlinkClick r:id="rId5">
                  <a:extLst>
                    <a:ext uri="{A12FA001-AC4F-418D-AE19-62706E023703}">
                      <ahyp:hlinkClr xmlns:ahyp="http://schemas.microsoft.com/office/drawing/2018/hyperlinkcolor" xmlns="" val="tx"/>
                    </a:ext>
                  </a:extLst>
                </a:hlinkClick>
              </a:rPr>
              <a:t>http</a:t>
            </a:r>
            <a:r>
              <a:rPr lang="uk-UA" u="sng" dirty="0">
                <a:solidFill>
                  <a:schemeClr val="bg1"/>
                </a:solidFill>
                <a:hlinkClick r:id="rId5">
                  <a:extLst>
                    <a:ext uri="{A12FA001-AC4F-418D-AE19-62706E023703}">
                      <ahyp:hlinkClr xmlns:ahyp="http://schemas.microsoft.com/office/drawing/2018/hyperlinkcolor" xmlns="" val="tx"/>
                    </a:ext>
                  </a:extLst>
                </a:hlinkClick>
              </a:rPr>
              <a:t>://</a:t>
            </a:r>
            <a:r>
              <a:rPr lang="x-none" u="sng" dirty="0">
                <a:solidFill>
                  <a:schemeClr val="bg1"/>
                </a:solidFill>
                <a:hlinkClick r:id="rId5">
                  <a:extLst>
                    <a:ext uri="{A12FA001-AC4F-418D-AE19-62706E023703}">
                      <ahyp:hlinkClr xmlns:ahyp="http://schemas.microsoft.com/office/drawing/2018/hyperlinkcolor" xmlns="" val="tx"/>
                    </a:ext>
                  </a:extLst>
                </a:hlinkClick>
              </a:rPr>
              <a:t>www</a:t>
            </a:r>
            <a:r>
              <a:rPr lang="uk-UA" u="sng" dirty="0">
                <a:solidFill>
                  <a:schemeClr val="bg1"/>
                </a:solidFill>
                <a:hlinkClick r:id="rId5">
                  <a:extLst>
                    <a:ext uri="{A12FA001-AC4F-418D-AE19-62706E023703}">
                      <ahyp:hlinkClr xmlns:ahyp="http://schemas.microsoft.com/office/drawing/2018/hyperlinkcolor" xmlns="" val="tx"/>
                    </a:ext>
                  </a:extLst>
                </a:hlinkClick>
              </a:rPr>
              <a:t>.</a:t>
            </a:r>
            <a:r>
              <a:rPr lang="x-none" u="sng" dirty="0">
                <a:solidFill>
                  <a:schemeClr val="bg1"/>
                </a:solidFill>
                <a:hlinkClick r:id="rId5">
                  <a:extLst>
                    <a:ext uri="{A12FA001-AC4F-418D-AE19-62706E023703}">
                      <ahyp:hlinkClr xmlns:ahyp="http://schemas.microsoft.com/office/drawing/2018/hyperlinkcolor" xmlns="" val="tx"/>
                    </a:ext>
                  </a:extLst>
                </a:hlinkClick>
              </a:rPr>
              <a:t>roscosmos</a:t>
            </a:r>
            <a:r>
              <a:rPr lang="uk-UA" u="sng" dirty="0">
                <a:solidFill>
                  <a:schemeClr val="bg1"/>
                </a:solidFill>
                <a:hlinkClick r:id="rId5">
                  <a:extLst>
                    <a:ext uri="{A12FA001-AC4F-418D-AE19-62706E023703}">
                      <ahyp:hlinkClr xmlns:ahyp="http://schemas.microsoft.com/office/drawing/2018/hyperlinkcolor" xmlns="" val="tx"/>
                    </a:ext>
                  </a:extLst>
                </a:hlinkClick>
              </a:rPr>
              <a:t>.</a:t>
            </a:r>
            <a:r>
              <a:rPr lang="x-none" u="sng" dirty="0">
                <a:solidFill>
                  <a:schemeClr val="bg1"/>
                </a:solidFill>
                <a:hlinkClick r:id="rId5">
                  <a:extLst>
                    <a:ext uri="{A12FA001-AC4F-418D-AE19-62706E023703}">
                      <ahyp:hlinkClr xmlns:ahyp="http://schemas.microsoft.com/office/drawing/2018/hyperlinkcolor" xmlns="" val="tx"/>
                    </a:ext>
                  </a:extLst>
                </a:hlinkClick>
              </a:rPr>
              <a:t>ru</a:t>
            </a:r>
            <a:r>
              <a:rPr lang="uk-UA" u="sng" dirty="0">
                <a:solidFill>
                  <a:schemeClr val="bg1"/>
                </a:solidFill>
                <a:hlinkClick r:id="rId5">
                  <a:extLst>
                    <a:ext uri="{A12FA001-AC4F-418D-AE19-62706E023703}">
                      <ahyp:hlinkClr xmlns:ahyp="http://schemas.microsoft.com/office/drawing/2018/hyperlinkcolor" xmlns="" val="tx"/>
                    </a:ext>
                  </a:extLst>
                </a:hlinkClick>
              </a:rPr>
              <a:t>/</a:t>
            </a:r>
            <a:r>
              <a:rPr lang="x-none" u="sng" dirty="0">
                <a:solidFill>
                  <a:schemeClr val="bg1"/>
                </a:solidFill>
                <a:hlinkClick r:id="rId5">
                  <a:extLst>
                    <a:ext uri="{A12FA001-AC4F-418D-AE19-62706E023703}">
                      <ahyp:hlinkClr xmlns:ahyp="http://schemas.microsoft.com/office/drawing/2018/hyperlinkcolor" xmlns="" val="tx"/>
                    </a:ext>
                  </a:extLst>
                </a:hlinkClick>
              </a:rPr>
              <a:t>StartsMain</a:t>
            </a:r>
            <a:r>
              <a:rPr lang="uk-UA" u="sng" dirty="0">
                <a:solidFill>
                  <a:schemeClr val="bg1"/>
                </a:solidFill>
                <a:hlinkClick r:id="rId5">
                  <a:extLst>
                    <a:ext uri="{A12FA001-AC4F-418D-AE19-62706E023703}">
                      <ahyp:hlinkClr xmlns:ahyp="http://schemas.microsoft.com/office/drawing/2018/hyperlinkcolor" xmlns="" val="tx"/>
                    </a:ext>
                  </a:extLst>
                </a:hlinkClick>
              </a:rPr>
              <a:t>.</a:t>
            </a:r>
            <a:r>
              <a:rPr lang="x-none" u="sng" dirty="0">
                <a:solidFill>
                  <a:schemeClr val="bg1"/>
                </a:solidFill>
                <a:hlinkClick r:id="rId5">
                  <a:extLst>
                    <a:ext uri="{A12FA001-AC4F-418D-AE19-62706E023703}">
                      <ahyp:hlinkClr xmlns:ahyp="http://schemas.microsoft.com/office/drawing/2018/hyperlinkcolor" xmlns="" val="tx"/>
                    </a:ext>
                  </a:extLst>
                </a:hlinkClick>
              </a:rPr>
              <a:t>asp</a:t>
            </a:r>
            <a:r>
              <a:rPr lang="uk-UA" u="sng" dirty="0">
                <a:solidFill>
                  <a:schemeClr val="bg1"/>
                </a:solidFill>
                <a:hlinkClick r:id="rId5">
                  <a:extLst>
                    <a:ext uri="{A12FA001-AC4F-418D-AE19-62706E023703}">
                      <ahyp:hlinkClr xmlns:ahyp="http://schemas.microsoft.com/office/drawing/2018/hyperlinkcolor" xmlns="" val="tx"/>
                    </a:ext>
                  </a:extLst>
                </a:hlinkClick>
              </a:rPr>
              <a:t>?</a:t>
            </a:r>
            <a:r>
              <a:rPr lang="x-none" u="sng" dirty="0">
                <a:solidFill>
                  <a:schemeClr val="bg1"/>
                </a:solidFill>
                <a:hlinkClick r:id="rId5">
                  <a:extLst>
                    <a:ext uri="{A12FA001-AC4F-418D-AE19-62706E023703}">
                      <ahyp:hlinkClr xmlns:ahyp="http://schemas.microsoft.com/office/drawing/2018/hyperlinkcolor" xmlns="" val="tx"/>
                    </a:ext>
                  </a:extLst>
                </a:hlinkClick>
              </a:rPr>
              <a:t>ShowYear</a:t>
            </a:r>
            <a:r>
              <a:rPr lang="uk-UA" u="sng" dirty="0">
                <a:solidFill>
                  <a:schemeClr val="bg1"/>
                </a:solidFill>
                <a:hlinkClick r:id="rId5">
                  <a:extLst>
                    <a:ext uri="{A12FA001-AC4F-418D-AE19-62706E023703}">
                      <ahyp:hlinkClr xmlns:ahyp="http://schemas.microsoft.com/office/drawing/2018/hyperlinkcolor" xmlns="" val="tx"/>
                    </a:ext>
                  </a:extLst>
                </a:hlinkClick>
              </a:rPr>
              <a:t>=2005</a:t>
            </a:r>
            <a:endParaRPr lang="ru-RU" b="1" dirty="0">
              <a:solidFill>
                <a:schemeClr val="bg1"/>
              </a:solidFill>
            </a:endParaRPr>
          </a:p>
          <a:p>
            <a:pPr lvl="0"/>
            <a:r>
              <a:rPr lang="x-none" u="sng" dirty="0">
                <a:solidFill>
                  <a:schemeClr val="bg1"/>
                </a:solidFill>
                <a:hlinkClick r:id="rId6">
                  <a:extLst>
                    <a:ext uri="{A12FA001-AC4F-418D-AE19-62706E023703}">
                      <ahyp:hlinkClr xmlns:ahyp="http://schemas.microsoft.com/office/drawing/2018/hyperlinkcolor" xmlns="" val="tx"/>
                    </a:ext>
                  </a:extLst>
                </a:hlinkClick>
              </a:rPr>
              <a:t>http://galspace.spb.ru/</a:t>
            </a:r>
            <a:endParaRPr lang="ru-RU" b="1" dirty="0">
              <a:solidFill>
                <a:schemeClr val="bg1"/>
              </a:solidFill>
            </a:endParaRPr>
          </a:p>
          <a:p>
            <a:pPr lvl="0"/>
            <a:r>
              <a:rPr lang="x-none" u="sng" dirty="0">
                <a:solidFill>
                  <a:schemeClr val="bg1"/>
                </a:solidFill>
              </a:rPr>
              <a:t>http://www.membrana.ru/articles/global/2007/02/06/195200.htm</a:t>
            </a:r>
            <a:r>
              <a:rPr lang="en-US" u="sng" dirty="0">
                <a:solidFill>
                  <a:schemeClr val="bg1"/>
                </a:solidFill>
              </a:rPr>
              <a:t>l</a:t>
            </a:r>
            <a:endParaRPr lang="ru-RU" b="1" dirty="0">
              <a:solidFill>
                <a:schemeClr val="bg1"/>
              </a:solidFill>
            </a:endParaRPr>
          </a:p>
          <a:p>
            <a:pPr lvl="0"/>
            <a:r>
              <a:rPr lang="uk-UA" dirty="0">
                <a:solidFill>
                  <a:schemeClr val="bg1"/>
                </a:solidFill>
              </a:rPr>
              <a:t>www.gzt.ru/science/2006/01/23/211303.html</a:t>
            </a:r>
            <a:endParaRPr lang="ru-RU" dirty="0">
              <a:solidFill>
                <a:schemeClr val="bg1"/>
              </a:solidFill>
            </a:endParaRPr>
          </a:p>
          <a:p>
            <a:pPr marL="0" lvl="0" indent="0" algn="just">
              <a:lnSpc>
                <a:spcPct val="150000"/>
              </a:lnSpc>
              <a:spcAft>
                <a:spcPts val="0"/>
              </a:spcAft>
              <a:buNone/>
              <a:tabLst>
                <a:tab pos="457200" algn="l"/>
              </a:tabLst>
            </a:pPr>
            <a:endParaRPr lang="ru-RU"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2219702"/>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2D340DE-9BC9-4F75-B73C-36CBEBA61C1D}"/>
              </a:ext>
            </a:extLst>
          </p:cNvPr>
          <p:cNvSpPr>
            <a:spLocks noGrp="1"/>
          </p:cNvSpPr>
          <p:nvPr>
            <p:ph type="title"/>
          </p:nvPr>
        </p:nvSpPr>
        <p:spPr>
          <a:xfrm>
            <a:off x="878542" y="0"/>
            <a:ext cx="10452847" cy="1642187"/>
          </a:xfrm>
        </p:spPr>
        <p:txBody>
          <a:bodyPr/>
          <a:lstStyle/>
          <a:p>
            <a:r>
              <a:rPr lang="uk-UA" b="1" spc="50" dirty="0">
                <a:ln w="9525" cmpd="sng">
                  <a:solidFill>
                    <a:schemeClr val="accent1"/>
                  </a:solidFill>
                  <a:prstDash val="solid"/>
                </a:ln>
                <a:solidFill>
                  <a:srgbClr val="70AD47">
                    <a:tint val="1000"/>
                  </a:srgbClr>
                </a:solidFill>
                <a:effectLst>
                  <a:glow rad="38100">
                    <a:schemeClr val="accent1">
                      <a:alpha val="40000"/>
                    </a:schemeClr>
                  </a:glow>
                </a:effectLst>
              </a:rPr>
              <a:t>Висвітлення проблеми побудували за таким планом:</a:t>
            </a:r>
            <a:endParaRPr lang="ru-RU"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7" name="TextBox 6">
            <a:extLst>
              <a:ext uri="{FF2B5EF4-FFF2-40B4-BE49-F238E27FC236}">
                <a16:creationId xmlns:a16="http://schemas.microsoft.com/office/drawing/2014/main" xmlns="" id="{40BCB97D-54D0-4FAA-92DA-E13EEC8D29AC}"/>
              </a:ext>
            </a:extLst>
          </p:cNvPr>
          <p:cNvSpPr txBox="1"/>
          <p:nvPr/>
        </p:nvSpPr>
        <p:spPr>
          <a:xfrm>
            <a:off x="815789" y="2001520"/>
            <a:ext cx="10515600" cy="3139321"/>
          </a:xfrm>
          <a:prstGeom prst="rect">
            <a:avLst/>
          </a:prstGeom>
          <a:noFill/>
        </p:spPr>
        <p:txBody>
          <a:bodyPr wrap="square" rtlCol="0">
            <a:spAutoFit/>
          </a:bodyPr>
          <a:lstStyle/>
          <a:p>
            <a:pPr marL="342900" indent="-342900">
              <a:buFont typeface="+mj-lt"/>
              <a:buAutoNum type="arabicPeriod"/>
            </a:pPr>
            <a:r>
              <a:rPr lang="uk-UA" dirty="0">
                <a:solidFill>
                  <a:schemeClr val="bg1"/>
                </a:solidFill>
              </a:rPr>
              <a:t>Космічне сміття</a:t>
            </a:r>
            <a:r>
              <a:rPr lang="en-US" dirty="0">
                <a:solidFill>
                  <a:schemeClr val="bg1"/>
                </a:solidFill>
              </a:rPr>
              <a:t>;</a:t>
            </a:r>
            <a:endParaRPr lang="uk-UA" dirty="0">
              <a:solidFill>
                <a:schemeClr val="bg1"/>
              </a:solidFill>
            </a:endParaRPr>
          </a:p>
          <a:p>
            <a:pPr marL="342900" indent="-342900">
              <a:buFont typeface="+mj-lt"/>
              <a:buAutoNum type="arabicPeriod"/>
            </a:pPr>
            <a:r>
              <a:rPr lang="uk-UA" dirty="0">
                <a:solidFill>
                  <a:schemeClr val="bg1"/>
                </a:solidFill>
              </a:rPr>
              <a:t>Джерела утворення космічного сміття</a:t>
            </a:r>
            <a:r>
              <a:rPr lang="en-US" dirty="0">
                <a:solidFill>
                  <a:schemeClr val="bg1"/>
                </a:solidFill>
              </a:rPr>
              <a:t>;</a:t>
            </a:r>
            <a:endParaRPr lang="uk-UA" dirty="0">
              <a:solidFill>
                <a:schemeClr val="bg1"/>
              </a:solidFill>
            </a:endParaRPr>
          </a:p>
          <a:p>
            <a:pPr marL="342900" indent="-342900">
              <a:buFont typeface="+mj-lt"/>
              <a:buAutoNum type="arabicPeriod"/>
            </a:pPr>
            <a:r>
              <a:rPr lang="uk-UA" dirty="0">
                <a:solidFill>
                  <a:schemeClr val="bg1"/>
                </a:solidFill>
              </a:rPr>
              <a:t>Характеристики об</a:t>
            </a:r>
            <a:r>
              <a:rPr lang="en-US" dirty="0">
                <a:solidFill>
                  <a:schemeClr val="bg1"/>
                </a:solidFill>
              </a:rPr>
              <a:t>’</a:t>
            </a:r>
            <a:r>
              <a:rPr lang="uk-UA" dirty="0" err="1">
                <a:solidFill>
                  <a:schemeClr val="bg1"/>
                </a:solidFill>
              </a:rPr>
              <a:t>єктів</a:t>
            </a:r>
            <a:r>
              <a:rPr lang="en-US" dirty="0">
                <a:solidFill>
                  <a:schemeClr val="bg1"/>
                </a:solidFill>
              </a:rPr>
              <a:t>;</a:t>
            </a:r>
            <a:endParaRPr lang="uk-UA" dirty="0">
              <a:solidFill>
                <a:schemeClr val="bg1"/>
              </a:solidFill>
            </a:endParaRPr>
          </a:p>
          <a:p>
            <a:pPr marL="342900" indent="-342900">
              <a:buFont typeface="+mj-lt"/>
              <a:buAutoNum type="arabicPeriod"/>
            </a:pPr>
            <a:r>
              <a:rPr lang="uk-UA" dirty="0">
                <a:solidFill>
                  <a:schemeClr val="bg1"/>
                </a:solidFill>
              </a:rPr>
              <a:t>С</a:t>
            </a:r>
            <a:r>
              <a:rPr lang="ru-RU" dirty="0" err="1">
                <a:solidFill>
                  <a:schemeClr val="bg1"/>
                </a:solidFill>
              </a:rPr>
              <a:t>ерйозність</a:t>
            </a:r>
            <a:r>
              <a:rPr lang="ru-RU" dirty="0">
                <a:solidFill>
                  <a:schemeClr val="bg1"/>
                </a:solidFill>
              </a:rPr>
              <a:t> теми</a:t>
            </a:r>
            <a:r>
              <a:rPr lang="en-US" dirty="0">
                <a:solidFill>
                  <a:schemeClr val="bg1"/>
                </a:solidFill>
              </a:rPr>
              <a:t>;</a:t>
            </a:r>
          </a:p>
          <a:p>
            <a:pPr marL="342900" indent="-342900">
              <a:buFont typeface="+mj-lt"/>
              <a:buAutoNum type="arabicPeriod"/>
            </a:pPr>
            <a:r>
              <a:rPr lang="uk-UA" dirty="0">
                <a:solidFill>
                  <a:schemeClr val="bg1"/>
                </a:solidFill>
              </a:rPr>
              <a:t>Здійснення космічної діяльності в Україні</a:t>
            </a:r>
            <a:r>
              <a:rPr lang="en-US">
                <a:solidFill>
                  <a:schemeClr val="bg1"/>
                </a:solidFill>
              </a:rPr>
              <a:t>;</a:t>
            </a:r>
            <a:endParaRPr lang="uk-UA" dirty="0">
              <a:solidFill>
                <a:schemeClr val="bg1"/>
              </a:solidFill>
            </a:endParaRPr>
          </a:p>
          <a:p>
            <a:pPr marL="342900" indent="-342900">
              <a:buFont typeface="+mj-lt"/>
              <a:buAutoNum type="arabicPeriod"/>
            </a:pPr>
            <a:r>
              <a:rPr lang="uk-UA" dirty="0">
                <a:solidFill>
                  <a:schemeClr val="bg1"/>
                </a:solidFill>
              </a:rPr>
              <a:t>Екологічні проблеми космічної діяльності</a:t>
            </a:r>
            <a:r>
              <a:rPr lang="en-US" dirty="0">
                <a:solidFill>
                  <a:schemeClr val="bg1"/>
                </a:solidFill>
              </a:rPr>
              <a:t>;</a:t>
            </a:r>
            <a:endParaRPr lang="ru-RU" dirty="0">
              <a:solidFill>
                <a:schemeClr val="bg1"/>
              </a:solidFill>
            </a:endParaRPr>
          </a:p>
          <a:p>
            <a:pPr marL="342900" indent="-342900">
              <a:buFont typeface="+mj-lt"/>
              <a:buAutoNum type="arabicPeriod"/>
            </a:pPr>
            <a:r>
              <a:rPr lang="uk-UA" dirty="0">
                <a:solidFill>
                  <a:schemeClr val="bg1"/>
                </a:solidFill>
              </a:rPr>
              <a:t>М</a:t>
            </a:r>
            <a:r>
              <a:rPr lang="ru-RU" dirty="0" err="1">
                <a:solidFill>
                  <a:schemeClr val="bg1"/>
                </a:solidFill>
              </a:rPr>
              <a:t>етоди</a:t>
            </a:r>
            <a:r>
              <a:rPr lang="ru-RU" dirty="0">
                <a:solidFill>
                  <a:schemeClr val="bg1"/>
                </a:solidFill>
              </a:rPr>
              <a:t> </a:t>
            </a:r>
            <a:r>
              <a:rPr lang="ru-RU" dirty="0" err="1">
                <a:solidFill>
                  <a:schemeClr val="bg1"/>
                </a:solidFill>
              </a:rPr>
              <a:t>боротьби</a:t>
            </a:r>
            <a:r>
              <a:rPr lang="ru-RU" dirty="0">
                <a:solidFill>
                  <a:schemeClr val="bg1"/>
                </a:solidFill>
              </a:rPr>
              <a:t> з </a:t>
            </a:r>
            <a:r>
              <a:rPr lang="ru-RU" dirty="0" err="1">
                <a:solidFill>
                  <a:schemeClr val="bg1"/>
                </a:solidFill>
              </a:rPr>
              <a:t>сміттям</a:t>
            </a:r>
            <a:r>
              <a:rPr lang="ru-RU" dirty="0">
                <a:solidFill>
                  <a:schemeClr val="bg1"/>
                </a:solidFill>
              </a:rPr>
              <a:t> у </a:t>
            </a:r>
            <a:r>
              <a:rPr lang="ru-RU" dirty="0" err="1">
                <a:solidFill>
                  <a:schemeClr val="bg1"/>
                </a:solidFill>
              </a:rPr>
              <a:t>космосі</a:t>
            </a:r>
            <a:r>
              <a:rPr lang="en-US" dirty="0">
                <a:solidFill>
                  <a:schemeClr val="bg1"/>
                </a:solidFill>
              </a:rPr>
              <a:t>;</a:t>
            </a:r>
            <a:endParaRPr lang="ru-RU" dirty="0">
              <a:solidFill>
                <a:schemeClr val="bg1"/>
              </a:solidFill>
            </a:endParaRPr>
          </a:p>
          <a:p>
            <a:pPr marL="342900" indent="-342900">
              <a:buFont typeface="+mj-lt"/>
              <a:buAutoNum type="arabicPeriod"/>
            </a:pPr>
            <a:r>
              <a:rPr lang="uk-UA" dirty="0">
                <a:solidFill>
                  <a:schemeClr val="bg1"/>
                </a:solidFill>
              </a:rPr>
              <a:t>К</a:t>
            </a:r>
            <a:r>
              <a:rPr lang="ru-RU" dirty="0" err="1">
                <a:solidFill>
                  <a:schemeClr val="bg1"/>
                </a:solidFill>
              </a:rPr>
              <a:t>онцепції</a:t>
            </a:r>
            <a:r>
              <a:rPr lang="ru-RU" dirty="0">
                <a:solidFill>
                  <a:schemeClr val="bg1"/>
                </a:solidFill>
              </a:rPr>
              <a:t> </a:t>
            </a:r>
            <a:r>
              <a:rPr lang="ru-RU" dirty="0" err="1">
                <a:solidFill>
                  <a:schemeClr val="bg1"/>
                </a:solidFill>
              </a:rPr>
              <a:t>боротьби</a:t>
            </a:r>
            <a:r>
              <a:rPr lang="en-US" dirty="0">
                <a:solidFill>
                  <a:schemeClr val="bg1"/>
                </a:solidFill>
              </a:rPr>
              <a:t>;</a:t>
            </a:r>
            <a:endParaRPr lang="ru-RU" dirty="0">
              <a:solidFill>
                <a:schemeClr val="bg1"/>
              </a:solidFill>
            </a:endParaRPr>
          </a:p>
          <a:p>
            <a:pPr marL="342900" indent="-342900">
              <a:buFont typeface="+mj-lt"/>
              <a:buAutoNum type="arabicPeriod"/>
            </a:pPr>
            <a:r>
              <a:rPr lang="uk-UA" dirty="0">
                <a:solidFill>
                  <a:schemeClr val="bg1"/>
                </a:solidFill>
              </a:rPr>
              <a:t>В</a:t>
            </a:r>
            <a:r>
              <a:rPr lang="ru-RU" dirty="0" err="1">
                <a:solidFill>
                  <a:schemeClr val="bg1"/>
                </a:solidFill>
              </a:rPr>
              <a:t>исновки</a:t>
            </a:r>
            <a:r>
              <a:rPr lang="ru-RU" dirty="0">
                <a:solidFill>
                  <a:schemeClr val="bg1"/>
                </a:solidFill>
              </a:rPr>
              <a:t>.</a:t>
            </a:r>
            <a:endParaRPr lang="en-US" dirty="0">
              <a:solidFill>
                <a:schemeClr val="bg1"/>
              </a:solidFill>
            </a:endParaRPr>
          </a:p>
          <a:p>
            <a:endParaRPr lang="ru-RU" dirty="0">
              <a:solidFill>
                <a:schemeClr val="bg1"/>
              </a:solidFill>
            </a:endParaRPr>
          </a:p>
          <a:p>
            <a:pPr marL="342900" indent="-342900">
              <a:buFont typeface="+mj-lt"/>
              <a:buAutoNum type="arabicPeriod"/>
            </a:pPr>
            <a:endParaRPr lang="uk-UA" dirty="0">
              <a:solidFill>
                <a:schemeClr val="bg1"/>
              </a:solidFill>
            </a:endParaRPr>
          </a:p>
        </p:txBody>
      </p:sp>
    </p:spTree>
    <p:extLst>
      <p:ext uri="{BB962C8B-B14F-4D97-AF65-F5344CB8AC3E}">
        <p14:creationId xmlns:p14="http://schemas.microsoft.com/office/powerpoint/2010/main" val="35665293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AC099BF-B9F6-4071-9BA5-769A061608F4}"/>
              </a:ext>
            </a:extLst>
          </p:cNvPr>
          <p:cNvSpPr>
            <a:spLocks noGrp="1"/>
          </p:cNvSpPr>
          <p:nvPr>
            <p:ph type="title"/>
          </p:nvPr>
        </p:nvSpPr>
        <p:spPr/>
        <p:txBody>
          <a:bodyPr/>
          <a:lstStyle/>
          <a:p>
            <a:r>
              <a:rPr lang="uk-UA" b="1" spc="50" dirty="0">
                <a:ln w="9525" cmpd="sng">
                  <a:solidFill>
                    <a:schemeClr val="accent1"/>
                  </a:solidFill>
                  <a:prstDash val="solid"/>
                </a:ln>
                <a:solidFill>
                  <a:srgbClr val="70AD47">
                    <a:tint val="1000"/>
                  </a:srgbClr>
                </a:solidFill>
                <a:effectLst>
                  <a:glow rad="38100">
                    <a:schemeClr val="accent1">
                      <a:alpha val="40000"/>
                    </a:schemeClr>
                  </a:glow>
                </a:effectLst>
              </a:rPr>
              <a:t>Космічне сміття</a:t>
            </a:r>
            <a:endParaRPr lang="ru-RU"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Объект 2">
            <a:extLst>
              <a:ext uri="{FF2B5EF4-FFF2-40B4-BE49-F238E27FC236}">
                <a16:creationId xmlns:a16="http://schemas.microsoft.com/office/drawing/2014/main" xmlns="" id="{F74869CD-47B4-4CAB-96E3-04285A35D769}"/>
              </a:ext>
            </a:extLst>
          </p:cNvPr>
          <p:cNvSpPr>
            <a:spLocks noGrp="1"/>
          </p:cNvSpPr>
          <p:nvPr>
            <p:ph idx="1"/>
          </p:nvPr>
        </p:nvSpPr>
        <p:spPr>
          <a:xfrm>
            <a:off x="555813" y="1073383"/>
            <a:ext cx="10493188" cy="4711234"/>
          </a:xfrm>
        </p:spPr>
        <p:txBody>
          <a:bodyPr>
            <a:normAutofit/>
          </a:bodyPr>
          <a:lstStyle/>
          <a:p>
            <a:pPr marL="0" indent="0">
              <a:buNone/>
            </a:pPr>
            <a:r>
              <a:rPr lang="uk-UA" sz="2000" dirty="0">
                <a:solidFill>
                  <a:schemeClr val="bg1"/>
                </a:solidFill>
              </a:rPr>
              <a:t>- некеровані об'єкти антропогенного походження, які більше не виконують своїх функції. Ці об’єкти становлять надзвичайну загрозу космічним апаратам. Станом на 2020 рік їх кількість сягає 19 000 одиниць.</a:t>
            </a:r>
            <a:r>
              <a:rPr lang="ru-RU" sz="2000" dirty="0">
                <a:solidFill>
                  <a:schemeClr val="bg1"/>
                </a:solidFill>
              </a:rPr>
              <a:t>[1</a:t>
            </a:r>
            <a:r>
              <a:rPr lang="en-US" sz="2000" dirty="0">
                <a:solidFill>
                  <a:schemeClr val="bg1"/>
                </a:solidFill>
              </a:rPr>
              <a:t>]</a:t>
            </a:r>
            <a:endParaRPr lang="ru-RU" sz="2000" dirty="0">
              <a:solidFill>
                <a:schemeClr val="bg1"/>
              </a:solidFill>
            </a:endParaRPr>
          </a:p>
          <a:p>
            <a:pPr marL="0" indent="0">
              <a:buNone/>
            </a:pPr>
            <a:r>
              <a:rPr lang="uk-UA" sz="2000" dirty="0">
                <a:solidFill>
                  <a:schemeClr val="bg1"/>
                </a:solidFill>
              </a:rPr>
              <a:t>З початку космічної ери  у космос було запущено понад 5 тисяч супутників і кораблів - і це вилилося у неймовірне навантаження і забруднення нашої орбіти. </a:t>
            </a:r>
          </a:p>
          <a:p>
            <a:pPr marL="0" indent="0">
              <a:buNone/>
            </a:pPr>
            <a:r>
              <a:rPr lang="uk-UA" sz="2000" i="1" dirty="0">
                <a:solidFill>
                  <a:schemeClr val="bg1"/>
                </a:solidFill>
              </a:rPr>
              <a:t>"Хоча, на щастя, космічна ера не тільки тримає перед нами дзеркало, у якому ми можемо побачити самих себе, а й надає нам технології, завдання, мотивацію та навіть оптимізм, щоб упевнено атакувати ці проблеми"</a:t>
            </a:r>
            <a:r>
              <a:rPr lang="uk-UA" sz="2000" dirty="0">
                <a:solidFill>
                  <a:schemeClr val="bg1"/>
                </a:solidFill>
              </a:rPr>
              <a:t>, - сказав пан </a:t>
            </a:r>
            <a:r>
              <a:rPr lang="uk-UA" sz="2000" dirty="0" err="1">
                <a:solidFill>
                  <a:schemeClr val="bg1"/>
                </a:solidFill>
              </a:rPr>
              <a:t>Штулінґер</a:t>
            </a:r>
            <a:r>
              <a:rPr lang="uk-UA" sz="2000" dirty="0">
                <a:solidFill>
                  <a:schemeClr val="bg1"/>
                </a:solidFill>
              </a:rPr>
              <a:t>.</a:t>
            </a:r>
            <a:endParaRPr lang="ru-RU" sz="2000" dirty="0">
              <a:solidFill>
                <a:schemeClr val="bg1"/>
              </a:solidFill>
            </a:endParaRPr>
          </a:p>
          <a:p>
            <a:pPr marL="0" indent="0">
              <a:buNone/>
            </a:pPr>
            <a:r>
              <a:rPr lang="uk-UA" sz="2000" dirty="0">
                <a:solidFill>
                  <a:schemeClr val="bg1"/>
                </a:solidFill>
              </a:rPr>
              <a:t>Проте, на жаль, ми  самі принесли у космічне середовище усю важкість нашої дедалі більшої залежності від супутників і впевненості, що "космос великий".</a:t>
            </a:r>
            <a:endParaRPr lang="ru-RU" sz="2000" dirty="0">
              <a:solidFill>
                <a:schemeClr val="bg1"/>
              </a:solidFill>
            </a:endParaRPr>
          </a:p>
          <a:p>
            <a:pPr marL="0" indent="0">
              <a:buNone/>
            </a:pPr>
            <a:endParaRPr lang="ru-RU" sz="2000" dirty="0">
              <a:solidFill>
                <a:schemeClr val="bg1"/>
              </a:solidFill>
            </a:endParaRPr>
          </a:p>
          <a:p>
            <a:pPr marL="0" indent="0">
              <a:buNone/>
            </a:pPr>
            <a:endParaRPr lang="ru-RU" sz="2000" dirty="0">
              <a:solidFill>
                <a:schemeClr val="bg1"/>
              </a:solidFill>
            </a:endParaRPr>
          </a:p>
        </p:txBody>
      </p:sp>
      <p:pic>
        <p:nvPicPr>
          <p:cNvPr id="5" name="Picture 2" descr="Переробка сміття в Україні – як вигідно для економіки та екології ...">
            <a:extLst>
              <a:ext uri="{FF2B5EF4-FFF2-40B4-BE49-F238E27FC236}">
                <a16:creationId xmlns:a16="http://schemas.microsoft.com/office/drawing/2014/main" xmlns="" id="{E6B73D84-C8F7-4C88-B0DA-E84EDCFD4D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8640" y="4224331"/>
            <a:ext cx="3293859" cy="24546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8650886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CD06600-7371-4330-BE10-07ACE23C4081}"/>
              </a:ext>
            </a:extLst>
          </p:cNvPr>
          <p:cNvSpPr>
            <a:spLocks noGrp="1"/>
          </p:cNvSpPr>
          <p:nvPr>
            <p:ph type="title"/>
          </p:nvPr>
        </p:nvSpPr>
        <p:spPr/>
        <p:txBody>
          <a:bodyPr/>
          <a:lstStyle/>
          <a:p>
            <a:pPr algn="ctr"/>
            <a:r>
              <a:rPr lang="uk-UA" b="1" spc="50" dirty="0">
                <a:ln w="9525" cmpd="sng">
                  <a:solidFill>
                    <a:schemeClr val="accent1"/>
                  </a:solidFill>
                  <a:prstDash val="solid"/>
                </a:ln>
                <a:solidFill>
                  <a:srgbClr val="70AD47">
                    <a:tint val="1000"/>
                  </a:srgbClr>
                </a:solidFill>
                <a:effectLst>
                  <a:glow rad="38100">
                    <a:schemeClr val="accent1">
                      <a:alpha val="40000"/>
                    </a:schemeClr>
                  </a:glow>
                </a:effectLst>
              </a:rPr>
              <a:t>Засмічені області</a:t>
            </a:r>
            <a:endParaRPr lang="ru-RU"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1026" name="Picture 2" descr="Як вирішити проблему космічного сміття?">
            <a:extLst>
              <a:ext uri="{FF2B5EF4-FFF2-40B4-BE49-F238E27FC236}">
                <a16:creationId xmlns:a16="http://schemas.microsoft.com/office/drawing/2014/main" xmlns="" id="{F8D887F6-09B6-4270-9EB1-1A558E4BD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0042" y="1481234"/>
            <a:ext cx="7389845" cy="4156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50033242"/>
      </p:ext>
    </p:extLst>
  </p:cSld>
  <p:clrMapOvr>
    <a:masterClrMapping/>
  </p:clrMapOvr>
  <p:transition spd="slow">
    <p:cover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Створено сайт для стеження за космічним сміттям">
            <a:extLst>
              <a:ext uri="{FF2B5EF4-FFF2-40B4-BE49-F238E27FC236}">
                <a16:creationId xmlns:a16="http://schemas.microsoft.com/office/drawing/2014/main" xmlns="" id="{C9ED8708-8B0A-4A09-B11F-2E4F167CBF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392" y="565785"/>
            <a:ext cx="7421372" cy="39757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 name="Picture 2" descr="Antonivtours.com Космічне сміття - основна проблема освоєння ...">
            <a:extLst>
              <a:ext uri="{FF2B5EF4-FFF2-40B4-BE49-F238E27FC236}">
                <a16:creationId xmlns:a16="http://schemas.microsoft.com/office/drawing/2014/main" xmlns="" id="{E74264AE-15D2-47F1-8A4B-2A5DA7D35A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8764" y="3870960"/>
            <a:ext cx="3867735" cy="2814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a:extLst>
              <a:ext uri="{FF2B5EF4-FFF2-40B4-BE49-F238E27FC236}">
                <a16:creationId xmlns:a16="http://schemas.microsoft.com/office/drawing/2014/main" xmlns="" id="{3AFFBEBE-08A4-4E19-A39A-00C18E41F465}"/>
              </a:ext>
            </a:extLst>
          </p:cNvPr>
          <p:cNvSpPr txBox="1"/>
          <p:nvPr/>
        </p:nvSpPr>
        <p:spPr>
          <a:xfrm>
            <a:off x="7934960" y="792480"/>
            <a:ext cx="3959648" cy="461665"/>
          </a:xfrm>
          <a:prstGeom prst="rect">
            <a:avLst/>
          </a:prstGeom>
          <a:noFill/>
        </p:spPr>
        <p:txBody>
          <a:bodyPr wrap="square" rtlCol="0">
            <a:spAutoFit/>
          </a:bodyPr>
          <a:lstStyle/>
          <a:p>
            <a:r>
              <a:rPr lang="uk-UA" sz="2400" dirty="0">
                <a:solidFill>
                  <a:schemeClr val="bg1"/>
                </a:solidFill>
              </a:rPr>
              <a:t>У космосі це виглядає так</a:t>
            </a:r>
            <a:endParaRPr lang="ru-RU" sz="2400" dirty="0">
              <a:solidFill>
                <a:schemeClr val="bg1"/>
              </a:solidFill>
            </a:endParaRPr>
          </a:p>
        </p:txBody>
      </p:sp>
    </p:spTree>
    <p:extLst>
      <p:ext uri="{BB962C8B-B14F-4D97-AF65-F5344CB8AC3E}">
        <p14:creationId xmlns:p14="http://schemas.microsoft.com/office/powerpoint/2010/main" val="2892197197"/>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CBBD097-52C7-4AAE-B45A-DA1887E42C90}"/>
              </a:ext>
            </a:extLst>
          </p:cNvPr>
          <p:cNvSpPr>
            <a:spLocks noGrp="1"/>
          </p:cNvSpPr>
          <p:nvPr>
            <p:ph type="title"/>
          </p:nvPr>
        </p:nvSpPr>
        <p:spPr/>
        <p:txBody>
          <a:bodyPr/>
          <a:lstStyle/>
          <a:p>
            <a:r>
              <a:rPr lang="uk-UA" dirty="0">
                <a:solidFill>
                  <a:schemeClr val="bg1"/>
                </a:solidFill>
              </a:rPr>
              <a:t>Джерела утворення космічного сміття</a:t>
            </a:r>
            <a:endParaRPr lang="ru-RU" dirty="0">
              <a:solidFill>
                <a:schemeClr val="bg1"/>
              </a:solidFill>
            </a:endParaRPr>
          </a:p>
        </p:txBody>
      </p:sp>
      <p:sp>
        <p:nvSpPr>
          <p:cNvPr id="3" name="Объект 2">
            <a:extLst>
              <a:ext uri="{FF2B5EF4-FFF2-40B4-BE49-F238E27FC236}">
                <a16:creationId xmlns:a16="http://schemas.microsoft.com/office/drawing/2014/main" xmlns="" id="{828CA983-43F9-4B65-A4D4-BC7DC79671A0}"/>
              </a:ext>
            </a:extLst>
          </p:cNvPr>
          <p:cNvSpPr>
            <a:spLocks noGrp="1"/>
          </p:cNvSpPr>
          <p:nvPr>
            <p:ph idx="1"/>
          </p:nvPr>
        </p:nvSpPr>
        <p:spPr/>
        <p:txBody>
          <a:bodyPr>
            <a:normAutofit fontScale="92500"/>
          </a:bodyPr>
          <a:lstStyle/>
          <a:p>
            <a:pPr marL="0" indent="0">
              <a:buNone/>
            </a:pPr>
            <a:r>
              <a:rPr lang="uk-UA" dirty="0">
                <a:solidFill>
                  <a:schemeClr val="bg1"/>
                </a:solidFill>
              </a:rPr>
              <a:t>У даний час за різними оцінками в районі навколоземних орбіт аж до висот близько 2000 км знаходиться 5000 </a:t>
            </a:r>
            <a:r>
              <a:rPr lang="uk-UA" dirty="0" err="1">
                <a:solidFill>
                  <a:schemeClr val="bg1"/>
                </a:solidFill>
              </a:rPr>
              <a:t>тонн</a:t>
            </a:r>
            <a:r>
              <a:rPr lang="uk-UA" dirty="0">
                <a:solidFill>
                  <a:schemeClr val="bg1"/>
                </a:solidFill>
              </a:rPr>
              <a:t> техногенних об'єктів. </a:t>
            </a:r>
          </a:p>
          <a:p>
            <a:pPr marL="0" indent="0">
              <a:buNone/>
            </a:pPr>
            <a:r>
              <a:rPr lang="uk-UA" dirty="0">
                <a:solidFill>
                  <a:schemeClr val="bg1"/>
                </a:solidFill>
              </a:rPr>
              <a:t>Можна визначити декілька джерел утворення космічного сміття:</a:t>
            </a:r>
            <a:endParaRPr lang="ru-RU" dirty="0">
              <a:solidFill>
                <a:schemeClr val="bg1"/>
              </a:solidFill>
            </a:endParaRPr>
          </a:p>
          <a:p>
            <a:pPr lvl="0"/>
            <a:r>
              <a:rPr lang="uk-UA" dirty="0">
                <a:solidFill>
                  <a:schemeClr val="bg1"/>
                </a:solidFill>
              </a:rPr>
              <a:t>«мертві супутники» (штучні супутники, які припинили своє функціонування і з певних причин не були знищені); </a:t>
            </a:r>
            <a:endParaRPr lang="ru-RU" dirty="0">
              <a:solidFill>
                <a:schemeClr val="bg1"/>
              </a:solidFill>
            </a:endParaRPr>
          </a:p>
          <a:p>
            <a:pPr lvl="0"/>
            <a:r>
              <a:rPr lang="uk-UA" dirty="0">
                <a:solidFill>
                  <a:schemeClr val="bg1"/>
                </a:solidFill>
              </a:rPr>
              <a:t>останні ступені ракет (після відділення корабля чи супутника від ракети-носія, деякі фрагменти ракети-носія залишаються на орбіті);</a:t>
            </a:r>
            <a:endParaRPr lang="ru-RU" dirty="0">
              <a:solidFill>
                <a:schemeClr val="bg1"/>
              </a:solidFill>
            </a:endParaRPr>
          </a:p>
          <a:p>
            <a:pPr lvl="0"/>
            <a:r>
              <a:rPr lang="uk-UA" dirty="0">
                <a:solidFill>
                  <a:schemeClr val="bg1"/>
                </a:solidFill>
              </a:rPr>
              <a:t>невеликі шматки (незначні об'єкти  - фрагменти обшивки, всілякі викрутки, що випали з рук космонавтів, тощо);</a:t>
            </a:r>
            <a:endParaRPr lang="ru-RU" dirty="0">
              <a:solidFill>
                <a:schemeClr val="bg1"/>
              </a:solidFill>
            </a:endParaRPr>
          </a:p>
          <a:p>
            <a:pPr lvl="0"/>
            <a:r>
              <a:rPr lang="uk-UA" dirty="0">
                <a:solidFill>
                  <a:schemeClr val="bg1"/>
                </a:solidFill>
              </a:rPr>
              <a:t>фрагменти знищених супутників (особливо потенційно шкідливі наслідки військових навчань).  </a:t>
            </a:r>
            <a:endParaRPr lang="ru-RU" dirty="0">
              <a:solidFill>
                <a:schemeClr val="bg1"/>
              </a:solidFill>
            </a:endParaRPr>
          </a:p>
        </p:txBody>
      </p:sp>
    </p:spTree>
    <p:extLst>
      <p:ext uri="{BB962C8B-B14F-4D97-AF65-F5344CB8AC3E}">
        <p14:creationId xmlns:p14="http://schemas.microsoft.com/office/powerpoint/2010/main" val="1665718770"/>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7364357-43E0-4BA8-A45B-72C62E2A394E}"/>
              </a:ext>
            </a:extLst>
          </p:cNvPr>
          <p:cNvSpPr>
            <a:spLocks noGrp="1"/>
          </p:cNvSpPr>
          <p:nvPr>
            <p:ph type="title"/>
          </p:nvPr>
        </p:nvSpPr>
        <p:spPr/>
        <p:txBody>
          <a:bodyPr/>
          <a:lstStyle/>
          <a:p>
            <a:r>
              <a:rPr lang="uk-UA" b="1" spc="50" dirty="0">
                <a:ln w="9525" cmpd="sng">
                  <a:solidFill>
                    <a:schemeClr val="accent1"/>
                  </a:solidFill>
                  <a:prstDash val="solid"/>
                </a:ln>
                <a:solidFill>
                  <a:srgbClr val="70AD47">
                    <a:tint val="1000"/>
                  </a:srgbClr>
                </a:solidFill>
                <a:effectLst>
                  <a:glow rad="38100">
                    <a:schemeClr val="accent1">
                      <a:alpha val="40000"/>
                    </a:schemeClr>
                  </a:glow>
                </a:effectLst>
              </a:rPr>
              <a:t>Джерела утворення космічного сміття</a:t>
            </a:r>
            <a:endParaRPr lang="ru-RU"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4" name="Group 3">
            <a:extLst>
              <a:ext uri="{FF2B5EF4-FFF2-40B4-BE49-F238E27FC236}">
                <a16:creationId xmlns:a16="http://schemas.microsoft.com/office/drawing/2014/main" xmlns="" id="{DFF26C8A-02D7-4A53-B4BA-57A1593D210D}"/>
              </a:ext>
            </a:extLst>
          </p:cNvPr>
          <p:cNvGrpSpPr>
            <a:grpSpLocks/>
          </p:cNvGrpSpPr>
          <p:nvPr/>
        </p:nvGrpSpPr>
        <p:grpSpPr bwMode="auto">
          <a:xfrm>
            <a:off x="2357120" y="1076960"/>
            <a:ext cx="7315200" cy="5029200"/>
            <a:chOff x="576" y="768"/>
            <a:chExt cx="4608" cy="3168"/>
          </a:xfrm>
        </p:grpSpPr>
        <p:sp>
          <p:nvSpPr>
            <p:cNvPr id="5" name="Oval 4">
              <a:extLst>
                <a:ext uri="{FF2B5EF4-FFF2-40B4-BE49-F238E27FC236}">
                  <a16:creationId xmlns:a16="http://schemas.microsoft.com/office/drawing/2014/main" xmlns="" id="{0EAE3E31-4835-44FE-95C3-70F18CCD246E}"/>
                </a:ext>
              </a:extLst>
            </p:cNvPr>
            <p:cNvSpPr>
              <a:spLocks noChangeArrowheads="1"/>
            </p:cNvSpPr>
            <p:nvPr/>
          </p:nvSpPr>
          <p:spPr bwMode="gray">
            <a:xfrm rot="-675088">
              <a:off x="2016" y="3168"/>
              <a:ext cx="3168" cy="768"/>
            </a:xfrm>
            <a:prstGeom prst="ellipse">
              <a:avLst/>
            </a:prstGeom>
            <a:gradFill rotWithShape="1">
              <a:gsLst>
                <a:gs pos="0">
                  <a:srgbClr val="000000">
                    <a:alpha val="50000"/>
                  </a:srgbClr>
                </a:gs>
                <a:gs pos="100000">
                  <a:srgbClr val="FFFFFF">
                    <a:alpha val="0"/>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PubPieSlice">
              <a:extLst>
                <a:ext uri="{FF2B5EF4-FFF2-40B4-BE49-F238E27FC236}">
                  <a16:creationId xmlns:a16="http://schemas.microsoft.com/office/drawing/2014/main" xmlns="" id="{6839AE5A-47C8-4CE6-BFF5-AC7696CC747D}"/>
                </a:ext>
              </a:extLst>
            </p:cNvPr>
            <p:cNvSpPr>
              <a:spLocks noEditPoints="1" noChangeArrowheads="1"/>
            </p:cNvSpPr>
            <p:nvPr/>
          </p:nvSpPr>
          <p:spPr bwMode="gray">
            <a:xfrm rot="-541963">
              <a:off x="576" y="768"/>
              <a:ext cx="3945" cy="3110"/>
            </a:xfrm>
            <a:custGeom>
              <a:avLst/>
              <a:gdLst>
                <a:gd name="G0" fmla="+- 0 0 0"/>
                <a:gd name="G1" fmla="sin 10800 -4287579"/>
                <a:gd name="G2" fmla="cos 10800 -4287579"/>
                <a:gd name="G3" fmla="sin 10800 -4265226"/>
                <a:gd name="G4" fmla="cos 10800 -4265226"/>
                <a:gd name="G5" fmla="+- G1 10800 0"/>
                <a:gd name="G6" fmla="+- G2 10800 0"/>
                <a:gd name="G7" fmla="+- G3 10800 0"/>
                <a:gd name="G8" fmla="+- G4 10800 0"/>
                <a:gd name="G9" fmla="+- 10800 0 0"/>
                <a:gd name="T0" fmla="*/ 15291 w 21600"/>
                <a:gd name="T1" fmla="*/ 978 h 21600"/>
                <a:gd name="T2" fmla="*/ 10800 w 21600"/>
                <a:gd name="T3" fmla="*/ 10800 h 21600"/>
                <a:gd name="T4" fmla="*/ 15350 w 21600"/>
                <a:gd name="T5" fmla="*/ 1005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5290" y="978"/>
                  </a:moveTo>
                  <a:cubicBezTo>
                    <a:pt x="13881" y="333"/>
                    <a:pt x="12349" y="0"/>
                    <a:pt x="10800" y="0"/>
                  </a:cubicBezTo>
                  <a:cubicBezTo>
                    <a:pt x="4835" y="0"/>
                    <a:pt x="0" y="4835"/>
                    <a:pt x="0" y="10800"/>
                  </a:cubicBezTo>
                  <a:cubicBezTo>
                    <a:pt x="0" y="16764"/>
                    <a:pt x="4835" y="21600"/>
                    <a:pt x="10800" y="21600"/>
                  </a:cubicBezTo>
                  <a:cubicBezTo>
                    <a:pt x="16764" y="21600"/>
                    <a:pt x="21600" y="16764"/>
                    <a:pt x="21600" y="10800"/>
                  </a:cubicBezTo>
                  <a:cubicBezTo>
                    <a:pt x="21600" y="6597"/>
                    <a:pt x="19161" y="2775"/>
                    <a:pt x="15349" y="1005"/>
                  </a:cubicBezTo>
                  <a:lnTo>
                    <a:pt x="10800" y="10800"/>
                  </a:lnTo>
                  <a:close/>
                </a:path>
              </a:pathLst>
            </a:custGeom>
            <a:gradFill rotWithShape="1">
              <a:gsLst>
                <a:gs pos="0">
                  <a:srgbClr val="6699FF">
                    <a:gamma/>
                    <a:tint val="69804"/>
                    <a:invGamma/>
                  </a:srgbClr>
                </a:gs>
                <a:gs pos="100000">
                  <a:srgbClr val="6699FF"/>
                </a:gs>
              </a:gsLst>
              <a:lin ang="18900000" scaled="1"/>
            </a:gradFill>
            <a:ln>
              <a:noFill/>
            </a:ln>
            <a:effectLst/>
            <a:scene3d>
              <a:camera prst="legacyPerspectiveFront">
                <a:rot lat="20099999" lon="1500000" rev="0"/>
              </a:camera>
              <a:lightRig rig="legacyFlat4" dir="b"/>
            </a:scene3d>
            <a:sp3d extrusionH="506400" prstMaterial="legacyMatte">
              <a:bevelT w="13500" h="13500" prst="angle"/>
              <a:bevelB w="13500" h="13500" prst="angle"/>
              <a:extrusionClr>
                <a:srgbClr val="6699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13500000" algn="ctr" rotWithShape="0">
                      <a:srgbClr val="6699FF">
                        <a:gamma/>
                        <a:shade val="60000"/>
                        <a:invGamma/>
                      </a:srgbClr>
                    </a:outerShdw>
                  </a:effectLst>
                </a14:hiddenEffects>
              </a:ext>
            </a:extLst>
          </p:spPr>
          <p:txBody>
            <a:bodyPr>
              <a:flatTx/>
            </a:bodyPr>
            <a:lstStyle/>
            <a:p>
              <a:endParaRPr lang="en-US"/>
            </a:p>
          </p:txBody>
        </p:sp>
        <p:sp>
          <p:nvSpPr>
            <p:cNvPr id="7" name="PubPieSlice">
              <a:extLst>
                <a:ext uri="{FF2B5EF4-FFF2-40B4-BE49-F238E27FC236}">
                  <a16:creationId xmlns:a16="http://schemas.microsoft.com/office/drawing/2014/main" xmlns="" id="{2FD963DC-DAB6-4B05-93BF-CBEF18E42D45}"/>
                </a:ext>
              </a:extLst>
            </p:cNvPr>
            <p:cNvSpPr>
              <a:spLocks noEditPoints="1" noChangeArrowheads="1"/>
            </p:cNvSpPr>
            <p:nvPr/>
          </p:nvSpPr>
          <p:spPr bwMode="gray">
            <a:xfrm rot="19859051">
              <a:off x="858" y="1083"/>
              <a:ext cx="3877" cy="2693"/>
            </a:xfrm>
            <a:custGeom>
              <a:avLst/>
              <a:gdLst>
                <a:gd name="G0" fmla="+- 0 0 0"/>
                <a:gd name="G1" fmla="sin 10800 -690829"/>
                <a:gd name="G2" fmla="cos 10800 -690829"/>
                <a:gd name="G3" fmla="sin 10800 -3751415"/>
                <a:gd name="G4" fmla="cos 10800 -3751415"/>
                <a:gd name="G5" fmla="+- G1 10800 0"/>
                <a:gd name="G6" fmla="+- G2 10800 0"/>
                <a:gd name="G7" fmla="+- G3 10800 0"/>
                <a:gd name="G8" fmla="+- G4 10800 0"/>
                <a:gd name="G9" fmla="+- 10800 0 0"/>
                <a:gd name="T0" fmla="*/ 21417 w 21600"/>
                <a:gd name="T1" fmla="*/ 8824 h 21600"/>
                <a:gd name="T2" fmla="*/ 10800 w 21600"/>
                <a:gd name="T3" fmla="*/ 10800 h 21600"/>
                <a:gd name="T4" fmla="*/ 16643 w 21600"/>
                <a:gd name="T5" fmla="*/ 171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21417" y="8823"/>
                  </a:moveTo>
                  <a:cubicBezTo>
                    <a:pt x="20873" y="5898"/>
                    <a:pt x="19145" y="3327"/>
                    <a:pt x="16642" y="1717"/>
                  </a:cubicBezTo>
                  <a:lnTo>
                    <a:pt x="10800" y="10800"/>
                  </a:lnTo>
                  <a:close/>
                </a:path>
              </a:pathLst>
            </a:custGeom>
            <a:gradFill rotWithShape="1">
              <a:gsLst>
                <a:gs pos="0">
                  <a:srgbClr val="0066CC"/>
                </a:gs>
                <a:gs pos="100000">
                  <a:srgbClr val="0066CC">
                    <a:gamma/>
                    <a:shade val="81961"/>
                    <a:invGamma/>
                  </a:srgb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0066CC">
                        <a:gamma/>
                        <a:shade val="60000"/>
                        <a:invGamma/>
                      </a:srgbClr>
                    </a:outerShdw>
                  </a:effectLst>
                </a14:hiddenEffects>
              </a:ext>
            </a:extLst>
          </p:spPr>
          <p:txBody>
            <a:bodyPr/>
            <a:lstStyle/>
            <a:p>
              <a:endParaRPr lang="en-US"/>
            </a:p>
          </p:txBody>
        </p:sp>
        <p:sp>
          <p:nvSpPr>
            <p:cNvPr id="8" name="PubPieSlice">
              <a:extLst>
                <a:ext uri="{FF2B5EF4-FFF2-40B4-BE49-F238E27FC236}">
                  <a16:creationId xmlns:a16="http://schemas.microsoft.com/office/drawing/2014/main" xmlns="" id="{1B88A93B-F075-47C5-98B1-A2B78A499B7E}"/>
                </a:ext>
              </a:extLst>
            </p:cNvPr>
            <p:cNvSpPr>
              <a:spLocks noEditPoints="1" noChangeArrowheads="1"/>
            </p:cNvSpPr>
            <p:nvPr/>
          </p:nvSpPr>
          <p:spPr bwMode="gray">
            <a:xfrm rot="-1731064">
              <a:off x="842" y="1078"/>
              <a:ext cx="3878" cy="2711"/>
            </a:xfrm>
            <a:custGeom>
              <a:avLst/>
              <a:gdLst>
                <a:gd name="G0" fmla="+- 0 0 0"/>
                <a:gd name="G1" fmla="sin 10800 2920378"/>
                <a:gd name="G2" fmla="cos 10800 2920378"/>
                <a:gd name="G3" fmla="sin 10800 -698513"/>
                <a:gd name="G4" fmla="cos 10800 -698513"/>
                <a:gd name="G5" fmla="+- G1 10800 0"/>
                <a:gd name="G6" fmla="+- G2 10800 0"/>
                <a:gd name="G7" fmla="+- G3 10800 0"/>
                <a:gd name="G8" fmla="+- G4 10800 0"/>
                <a:gd name="G9" fmla="+- 10800 0 0"/>
                <a:gd name="T0" fmla="*/ 18494 w 21600"/>
                <a:gd name="T1" fmla="*/ 18378 h 21600"/>
                <a:gd name="T2" fmla="*/ 10800 w 21600"/>
                <a:gd name="T3" fmla="*/ 10800 h 21600"/>
                <a:gd name="T4" fmla="*/ 21413 w 21600"/>
                <a:gd name="T5" fmla="*/ 8802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8494" y="18378"/>
                  </a:moveTo>
                  <a:cubicBezTo>
                    <a:pt x="20484" y="16358"/>
                    <a:pt x="21600" y="13635"/>
                    <a:pt x="21600" y="10800"/>
                  </a:cubicBezTo>
                  <a:cubicBezTo>
                    <a:pt x="21600" y="10129"/>
                    <a:pt x="21537" y="9460"/>
                    <a:pt x="21413" y="8801"/>
                  </a:cubicBezTo>
                  <a:lnTo>
                    <a:pt x="10800" y="10800"/>
                  </a:lnTo>
                  <a:close/>
                </a:path>
              </a:pathLst>
            </a:custGeom>
            <a:gradFill rotWithShape="1">
              <a:gsLst>
                <a:gs pos="0">
                  <a:srgbClr val="6699FF">
                    <a:gamma/>
                    <a:tint val="69804"/>
                    <a:invGamma/>
                  </a:srgbClr>
                </a:gs>
                <a:gs pos="100000">
                  <a:srgbClr val="6699FF"/>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6699FF">
                        <a:gamma/>
                        <a:shade val="60000"/>
                        <a:invGamma/>
                      </a:srgbClr>
                    </a:outerShdw>
                  </a:effectLst>
                </a14:hiddenEffects>
              </a:ext>
            </a:extLst>
          </p:spPr>
          <p:txBody>
            <a:bodyPr/>
            <a:lstStyle/>
            <a:p>
              <a:endParaRPr lang="en-US"/>
            </a:p>
          </p:txBody>
        </p:sp>
        <p:sp>
          <p:nvSpPr>
            <p:cNvPr id="9" name="PubPieSlice">
              <a:extLst>
                <a:ext uri="{FF2B5EF4-FFF2-40B4-BE49-F238E27FC236}">
                  <a16:creationId xmlns:a16="http://schemas.microsoft.com/office/drawing/2014/main" xmlns="" id="{D1F8F161-9CBF-471F-8FCA-47FCA872E9CD}"/>
                </a:ext>
              </a:extLst>
            </p:cNvPr>
            <p:cNvSpPr>
              <a:spLocks noEditPoints="1" noChangeArrowheads="1"/>
            </p:cNvSpPr>
            <p:nvPr/>
          </p:nvSpPr>
          <p:spPr bwMode="gray">
            <a:xfrm rot="-1731064">
              <a:off x="848" y="1064"/>
              <a:ext cx="3878" cy="2712"/>
            </a:xfrm>
            <a:custGeom>
              <a:avLst/>
              <a:gdLst>
                <a:gd name="G0" fmla="+- 0 0 0"/>
                <a:gd name="G1" fmla="sin 10800 5800715"/>
                <a:gd name="G2" fmla="cos 10800 5800715"/>
                <a:gd name="G3" fmla="sin 10800 2898879"/>
                <a:gd name="G4" fmla="cos 10800 2898879"/>
                <a:gd name="G5" fmla="+- G1 10800 0"/>
                <a:gd name="G6" fmla="+- G2 10800 0"/>
                <a:gd name="G7" fmla="+- G3 10800 0"/>
                <a:gd name="G8" fmla="+- G4 10800 0"/>
                <a:gd name="G9" fmla="+- 10800 0 0"/>
                <a:gd name="T0" fmla="*/ 11080 w 21600"/>
                <a:gd name="T1" fmla="*/ 21596 h 21600"/>
                <a:gd name="T2" fmla="*/ 10800 w 21600"/>
                <a:gd name="T3" fmla="*/ 10800 h 21600"/>
                <a:gd name="T4" fmla="*/ 18538 w 21600"/>
                <a:gd name="T5" fmla="*/ 18333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1080" y="21596"/>
                  </a:moveTo>
                  <a:cubicBezTo>
                    <a:pt x="13896" y="21523"/>
                    <a:pt x="16573" y="20352"/>
                    <a:pt x="18538" y="18333"/>
                  </a:cubicBezTo>
                  <a:lnTo>
                    <a:pt x="10800" y="10800"/>
                  </a:lnTo>
                  <a:close/>
                </a:path>
              </a:pathLst>
            </a:custGeom>
            <a:gradFill rotWithShape="1">
              <a:gsLst>
                <a:gs pos="0">
                  <a:srgbClr val="0066CC">
                    <a:gamma/>
                    <a:tint val="66667"/>
                    <a:invGamma/>
                  </a:srgbClr>
                </a:gs>
                <a:gs pos="100000">
                  <a:srgbClr val="0066CC"/>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0066CC">
                        <a:gamma/>
                        <a:shade val="60000"/>
                        <a:invGamma/>
                      </a:srgbClr>
                    </a:outerShdw>
                  </a:effectLst>
                </a14:hiddenEffects>
              </a:ext>
            </a:extLst>
          </p:spPr>
          <p:txBody>
            <a:bodyPr/>
            <a:lstStyle/>
            <a:p>
              <a:endParaRPr lang="en-US"/>
            </a:p>
          </p:txBody>
        </p:sp>
        <p:sp>
          <p:nvSpPr>
            <p:cNvPr id="10" name="PubPieSlice">
              <a:extLst>
                <a:ext uri="{FF2B5EF4-FFF2-40B4-BE49-F238E27FC236}">
                  <a16:creationId xmlns:a16="http://schemas.microsoft.com/office/drawing/2014/main" xmlns="" id="{41D2B3C6-C4B3-46D6-9653-67E4BB52F7F7}"/>
                </a:ext>
              </a:extLst>
            </p:cNvPr>
            <p:cNvSpPr>
              <a:spLocks noEditPoints="1" noChangeArrowheads="1"/>
            </p:cNvSpPr>
            <p:nvPr/>
          </p:nvSpPr>
          <p:spPr bwMode="gray">
            <a:xfrm rot="-1731064">
              <a:off x="846" y="1083"/>
              <a:ext cx="3878" cy="2704"/>
            </a:xfrm>
            <a:custGeom>
              <a:avLst/>
              <a:gdLst>
                <a:gd name="G0" fmla="+- 0 0 0"/>
                <a:gd name="G1" fmla="sin 10800 -3698753"/>
                <a:gd name="G2" fmla="cos 10800 -3698753"/>
                <a:gd name="G3" fmla="sin 10800 -6217412"/>
                <a:gd name="G4" fmla="cos 10800 -6217412"/>
                <a:gd name="G5" fmla="+- G1 10800 0"/>
                <a:gd name="G6" fmla="+- G2 10800 0"/>
                <a:gd name="G7" fmla="+- G3 10800 0"/>
                <a:gd name="G8" fmla="+- G4 10800 0"/>
                <a:gd name="G9" fmla="+- 10800 0 0"/>
                <a:gd name="T0" fmla="*/ 16770 w 21600"/>
                <a:gd name="T1" fmla="*/ 1800 h 21600"/>
                <a:gd name="T2" fmla="*/ 10800 w 21600"/>
                <a:gd name="T3" fmla="*/ 10800 h 21600"/>
                <a:gd name="T4" fmla="*/ 9883 w 21600"/>
                <a:gd name="T5" fmla="*/ 38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6769" y="1800"/>
                  </a:moveTo>
                  <a:cubicBezTo>
                    <a:pt x="15000" y="626"/>
                    <a:pt x="12923" y="0"/>
                    <a:pt x="10800" y="0"/>
                  </a:cubicBezTo>
                  <a:cubicBezTo>
                    <a:pt x="10493" y="-1"/>
                    <a:pt x="10188" y="13"/>
                    <a:pt x="9883" y="38"/>
                  </a:cubicBezTo>
                  <a:lnTo>
                    <a:pt x="10800" y="10800"/>
                  </a:lnTo>
                  <a:close/>
                </a:path>
              </a:pathLst>
            </a:custGeom>
            <a:gradFill rotWithShape="1">
              <a:gsLst>
                <a:gs pos="0">
                  <a:srgbClr val="5AA7F4">
                    <a:gamma/>
                    <a:tint val="69804"/>
                    <a:invGamma/>
                  </a:srgbClr>
                </a:gs>
                <a:gs pos="100000">
                  <a:srgbClr val="5AA7F4"/>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5AA7F4">
                        <a:gamma/>
                        <a:shade val="60000"/>
                        <a:invGamma/>
                      </a:srgbClr>
                    </a:outerShdw>
                  </a:effectLst>
                </a14:hiddenEffects>
              </a:ext>
            </a:extLst>
          </p:spPr>
          <p:txBody>
            <a:bodyPr/>
            <a:lstStyle/>
            <a:p>
              <a:endParaRPr lang="en-US"/>
            </a:p>
          </p:txBody>
        </p:sp>
        <p:sp>
          <p:nvSpPr>
            <p:cNvPr id="11" name="PubPieSlice">
              <a:extLst>
                <a:ext uri="{FF2B5EF4-FFF2-40B4-BE49-F238E27FC236}">
                  <a16:creationId xmlns:a16="http://schemas.microsoft.com/office/drawing/2014/main" xmlns="" id="{1D803431-A355-48CE-A0B3-829F78106C50}"/>
                </a:ext>
              </a:extLst>
            </p:cNvPr>
            <p:cNvSpPr>
              <a:spLocks noEditPoints="1" noChangeArrowheads="1"/>
            </p:cNvSpPr>
            <p:nvPr/>
          </p:nvSpPr>
          <p:spPr bwMode="gray">
            <a:xfrm rot="-1731064">
              <a:off x="830" y="1080"/>
              <a:ext cx="3923" cy="2691"/>
            </a:xfrm>
            <a:custGeom>
              <a:avLst/>
              <a:gdLst>
                <a:gd name="G0" fmla="+- 0 0 0"/>
                <a:gd name="G1" fmla="sin 10800 -6234804"/>
                <a:gd name="G2" fmla="cos 10800 -6234804"/>
                <a:gd name="G3" fmla="sin 10800 -8874660"/>
                <a:gd name="G4" fmla="cos 10800 -8874660"/>
                <a:gd name="G5" fmla="+- G1 10800 0"/>
                <a:gd name="G6" fmla="+- G2 10800 0"/>
                <a:gd name="G7" fmla="+- G3 10800 0"/>
                <a:gd name="G8" fmla="+- G4 10800 0"/>
                <a:gd name="G9" fmla="+- 10800 0 0"/>
                <a:gd name="T0" fmla="*/ 9833 w 21600"/>
                <a:gd name="T1" fmla="*/ 43 h 21600"/>
                <a:gd name="T2" fmla="*/ 10800 w 21600"/>
                <a:gd name="T3" fmla="*/ 10800 h 21600"/>
                <a:gd name="T4" fmla="*/ 3107 w 21600"/>
                <a:gd name="T5" fmla="*/ 3218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9833" y="43"/>
                  </a:moveTo>
                  <a:cubicBezTo>
                    <a:pt x="7286" y="272"/>
                    <a:pt x="4902" y="1397"/>
                    <a:pt x="3107" y="3218"/>
                  </a:cubicBezTo>
                  <a:lnTo>
                    <a:pt x="10800" y="10800"/>
                  </a:lnTo>
                  <a:close/>
                </a:path>
              </a:pathLst>
            </a:custGeom>
            <a:gradFill rotWithShape="1">
              <a:gsLst>
                <a:gs pos="0">
                  <a:srgbClr val="0066CC"/>
                </a:gs>
                <a:gs pos="100000">
                  <a:srgbClr val="0066CC">
                    <a:gamma/>
                    <a:shade val="48627"/>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0066CC">
                        <a:gamma/>
                        <a:shade val="60000"/>
                        <a:invGamma/>
                      </a:srgbClr>
                    </a:outerShdw>
                  </a:effectLst>
                </a14:hiddenEffects>
              </a:ext>
            </a:extLst>
          </p:spPr>
          <p:txBody>
            <a:bodyPr/>
            <a:lstStyle/>
            <a:p>
              <a:endParaRPr lang="en-US"/>
            </a:p>
          </p:txBody>
        </p:sp>
        <p:sp>
          <p:nvSpPr>
            <p:cNvPr id="12" name="PubPieSlice">
              <a:extLst>
                <a:ext uri="{FF2B5EF4-FFF2-40B4-BE49-F238E27FC236}">
                  <a16:creationId xmlns:a16="http://schemas.microsoft.com/office/drawing/2014/main" xmlns="" id="{6EF1DC00-1713-4081-B1BE-7B6D04D39FE8}"/>
                </a:ext>
              </a:extLst>
            </p:cNvPr>
            <p:cNvSpPr>
              <a:spLocks noEditPoints="1" noChangeArrowheads="1"/>
            </p:cNvSpPr>
            <p:nvPr/>
          </p:nvSpPr>
          <p:spPr bwMode="gray">
            <a:xfrm rot="-1731064">
              <a:off x="835" y="1084"/>
              <a:ext cx="3899" cy="2679"/>
            </a:xfrm>
            <a:custGeom>
              <a:avLst/>
              <a:gdLst>
                <a:gd name="G0" fmla="+- 0 0 0"/>
                <a:gd name="G1" fmla="sin 10800 -8879999"/>
                <a:gd name="G2" fmla="cos 10800 -8879999"/>
                <a:gd name="G3" fmla="sin 10800 11230371"/>
                <a:gd name="G4" fmla="cos 10800 11230371"/>
                <a:gd name="G5" fmla="+- G1 10800 0"/>
                <a:gd name="G6" fmla="+- G2 10800 0"/>
                <a:gd name="G7" fmla="+- G3 10800 0"/>
                <a:gd name="G8" fmla="+- G4 10800 0"/>
                <a:gd name="G9" fmla="+- 10800 0 0"/>
                <a:gd name="T0" fmla="*/ 3097 w 21600"/>
                <a:gd name="T1" fmla="*/ 3229 h 21600"/>
                <a:gd name="T2" fmla="*/ 10800 w 21600"/>
                <a:gd name="T3" fmla="*/ 10800 h 21600"/>
                <a:gd name="T4" fmla="*/ 122 w 21600"/>
                <a:gd name="T5" fmla="*/ 12422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3097" y="3229"/>
                  </a:moveTo>
                  <a:cubicBezTo>
                    <a:pt x="1112" y="5249"/>
                    <a:pt x="0" y="7967"/>
                    <a:pt x="0" y="10799"/>
                  </a:cubicBezTo>
                  <a:cubicBezTo>
                    <a:pt x="-1" y="11342"/>
                    <a:pt x="40" y="11885"/>
                    <a:pt x="122" y="12421"/>
                  </a:cubicBezTo>
                  <a:lnTo>
                    <a:pt x="10800" y="10800"/>
                  </a:lnTo>
                  <a:close/>
                </a:path>
              </a:pathLst>
            </a:custGeom>
            <a:gradFill rotWithShape="1">
              <a:gsLst>
                <a:gs pos="0">
                  <a:srgbClr val="5AA7F4">
                    <a:gamma/>
                    <a:shade val="75686"/>
                    <a:invGamma/>
                  </a:srgbClr>
                </a:gs>
                <a:gs pos="100000">
                  <a:srgbClr val="5AA7F4"/>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5AA7F4">
                        <a:gamma/>
                        <a:shade val="60000"/>
                        <a:invGamma/>
                      </a:srgbClr>
                    </a:outerShdw>
                  </a:effectLst>
                </a14:hiddenEffects>
              </a:ext>
            </a:extLst>
          </p:spPr>
          <p:txBody>
            <a:bodyPr/>
            <a:lstStyle/>
            <a:p>
              <a:endParaRPr lang="en-US"/>
            </a:p>
          </p:txBody>
        </p:sp>
        <p:sp>
          <p:nvSpPr>
            <p:cNvPr id="13" name="PubPieSlice">
              <a:extLst>
                <a:ext uri="{FF2B5EF4-FFF2-40B4-BE49-F238E27FC236}">
                  <a16:creationId xmlns:a16="http://schemas.microsoft.com/office/drawing/2014/main" xmlns="" id="{418B0C08-8B9A-4C0B-BF93-795137980C8C}"/>
                </a:ext>
              </a:extLst>
            </p:cNvPr>
            <p:cNvSpPr>
              <a:spLocks noEditPoints="1" noChangeArrowheads="1"/>
            </p:cNvSpPr>
            <p:nvPr/>
          </p:nvSpPr>
          <p:spPr bwMode="gray">
            <a:xfrm rot="-1731064">
              <a:off x="860" y="1097"/>
              <a:ext cx="3868" cy="2679"/>
            </a:xfrm>
            <a:custGeom>
              <a:avLst/>
              <a:gdLst>
                <a:gd name="G0" fmla="+- 0 0 0"/>
                <a:gd name="G1" fmla="sin 10800 8282286"/>
                <a:gd name="G2" fmla="cos 10800 8282286"/>
                <a:gd name="G3" fmla="sin 10800 5529217"/>
                <a:gd name="G4" fmla="cos 10800 5529217"/>
                <a:gd name="G5" fmla="+- G1 10800 0"/>
                <a:gd name="G6" fmla="+- G2 10800 0"/>
                <a:gd name="G7" fmla="+- G3 10800 0"/>
                <a:gd name="G8" fmla="+- G4 10800 0"/>
                <a:gd name="G9" fmla="+- 10800 0 0"/>
                <a:gd name="T0" fmla="*/ 4394 w 21600"/>
                <a:gd name="T1" fmla="*/ 19495 h 21600"/>
                <a:gd name="T2" fmla="*/ 10800 w 21600"/>
                <a:gd name="T3" fmla="*/ 10800 h 21600"/>
                <a:gd name="T4" fmla="*/ 11859 w 21600"/>
                <a:gd name="T5" fmla="*/ 2154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4393" y="19495"/>
                  </a:moveTo>
                  <a:cubicBezTo>
                    <a:pt x="6249" y="20862"/>
                    <a:pt x="8494" y="21600"/>
                    <a:pt x="10800" y="21600"/>
                  </a:cubicBezTo>
                  <a:cubicBezTo>
                    <a:pt x="11153" y="21599"/>
                    <a:pt x="11507" y="21582"/>
                    <a:pt x="11859" y="21547"/>
                  </a:cubicBezTo>
                  <a:lnTo>
                    <a:pt x="10800" y="10800"/>
                  </a:lnTo>
                  <a:close/>
                </a:path>
              </a:pathLst>
            </a:custGeom>
            <a:gradFill rotWithShape="1">
              <a:gsLst>
                <a:gs pos="0">
                  <a:srgbClr val="0066CC">
                    <a:gamma/>
                    <a:shade val="84706"/>
                    <a:invGamma/>
                  </a:srgbClr>
                </a:gs>
                <a:gs pos="100000">
                  <a:srgbClr val="0066CC"/>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0066CC">
                        <a:gamma/>
                        <a:shade val="60000"/>
                        <a:invGamma/>
                      </a:srgbClr>
                    </a:outerShdw>
                  </a:effectLst>
                </a14:hiddenEffects>
              </a:ext>
            </a:extLst>
          </p:spPr>
          <p:txBody>
            <a:bodyPr/>
            <a:lstStyle/>
            <a:p>
              <a:endParaRPr lang="en-US"/>
            </a:p>
          </p:txBody>
        </p:sp>
        <p:sp>
          <p:nvSpPr>
            <p:cNvPr id="14" name="Text Box 14">
              <a:extLst>
                <a:ext uri="{FF2B5EF4-FFF2-40B4-BE49-F238E27FC236}">
                  <a16:creationId xmlns:a16="http://schemas.microsoft.com/office/drawing/2014/main" xmlns="" id="{275F2D02-D77C-42BC-9F62-D93C3964CEDE}"/>
                </a:ext>
              </a:extLst>
            </p:cNvPr>
            <p:cNvSpPr txBox="1">
              <a:spLocks noChangeArrowheads="1"/>
            </p:cNvSpPr>
            <p:nvPr/>
          </p:nvSpPr>
          <p:spPr bwMode="gray">
            <a:xfrm>
              <a:off x="3570" y="1227"/>
              <a:ext cx="918"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uk-UA" b="1" dirty="0">
                  <a:solidFill>
                    <a:srgbClr val="FFFFFF"/>
                  </a:solidFill>
                </a:rPr>
                <a:t>Останні ступені </a:t>
              </a:r>
            </a:p>
            <a:p>
              <a:r>
                <a:rPr lang="uk-UA" b="1" dirty="0">
                  <a:solidFill>
                    <a:srgbClr val="FFFFFF"/>
                  </a:solidFill>
                </a:rPr>
                <a:t>ракет</a:t>
              </a:r>
              <a:endParaRPr lang="en-US" b="1" dirty="0">
                <a:solidFill>
                  <a:srgbClr val="FFFFFF"/>
                </a:solidFill>
              </a:endParaRPr>
            </a:p>
          </p:txBody>
        </p:sp>
        <p:sp>
          <p:nvSpPr>
            <p:cNvPr id="15" name="Text Box 16">
              <a:extLst>
                <a:ext uri="{FF2B5EF4-FFF2-40B4-BE49-F238E27FC236}">
                  <a16:creationId xmlns:a16="http://schemas.microsoft.com/office/drawing/2014/main" xmlns="" id="{57AF92DE-48BD-4DD9-9EDC-2AE36344B5BD}"/>
                </a:ext>
              </a:extLst>
            </p:cNvPr>
            <p:cNvSpPr txBox="1">
              <a:spLocks noChangeArrowheads="1"/>
            </p:cNvSpPr>
            <p:nvPr/>
          </p:nvSpPr>
          <p:spPr bwMode="gray">
            <a:xfrm>
              <a:off x="3130" y="2915"/>
              <a:ext cx="841"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b="1" dirty="0">
                  <a:solidFill>
                    <a:srgbClr val="FFFFFF"/>
                  </a:solidFill>
                </a:rPr>
                <a:t>фрагменти </a:t>
              </a:r>
            </a:p>
            <a:p>
              <a:r>
                <a:rPr lang="uk-UA" b="1" dirty="0">
                  <a:solidFill>
                    <a:srgbClr val="FFFFFF"/>
                  </a:solidFill>
                </a:rPr>
                <a:t>знищених </a:t>
              </a:r>
            </a:p>
            <a:p>
              <a:r>
                <a:rPr lang="uk-UA" b="1" dirty="0">
                  <a:solidFill>
                    <a:srgbClr val="FFFFFF"/>
                  </a:solidFill>
                </a:rPr>
                <a:t>супутників</a:t>
              </a:r>
              <a:endParaRPr lang="en-US" b="1" dirty="0">
                <a:solidFill>
                  <a:srgbClr val="FFFFFF"/>
                </a:solidFill>
              </a:endParaRPr>
            </a:p>
          </p:txBody>
        </p:sp>
        <p:sp>
          <p:nvSpPr>
            <p:cNvPr id="16" name="Text Box 18">
              <a:extLst>
                <a:ext uri="{FF2B5EF4-FFF2-40B4-BE49-F238E27FC236}">
                  <a16:creationId xmlns:a16="http://schemas.microsoft.com/office/drawing/2014/main" xmlns="" id="{2E621E69-FE91-44AE-AC01-86B4C48D2CAA}"/>
                </a:ext>
              </a:extLst>
            </p:cNvPr>
            <p:cNvSpPr txBox="1">
              <a:spLocks noChangeArrowheads="1"/>
            </p:cNvSpPr>
            <p:nvPr/>
          </p:nvSpPr>
          <p:spPr bwMode="gray">
            <a:xfrm>
              <a:off x="1250" y="3027"/>
              <a:ext cx="70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b="1" dirty="0">
                  <a:solidFill>
                    <a:srgbClr val="FFFFFF"/>
                  </a:solidFill>
                </a:rPr>
                <a:t>невеликі </a:t>
              </a:r>
            </a:p>
            <a:p>
              <a:r>
                <a:rPr lang="uk-UA" b="1" dirty="0">
                  <a:solidFill>
                    <a:srgbClr val="FFFFFF"/>
                  </a:solidFill>
                </a:rPr>
                <a:t>шматки</a:t>
              </a:r>
              <a:endParaRPr lang="en-US" b="1" dirty="0">
                <a:solidFill>
                  <a:srgbClr val="FFFFFF"/>
                </a:solidFill>
              </a:endParaRPr>
            </a:p>
          </p:txBody>
        </p:sp>
        <p:grpSp>
          <p:nvGrpSpPr>
            <p:cNvPr id="17" name="Group 19">
              <a:extLst>
                <a:ext uri="{FF2B5EF4-FFF2-40B4-BE49-F238E27FC236}">
                  <a16:creationId xmlns:a16="http://schemas.microsoft.com/office/drawing/2014/main" xmlns="" id="{771EDD42-1BCF-46D6-837F-BC0F77F1EA71}"/>
                </a:ext>
              </a:extLst>
            </p:cNvPr>
            <p:cNvGrpSpPr>
              <a:grpSpLocks/>
            </p:cNvGrpSpPr>
            <p:nvPr/>
          </p:nvGrpSpPr>
          <p:grpSpPr bwMode="auto">
            <a:xfrm>
              <a:off x="1729" y="1728"/>
              <a:ext cx="2115" cy="1314"/>
              <a:chOff x="1668" y="1747"/>
              <a:chExt cx="2115" cy="1314"/>
            </a:xfrm>
          </p:grpSpPr>
          <p:sp>
            <p:nvSpPr>
              <p:cNvPr id="19" name="Oval 20">
                <a:extLst>
                  <a:ext uri="{FF2B5EF4-FFF2-40B4-BE49-F238E27FC236}">
                    <a16:creationId xmlns:a16="http://schemas.microsoft.com/office/drawing/2014/main" xmlns="" id="{C343A911-E5AE-49F7-B874-2ACE3E28305F}"/>
                  </a:ext>
                </a:extLst>
              </p:cNvPr>
              <p:cNvSpPr>
                <a:spLocks noChangeArrowheads="1"/>
              </p:cNvSpPr>
              <p:nvPr/>
            </p:nvSpPr>
            <p:spPr bwMode="gray">
              <a:xfrm rot="19733972">
                <a:off x="1920" y="1903"/>
                <a:ext cx="1618" cy="997"/>
              </a:xfrm>
              <a:prstGeom prst="ellipse">
                <a:avLst/>
              </a:prstGeom>
              <a:solidFill>
                <a:schemeClr val="bg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21">
                <a:extLst>
                  <a:ext uri="{FF2B5EF4-FFF2-40B4-BE49-F238E27FC236}">
                    <a16:creationId xmlns:a16="http://schemas.microsoft.com/office/drawing/2014/main" xmlns="" id="{08C7E9E3-7BEA-4B46-A60F-923C449DFA21}"/>
                  </a:ext>
                </a:extLst>
              </p:cNvPr>
              <p:cNvSpPr>
                <a:spLocks noChangeArrowheads="1"/>
              </p:cNvSpPr>
              <p:nvPr/>
            </p:nvSpPr>
            <p:spPr bwMode="gray">
              <a:xfrm rot="-1870055">
                <a:off x="1668" y="1747"/>
                <a:ext cx="2115" cy="1314"/>
              </a:xfrm>
              <a:custGeom>
                <a:avLst/>
                <a:gdLst>
                  <a:gd name="G0" fmla="+- 1763482 0 0"/>
                  <a:gd name="G1" fmla="+- 5477921 0 0"/>
                  <a:gd name="G2" fmla="+- 1763482 0 5477921"/>
                  <a:gd name="G3" fmla="+- 10800 0 0"/>
                  <a:gd name="G4" fmla="+- 0 0 1763482"/>
                  <a:gd name="T0" fmla="*/ 360 256 1"/>
                  <a:gd name="T1" fmla="*/ 0 256 1"/>
                  <a:gd name="G5" fmla="+- G2 T0 T1"/>
                  <a:gd name="G6" fmla="?: G2 G2 G5"/>
                  <a:gd name="G7" fmla="+- 0 0 G6"/>
                  <a:gd name="G8" fmla="+- 8204 0 0"/>
                  <a:gd name="G9" fmla="+- 0 0 5477921"/>
                  <a:gd name="G10" fmla="+- 8204 0 2700"/>
                  <a:gd name="G11" fmla="cos G10 1763482"/>
                  <a:gd name="G12" fmla="sin G10 1763482"/>
                  <a:gd name="G13" fmla="cos 13500 1763482"/>
                  <a:gd name="G14" fmla="sin 13500 1763482"/>
                  <a:gd name="G15" fmla="+- G11 10800 0"/>
                  <a:gd name="G16" fmla="+- G12 10800 0"/>
                  <a:gd name="G17" fmla="+- G13 10800 0"/>
                  <a:gd name="G18" fmla="+- G14 10800 0"/>
                  <a:gd name="G19" fmla="*/ 8204 1 2"/>
                  <a:gd name="G20" fmla="+- G19 5400 0"/>
                  <a:gd name="G21" fmla="cos G20 1763482"/>
                  <a:gd name="G22" fmla="sin G20 1763482"/>
                  <a:gd name="G23" fmla="+- G21 10800 0"/>
                  <a:gd name="G24" fmla="+- G12 G23 G22"/>
                  <a:gd name="G25" fmla="+- G22 G23 G11"/>
                  <a:gd name="G26" fmla="cos 10800 1763482"/>
                  <a:gd name="G27" fmla="sin 10800 1763482"/>
                  <a:gd name="G28" fmla="cos 8204 1763482"/>
                  <a:gd name="G29" fmla="sin 8204 1763482"/>
                  <a:gd name="G30" fmla="+- G26 10800 0"/>
                  <a:gd name="G31" fmla="+- G27 10800 0"/>
                  <a:gd name="G32" fmla="+- G28 10800 0"/>
                  <a:gd name="G33" fmla="+- G29 10800 0"/>
                  <a:gd name="G34" fmla="+- G19 5400 0"/>
                  <a:gd name="G35" fmla="cos G34 5477921"/>
                  <a:gd name="G36" fmla="sin G34 5477921"/>
                  <a:gd name="G37" fmla="+/ 5477921 1763482 2"/>
                  <a:gd name="T2" fmla="*/ 180 256 1"/>
                  <a:gd name="T3" fmla="*/ 0 256 1"/>
                  <a:gd name="G38" fmla="+- G37 T2 T3"/>
                  <a:gd name="G39" fmla="?: G2 G37 G38"/>
                  <a:gd name="G40" fmla="cos 10800 G39"/>
                  <a:gd name="G41" fmla="sin 10800 G39"/>
                  <a:gd name="G42" fmla="cos 8204 G39"/>
                  <a:gd name="G43" fmla="sin 8204 G39"/>
                  <a:gd name="G44" fmla="+- G40 10800 0"/>
                  <a:gd name="G45" fmla="+- G41 10800 0"/>
                  <a:gd name="G46" fmla="+- G42 10800 0"/>
                  <a:gd name="G47" fmla="+- G43 10800 0"/>
                  <a:gd name="G48" fmla="+- G35 10800 0"/>
                  <a:gd name="G49" fmla="+- G36 10800 0"/>
                  <a:gd name="T4" fmla="*/ 4643 w 21600"/>
                  <a:gd name="T5" fmla="*/ 1926 h 21600"/>
                  <a:gd name="T6" fmla="*/ 11861 w 21600"/>
                  <a:gd name="T7" fmla="*/ 20242 h 21600"/>
                  <a:gd name="T8" fmla="*/ 6123 w 21600"/>
                  <a:gd name="T9" fmla="*/ 4059 h 21600"/>
                  <a:gd name="T10" fmla="*/ 22838 w 21600"/>
                  <a:gd name="T11" fmla="*/ 16909 h 21600"/>
                  <a:gd name="T12" fmla="*/ 17463 w 21600"/>
                  <a:gd name="T13" fmla="*/ 18665 h 21600"/>
                  <a:gd name="T14" fmla="*/ 15708 w 21600"/>
                  <a:gd name="T15" fmla="*/ 1329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115" y="14512"/>
                    </a:moveTo>
                    <a:cubicBezTo>
                      <a:pt x="18699" y="13362"/>
                      <a:pt x="19004" y="12090"/>
                      <a:pt x="19004" y="10800"/>
                    </a:cubicBezTo>
                    <a:cubicBezTo>
                      <a:pt x="19004" y="6269"/>
                      <a:pt x="15330" y="2596"/>
                      <a:pt x="10800" y="2596"/>
                    </a:cubicBezTo>
                    <a:cubicBezTo>
                      <a:pt x="6269" y="2596"/>
                      <a:pt x="2596" y="6269"/>
                      <a:pt x="2596" y="10800"/>
                    </a:cubicBezTo>
                    <a:cubicBezTo>
                      <a:pt x="2596" y="15330"/>
                      <a:pt x="6269" y="19004"/>
                      <a:pt x="10800" y="19004"/>
                    </a:cubicBezTo>
                    <a:cubicBezTo>
                      <a:pt x="11106" y="19004"/>
                      <a:pt x="11412" y="18986"/>
                      <a:pt x="11716" y="18952"/>
                    </a:cubicBezTo>
                    <a:lnTo>
                      <a:pt x="12006" y="21532"/>
                    </a:lnTo>
                    <a:cubicBezTo>
                      <a:pt x="11605" y="21577"/>
                      <a:pt x="11203" y="21599"/>
                      <a:pt x="10800" y="21600"/>
                    </a:cubicBezTo>
                    <a:cubicBezTo>
                      <a:pt x="4835" y="21600"/>
                      <a:pt x="0" y="16764"/>
                      <a:pt x="0" y="10800"/>
                    </a:cubicBezTo>
                    <a:cubicBezTo>
                      <a:pt x="0" y="4835"/>
                      <a:pt x="4835" y="0"/>
                      <a:pt x="10800" y="0"/>
                    </a:cubicBezTo>
                    <a:cubicBezTo>
                      <a:pt x="16764" y="0"/>
                      <a:pt x="21600" y="4835"/>
                      <a:pt x="21600" y="10800"/>
                    </a:cubicBezTo>
                    <a:cubicBezTo>
                      <a:pt x="21600" y="12498"/>
                      <a:pt x="21199" y="14173"/>
                      <a:pt x="20430" y="15687"/>
                    </a:cubicBezTo>
                    <a:lnTo>
                      <a:pt x="22838" y="16909"/>
                    </a:lnTo>
                    <a:lnTo>
                      <a:pt x="17463" y="18665"/>
                    </a:lnTo>
                    <a:lnTo>
                      <a:pt x="15708" y="13290"/>
                    </a:lnTo>
                    <a:lnTo>
                      <a:pt x="18115" y="14512"/>
                    </a:lnTo>
                    <a:close/>
                  </a:path>
                </a:pathLst>
              </a:custGeom>
              <a:gradFill rotWithShape="1">
                <a:gsLst>
                  <a:gs pos="0">
                    <a:srgbClr val="66CCFF"/>
                  </a:gs>
                  <a:gs pos="100000">
                    <a:srgbClr val="66CCFF">
                      <a:gamma/>
                      <a:tint val="48627"/>
                      <a:invGamma/>
                    </a:srgbClr>
                  </a:gs>
                </a:gsLst>
                <a:lin ang="2700000" scaled="1"/>
              </a:gradFill>
              <a:ln>
                <a:noFill/>
              </a:ln>
              <a:effectLst>
                <a:outerShdw dist="107763" dir="2700000" algn="ctr" rotWithShape="0">
                  <a:srgbClr val="000000">
                    <a:alpha val="50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sp>
          <p:nvSpPr>
            <p:cNvPr id="18" name="Text Box 24">
              <a:extLst>
                <a:ext uri="{FF2B5EF4-FFF2-40B4-BE49-F238E27FC236}">
                  <a16:creationId xmlns:a16="http://schemas.microsoft.com/office/drawing/2014/main" xmlns="" id="{08CAB3FC-3C15-48BA-86AC-AC4BED872B8E}"/>
                </a:ext>
              </a:extLst>
            </p:cNvPr>
            <p:cNvSpPr txBox="1">
              <a:spLocks noChangeArrowheads="1"/>
            </p:cNvSpPr>
            <p:nvPr/>
          </p:nvSpPr>
          <p:spPr bwMode="gray">
            <a:xfrm>
              <a:off x="1818" y="1379"/>
              <a:ext cx="82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uk-UA" b="1" dirty="0" err="1">
                  <a:solidFill>
                    <a:srgbClr val="FFFFFF"/>
                  </a:solidFill>
                </a:rPr>
                <a:t>“мертві</a:t>
              </a:r>
              <a:r>
                <a:rPr lang="uk-UA" b="1" dirty="0">
                  <a:solidFill>
                    <a:srgbClr val="FFFFFF"/>
                  </a:solidFill>
                </a:rPr>
                <a:t> </a:t>
              </a:r>
              <a:r>
                <a:rPr lang="uk-UA" b="1" dirty="0" err="1">
                  <a:solidFill>
                    <a:srgbClr val="FFFFFF"/>
                  </a:solidFill>
                </a:rPr>
                <a:t>супутники”</a:t>
              </a:r>
              <a:endParaRPr lang="en-US" b="1" dirty="0">
                <a:solidFill>
                  <a:srgbClr val="FFFFFF"/>
                </a:solidFill>
              </a:endParaRPr>
            </a:p>
          </p:txBody>
        </p:sp>
      </p:grpSp>
      <p:pic>
        <p:nvPicPr>
          <p:cNvPr id="4098" name="Picture 2" descr="Российские разработчики представили спутниковую систему связи для ...">
            <a:extLst>
              <a:ext uri="{FF2B5EF4-FFF2-40B4-BE49-F238E27FC236}">
                <a16:creationId xmlns:a16="http://schemas.microsoft.com/office/drawing/2014/main" xmlns="" id="{DFE4305F-F341-450A-BC49-765F021CB0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723" y="1228188"/>
            <a:ext cx="3148390" cy="1772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0" name="Picture 4" descr="Обои обломки, космос, звезды, пространство, планета, пояс картинки ...">
            <a:extLst>
              <a:ext uri="{FF2B5EF4-FFF2-40B4-BE49-F238E27FC236}">
                <a16:creationId xmlns:a16="http://schemas.microsoft.com/office/drawing/2014/main" xmlns="" id="{5508CFA8-9955-4060-98ED-60D93DC6FA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001" y="4599215"/>
            <a:ext cx="2276680" cy="1452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2" name="Picture 6" descr="До 2020 року Росія та Китай будуть у змозі знищити американські ...">
            <a:extLst>
              <a:ext uri="{FF2B5EF4-FFF2-40B4-BE49-F238E27FC236}">
                <a16:creationId xmlns:a16="http://schemas.microsoft.com/office/drawing/2014/main" xmlns="" id="{07BCCB7C-818E-4211-93AA-4DBAA22718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1070" y="4501952"/>
            <a:ext cx="2943225" cy="1552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4" name="Picture 8" descr="Уникальные кадры отделения ракетной ступени в космосе (ВИДЕО ...">
            <a:extLst>
              <a:ext uri="{FF2B5EF4-FFF2-40B4-BE49-F238E27FC236}">
                <a16:creationId xmlns:a16="http://schemas.microsoft.com/office/drawing/2014/main" xmlns="" id="{C25DC5CE-C934-4114-8997-039978C717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3495" y="1254099"/>
            <a:ext cx="2590800" cy="1762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167679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7486C13-73CC-4F8C-BC14-C23A6077C9D1}"/>
              </a:ext>
            </a:extLst>
          </p:cNvPr>
          <p:cNvSpPr>
            <a:spLocks noGrp="1"/>
          </p:cNvSpPr>
          <p:nvPr>
            <p:ph type="title"/>
          </p:nvPr>
        </p:nvSpPr>
        <p:spPr/>
        <p:txBody>
          <a:bodyPr/>
          <a:lstStyle/>
          <a:p>
            <a:r>
              <a:rPr lang="uk-UA" dirty="0">
                <a:solidFill>
                  <a:schemeClr val="bg1"/>
                </a:solidFill>
              </a:rPr>
              <a:t>Характеристики об</a:t>
            </a:r>
            <a:r>
              <a:rPr lang="en-US" dirty="0">
                <a:solidFill>
                  <a:schemeClr val="bg1"/>
                </a:solidFill>
              </a:rPr>
              <a:t>’</a:t>
            </a:r>
            <a:r>
              <a:rPr lang="uk-UA" dirty="0" err="1">
                <a:solidFill>
                  <a:schemeClr val="bg1"/>
                </a:solidFill>
              </a:rPr>
              <a:t>єктів</a:t>
            </a:r>
            <a:endParaRPr lang="ru-RU" dirty="0">
              <a:solidFill>
                <a:schemeClr val="bg1"/>
              </a:solidFill>
            </a:endParaRPr>
          </a:p>
        </p:txBody>
      </p:sp>
      <p:sp>
        <p:nvSpPr>
          <p:cNvPr id="7" name="Объект 6">
            <a:extLst>
              <a:ext uri="{FF2B5EF4-FFF2-40B4-BE49-F238E27FC236}">
                <a16:creationId xmlns:a16="http://schemas.microsoft.com/office/drawing/2014/main" xmlns="" id="{880D202F-FB9F-4256-B6DF-D7DCC163A08C}"/>
              </a:ext>
            </a:extLst>
          </p:cNvPr>
          <p:cNvSpPr>
            <a:spLocks noGrp="1"/>
          </p:cNvSpPr>
          <p:nvPr>
            <p:ph idx="1"/>
          </p:nvPr>
        </p:nvSpPr>
        <p:spPr/>
        <p:txBody>
          <a:bodyPr/>
          <a:lstStyle/>
          <a:p>
            <a:pPr marL="0" indent="0">
              <a:buNone/>
            </a:pPr>
            <a:r>
              <a:rPr lang="uk-UA" dirty="0">
                <a:solidFill>
                  <a:schemeClr val="bg1"/>
                </a:solidFill>
              </a:rPr>
              <a:t>Більшість цих об'єктів знаходиться на орбітах з високим нахилом, площини яких перетинаються, тому середня відносна швидкість їх взаємного прольоту становить приблизно 10 км/с. Внаслідок величезного запасу кінетичної енергії зіткнення будь-якого з цих об'єктів з космічним літальним апаратом може пошкодити його або навіть вивести з ладу. </a:t>
            </a:r>
          </a:p>
          <a:p>
            <a:pPr marL="0" indent="0">
              <a:buNone/>
            </a:pPr>
            <a:r>
              <a:rPr lang="uk-UA" dirty="0">
                <a:solidFill>
                  <a:schemeClr val="bg1"/>
                </a:solidFill>
              </a:rPr>
              <a:t>Цікаво, що 10-сантиметровий шматок космічного сміття може знищити супутник [2], а сантиметровий шматочок повністю виведе з ладу космічний апарат і проб'є щити Міжнародної космічної станції. Навіть міліметровий об'єкт може вивести з ладу підсистеми.</a:t>
            </a:r>
            <a:endParaRPr lang="ru-RU" dirty="0">
              <a:solidFill>
                <a:schemeClr val="bg1"/>
              </a:solidFill>
            </a:endParaRPr>
          </a:p>
          <a:p>
            <a:pPr marL="0" indent="0">
              <a:buNone/>
            </a:pPr>
            <a:endParaRPr lang="ru-RU" dirty="0">
              <a:solidFill>
                <a:schemeClr val="bg1"/>
              </a:solidFill>
            </a:endParaRPr>
          </a:p>
        </p:txBody>
      </p:sp>
    </p:spTree>
    <p:extLst>
      <p:ext uri="{BB962C8B-B14F-4D97-AF65-F5344CB8AC3E}">
        <p14:creationId xmlns:p14="http://schemas.microsoft.com/office/powerpoint/2010/main" val="1425307242"/>
      </p:ext>
    </p:extLst>
  </p:cSld>
  <p:clrMapOvr>
    <a:masterClrMapping/>
  </p:clrMapOvr>
  <p:transition spd="slow">
    <p:wipe/>
  </p:transition>
</p:sld>
</file>

<file path=ppt/theme/theme1.xml><?xml version="1.0" encoding="utf-8"?>
<a:theme xmlns:a="http://schemas.openxmlformats.org/drawingml/2006/main" name="powerpointstore.com_15">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powerpointstore.com_15</Template>
  <TotalTime>160</TotalTime>
  <Words>1079</Words>
  <Application>Microsoft Office PowerPoint</Application>
  <PresentationFormat>Довільний</PresentationFormat>
  <Paragraphs>112</Paragraphs>
  <Slides>23</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23</vt:i4>
      </vt:variant>
    </vt:vector>
  </HeadingPairs>
  <TitlesOfParts>
    <vt:vector size="24" baseType="lpstr">
      <vt:lpstr>powerpointstore.com_15</vt:lpstr>
      <vt:lpstr>КОНЦЕПЦІЇ ТА МЕТОДИ БОРОТЬБИ З КОСМІЧНИМ СМІТТЯМ </vt:lpstr>
      <vt:lpstr>Мета роботи</vt:lpstr>
      <vt:lpstr>Висвітлення проблеми побудували за таким планом:</vt:lpstr>
      <vt:lpstr>Космічне сміття</vt:lpstr>
      <vt:lpstr>Засмічені області</vt:lpstr>
      <vt:lpstr>Презентація PowerPoint</vt:lpstr>
      <vt:lpstr>Джерела утворення космічного сміття</vt:lpstr>
      <vt:lpstr>Джерела утворення космічного сміття</vt:lpstr>
      <vt:lpstr>Характеристики об’єктів</vt:lpstr>
      <vt:lpstr>Презентація PowerPoint</vt:lpstr>
      <vt:lpstr>Серйозність теми</vt:lpstr>
      <vt:lpstr>Здійснення космічної діяльності в Україні</vt:lpstr>
      <vt:lpstr>Презентація PowerPoint</vt:lpstr>
      <vt:lpstr>Екологічні проблеми космічної діяльності</vt:lpstr>
      <vt:lpstr>Методи боротьби з космічним сміттям:</vt:lpstr>
      <vt:lpstr>Концепції боротьби з сміттям у космості</vt:lpstr>
      <vt:lpstr>ElectroDynamic Debris Eliminator (EDDE) </vt:lpstr>
      <vt:lpstr>Gossamer Orbit Lowering Device, або GOLD System</vt:lpstr>
      <vt:lpstr>HybridSail</vt:lpstr>
      <vt:lpstr>Laser Orbital Debris Removal, або LODR.</vt:lpstr>
      <vt:lpstr>Презентація PowerPoint</vt:lpstr>
      <vt:lpstr>Висновки</vt:lpstr>
      <vt:lpstr>ЛІТЕРАТУРА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Kate Pavlovska</dc:creator>
  <cp:lastModifiedBy>RePack by Diakov</cp:lastModifiedBy>
  <cp:revision>28</cp:revision>
  <dcterms:created xsi:type="dcterms:W3CDTF">2020-04-18T14:02:37Z</dcterms:created>
  <dcterms:modified xsi:type="dcterms:W3CDTF">2020-05-07T09:30:52Z</dcterms:modified>
</cp:coreProperties>
</file>