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7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38"/>
    <a:srgbClr val="33B0FD"/>
    <a:srgbClr val="8431FF"/>
    <a:srgbClr val="335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3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1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2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6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7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6312-440F-4AAA-822F-E1B80DF6F833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1295-82C6-4428-B1B1-4E2A242253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ms.ru/files/Publications/litovchenko_1/4._Materialy_s_pamyat_u_formy.pdf" TargetMode="External"/><Relationship Id="rId2" Type="http://schemas.openxmlformats.org/officeDocument/2006/relationships/hyperlink" Target="http://wwwpersonal.umich.edu/~btrease/share/SMA-ShapeTraining-Tutori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b.aif.ru/society/science/1198424" TargetMode="External"/><Relationship Id="rId4" Type="http://schemas.openxmlformats.org/officeDocument/2006/relationships/hyperlink" Target="http://www.sbras.nsc.ru/dvlp/rus/pdf/04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561" y="952724"/>
            <a:ext cx="8409008" cy="1574157"/>
          </a:xfrm>
          <a:solidFill>
            <a:srgbClr val="F8B338"/>
          </a:solidFill>
        </p:spPr>
        <p:txBody>
          <a:bodyPr>
            <a:normAutofit/>
          </a:bodyPr>
          <a:lstStyle/>
          <a:p>
            <a:r>
              <a:rPr lang="uk-UA" sz="4800" dirty="0" smtClean="0">
                <a:ln>
                  <a:solidFill>
                    <a:sysClr val="windowText" lastClr="000000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ЕФЕКТ ПАМ’ЯТІ ФОРМИ ЯК КРОК У МАЙБУТНЄ</a:t>
            </a:r>
            <a:endParaRPr lang="ru-RU" sz="4800" dirty="0">
              <a:ln>
                <a:solidFill>
                  <a:sysClr val="windowText" lastClr="000000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9561" y="3317618"/>
            <a:ext cx="9439559" cy="25345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sz="1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Підготували: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Лісіченко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 Марина, Лісова </a:t>
            </a:r>
            <a:r>
              <a:rPr lang="uk-UA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Юлія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uk-UA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ФПМ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, 2 курс</a:t>
            </a:r>
          </a:p>
          <a:p>
            <a:pPr algn="r"/>
            <a:r>
              <a:rPr lang="uk-UA" sz="1800" u="sng" dirty="0">
                <a:latin typeface="Verdana" panose="020B0604030504040204" pitchFamily="34" charset="0"/>
                <a:ea typeface="Verdana" panose="020B0604030504040204" pitchFamily="34" charset="0"/>
              </a:rPr>
              <a:t>Керівник: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 Климук </a:t>
            </a:r>
            <a:r>
              <a:rPr lang="uk-UA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Олена</a:t>
            </a:r>
            <a:r>
              <a:rPr lang="uk-UA" sz="180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uk-UA" sz="1800" smtClean="0">
                <a:latin typeface="Verdana" panose="020B0604030504040204" pitchFamily="34" charset="0"/>
                <a:ea typeface="Verdana" panose="020B0604030504040204" pitchFamily="34" charset="0"/>
              </a:rPr>
              <a:t>к.фіз-.</a:t>
            </a:r>
            <a:r>
              <a:rPr lang="uk-UA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мат.наук, доцент каф. З та ТФ ФМФ</a:t>
            </a:r>
            <a:endParaRPr lang="uk-UA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160" y="5852160"/>
            <a:ext cx="64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КПІ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ім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Ігоря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Сікорського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- 2020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ітінол: Ефект пам'яті фор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50" y="2476499"/>
            <a:ext cx="10515600" cy="1325563"/>
          </a:xfrm>
          <a:solidFill>
            <a:srgbClr val="F8B338"/>
          </a:solidFill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ФІЗИКА ДАНОГО ПРОЦЕСУ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5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Мартенситні перетворення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067050" y="1526890"/>
            <a:ext cx="8591550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570023"/>
            <a:ext cx="11974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 Medium"/>
              </a:rPr>
              <a:t>В основі ЕПФ лежать мартенситні перетворення. Характерні риси цих перетворень полягають у слабкій залежності температури початку та кінця перетворення, у швидкості зміни температури, в зворотному характері перетворення, </a:t>
            </a:r>
            <a:r>
              <a:rPr lang="ru-RU" sz="2400" dirty="0" smtClean="0">
                <a:latin typeface="Montserrat Medium"/>
              </a:rPr>
              <a:t>поміт</a:t>
            </a:r>
            <a:r>
              <a:rPr lang="uk-UA" sz="2400" dirty="0" smtClean="0">
                <a:latin typeface="Montserrat Medium"/>
              </a:rPr>
              <a:t>ній</a:t>
            </a:r>
            <a:r>
              <a:rPr lang="ru-RU" sz="2400" dirty="0" smtClean="0">
                <a:latin typeface="Montserrat Medium"/>
              </a:rPr>
              <a:t> розбіжності </a:t>
            </a:r>
            <a:r>
              <a:rPr lang="ru-RU" sz="2400" dirty="0">
                <a:latin typeface="Montserrat Medium"/>
              </a:rPr>
              <a:t>(гістерезис) температур прямої та зворотної реакції та інші ознаки. Високотемпературну модифікацію прийнято називати аустенітом, а низькотемпературну – мартенситом. На </a:t>
            </a:r>
            <a:r>
              <a:rPr lang="ru-RU" sz="2400" dirty="0" smtClean="0">
                <a:latin typeface="Montserrat Medium"/>
              </a:rPr>
              <a:t>рисунку зображено </a:t>
            </a:r>
            <a:r>
              <a:rPr lang="ru-RU" sz="2400" dirty="0">
                <a:latin typeface="Montserrat Medium"/>
              </a:rPr>
              <a:t>робочий цикл для матеріалів, що здатні до таких перетворень</a:t>
            </a:r>
            <a:r>
              <a:rPr lang="ru-RU" sz="2400" dirty="0" smtClean="0"/>
              <a:t>.</a:t>
            </a: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pic>
        <p:nvPicPr>
          <p:cNvPr id="1026" name="Рисунок 5" descr="https://lh5.googleusercontent.com/dKz4qQk46QHUAWr0NenO-0o8R1DA_JXibMFXABZ9zh8Alan2sbGVt9nMIcfWCZFWgAsG871W6xEeS6VfrRs3vSCSJx_3iKEckj8D75tjw72r_yqfe5sZTW98-4rcegmDiTzIIw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>
            <a:fillRect/>
          </a:stretch>
        </p:blipFill>
        <p:spPr bwMode="auto">
          <a:xfrm>
            <a:off x="1396293" y="4680883"/>
            <a:ext cx="8892964" cy="20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9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Кінематика перетворень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53390" y="1380226"/>
            <a:ext cx="7879727" cy="63997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390" y="1444223"/>
                <a:ext cx="6861810" cy="529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Montserrat Medium"/>
                  </a:rPr>
                  <a:t>Кінетика мартенситних перетворень має яскраво виражений гістерезис</a:t>
                </a:r>
                <a:r>
                  <a:rPr lang="en-US" sz="2400" dirty="0" smtClean="0">
                    <a:latin typeface="Montserrat Medium"/>
                  </a:rPr>
                  <a:t>. </a:t>
                </a:r>
              </a:p>
              <a:p>
                <a:r>
                  <a:rPr lang="uk-UA" sz="2400" dirty="0" smtClean="0">
                    <a:latin typeface="Montserrat Medium"/>
                  </a:rPr>
                  <a:t>Якщо </a:t>
                </a:r>
                <a:r>
                  <a:rPr lang="uk-UA" sz="2400" dirty="0">
                    <a:latin typeface="Montserrat Medium"/>
                  </a:rPr>
                  <a:t>матеріал охолоджувати з аустенітного стану, то спочатку фазові перетворення не відбуваються. Однак, починаючи з деякої характеристичної температури, яку прийнято позначати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uk-UA" sz="2400" dirty="0" smtClean="0">
                    <a:latin typeface="Montserrat Medium"/>
                  </a:rPr>
                  <a:t>, </a:t>
                </a:r>
                <a:r>
                  <a:rPr lang="uk-UA" sz="2400" dirty="0">
                    <a:latin typeface="Montserrat Medium"/>
                  </a:rPr>
                  <a:t>з’являються перші кристали мартенситу, отже, збільшується і частка мартенситної фази в об’ємі матеріалу. З подальшим охолодженням їх розміри і кількість збільшуються, поки кристали не заповнять при температурі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2400" dirty="0" smtClean="0">
                    <a:latin typeface="Montserrat Medium"/>
                  </a:rPr>
                  <a:t>весь </a:t>
                </a:r>
                <a:r>
                  <a:rPr lang="uk-UA" sz="2400" dirty="0">
                    <a:latin typeface="Montserrat Medium"/>
                  </a:rPr>
                  <a:t>об</a:t>
                </a:r>
                <a:r>
                  <a:rPr lang="ru-RU" sz="2400" dirty="0">
                    <a:latin typeface="Montserrat Medium"/>
                  </a:rPr>
                  <a:t>’</a:t>
                </a:r>
                <a:r>
                  <a:rPr lang="uk-UA" sz="2400" dirty="0">
                    <a:latin typeface="Montserrat Medium"/>
                  </a:rPr>
                  <a:t>єм. </a:t>
                </a:r>
                <a:r>
                  <a:rPr lang="uk-UA" sz="2400" dirty="0" smtClean="0"/>
                  <a:t>[</a:t>
                </a:r>
                <a:r>
                  <a:rPr lang="en-US" sz="2400" dirty="0"/>
                  <a:t>4</a:t>
                </a:r>
                <a:r>
                  <a:rPr lang="uk-UA" sz="2400" dirty="0" smtClean="0"/>
                  <a:t>]</a:t>
                </a:r>
                <a:endParaRPr lang="ru-RU" sz="2400" dirty="0">
                  <a:latin typeface="Montserrat Medium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" y="1444223"/>
                <a:ext cx="6861810" cy="5292603"/>
              </a:xfrm>
              <a:prstGeom prst="rect">
                <a:avLst/>
              </a:prstGeom>
              <a:blipFill rotWithShape="0">
                <a:blip r:embed="rId2"/>
                <a:stretch>
                  <a:fillRect l="-1332" t="-806" b="-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8246852" y="1752600"/>
            <a:ext cx="3564147" cy="3557075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Рисунок 6" descr="https://lh3.googleusercontent.com/h7kvayrD5Av_hpwuMJFFd43cb1OJiCmHS-a-6-DOlWXF_MUjS4sdBrv9PvB50iuxCCVQkEKba71vRE59TuM-nQL7DI5TxIQcnjevJY0lcK3_uFsZdAtgSGVJPy4RTz8qBR1DRy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>
            <a:fillRect/>
          </a:stretch>
        </p:blipFill>
        <p:spPr bwMode="auto">
          <a:xfrm>
            <a:off x="7440591" y="2232687"/>
            <a:ext cx="4751409" cy="27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7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765" y="2606842"/>
            <a:ext cx="10515600" cy="1325563"/>
          </a:xfrm>
          <a:solidFill>
            <a:srgbClr val="F8B338"/>
          </a:solidFill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ЗАСТОСУВАННЯ ЕПФ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механіці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" y="1615729"/>
            <a:ext cx="608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tserrat Medium" panose="00000600000000000000" pitchFamily="2" charset="-52"/>
                <a:ea typeface="Verdana" panose="020B0604030504040204" pitchFamily="34" charset="0"/>
              </a:rPr>
              <a:t>Застосовуваються</a:t>
            </a:r>
            <a:r>
              <a:rPr lang="ru-RU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в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простих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теплових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двигунах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що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використовують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різницю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температур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гарячої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та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холодної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води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або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гарячої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води і холодного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навколишнього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повітря</a:t>
            </a:r>
            <a:r>
              <a:rPr lang="ru-RU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  <a:t>. </a:t>
            </a:r>
            <a:br>
              <a:rPr lang="ru-RU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</a:br>
            <a:r>
              <a:rPr lang="ru-RU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  <a:t>Також 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ці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матеріали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використовують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у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робототехніці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виконавчих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  <a:ea typeface="Verdana" panose="020B0604030504040204" pitchFamily="34" charset="0"/>
              </a:rPr>
              <a:t>пристроях</a:t>
            </a:r>
            <a:r>
              <a:rPr lang="ru-RU" sz="2400" dirty="0">
                <a:latin typeface="Montserrat Medium" panose="00000600000000000000" pitchFamily="2" charset="-52"/>
                <a:ea typeface="Verdana" panose="020B0604030504040204" pitchFamily="34" charset="0"/>
              </a:rPr>
              <a:t> і </a:t>
            </a:r>
            <a:r>
              <a:rPr lang="ru-RU" sz="2400" dirty="0" err="1" smtClean="0">
                <a:latin typeface="Montserrat Medium" panose="00000600000000000000" pitchFamily="2" charset="-52"/>
                <a:ea typeface="Verdana" panose="020B0604030504040204" pitchFamily="34" charset="0"/>
              </a:rPr>
              <a:t>механізмах</a:t>
            </a:r>
            <a:r>
              <a:rPr lang="en-US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  <a:t>,</a:t>
            </a:r>
            <a:r>
              <a:rPr lang="ru-RU" sz="2400" dirty="0" smtClean="0">
                <a:latin typeface="Montserrat Medium" panose="00000600000000000000" pitchFamily="2" charset="-52"/>
                <a:ea typeface="Verdana" panose="020B0604030504040204" pitchFamily="34" charset="0"/>
              </a:rPr>
              <a:t> в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елементах</a:t>
            </a:r>
            <a:r>
              <a:rPr lang="ru-RU" sz="2400" dirty="0" smtClean="0">
                <a:latin typeface="Montserrat Medium" panose="00000600000000000000" pitchFamily="2" charset="-52"/>
              </a:rPr>
              <a:t> системи </a:t>
            </a:r>
            <a:r>
              <a:rPr lang="ru-RU" sz="2400" dirty="0">
                <a:latin typeface="Montserrat Medium" panose="00000600000000000000" pitchFamily="2" charset="-52"/>
              </a:rPr>
              <a:t>забезпечення </a:t>
            </a:r>
            <a:r>
              <a:rPr lang="ru-RU" sz="2400" dirty="0" err="1">
                <a:latin typeface="Montserrat Medium" panose="00000600000000000000" pitchFamily="2" charset="-52"/>
              </a:rPr>
              <a:t>безпеки</a:t>
            </a:r>
            <a:r>
              <a:rPr lang="ru-RU" sz="2400" dirty="0">
                <a:latin typeface="Montserrat Medium" panose="00000600000000000000" pitchFamily="2" charset="-52"/>
              </a:rPr>
              <a:t> різних </a:t>
            </a:r>
            <a:r>
              <a:rPr lang="ru-RU" sz="2400" dirty="0" err="1">
                <a:latin typeface="Montserrat Medium" panose="00000600000000000000" pitchFamily="2" charset="-52"/>
              </a:rPr>
              <a:t>технологічних</a:t>
            </a:r>
            <a:r>
              <a:rPr lang="ru-RU" sz="2400" dirty="0">
                <a:latin typeface="Montserrat Medium" panose="00000600000000000000" pitchFamily="2" charset="-52"/>
              </a:rPr>
              <a:t> процесів, </a:t>
            </a:r>
            <a:r>
              <a:rPr lang="ru-RU" sz="2400" dirty="0" err="1">
                <a:latin typeface="Montserrat Medium" panose="00000600000000000000" pitchFamily="2" charset="-52"/>
              </a:rPr>
              <a:t>функціонування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будівель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промислових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приміщень</a:t>
            </a:r>
            <a:r>
              <a:rPr lang="en-US" sz="2400" dirty="0" smtClean="0">
                <a:latin typeface="Montserrat Medium" panose="00000600000000000000" pitchFamily="2" charset="-52"/>
              </a:rPr>
              <a:t>.[5]</a:t>
            </a: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2633" y="3351173"/>
            <a:ext cx="3710686" cy="1926883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1" b="94301" l="2393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33" y="1673025"/>
            <a:ext cx="3777182" cy="37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стоматології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52336" y="1526889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96531" y="2175970"/>
            <a:ext cx="608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>
                <a:latin typeface="Montserrat Medium" panose="00000600000000000000" pitchFamily="2" charset="-52"/>
              </a:rPr>
              <a:t>Матеріал</a:t>
            </a:r>
            <a:r>
              <a:rPr lang="ru-RU" sz="2400" dirty="0">
                <a:latin typeface="Montserrat Medium" panose="00000600000000000000" pitchFamily="2" charset="-52"/>
              </a:rPr>
              <a:t> з </a:t>
            </a:r>
            <a:r>
              <a:rPr lang="ru-RU" sz="2400" dirty="0" err="1">
                <a:latin typeface="Montserrat Medium" panose="00000600000000000000" pitchFamily="2" charset="-52"/>
              </a:rPr>
              <a:t>ефектом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пам'яті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форми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використовується</a:t>
            </a:r>
            <a:r>
              <a:rPr lang="ru-RU" sz="2400" dirty="0">
                <a:latin typeface="Montserrat Medium" panose="00000600000000000000" pitchFamily="2" charset="-52"/>
              </a:rPr>
              <a:t> для </a:t>
            </a:r>
            <a:r>
              <a:rPr lang="ru-RU" sz="2400" dirty="0" err="1">
                <a:latin typeface="Montserrat Medium" panose="00000600000000000000" pitchFamily="2" charset="-52"/>
              </a:rPr>
              <a:t>виготовлення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стоматологічних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імплантатів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</a:rPr>
              <a:t>що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встановлюються</a:t>
            </a:r>
            <a:r>
              <a:rPr lang="ru-RU" sz="2400" dirty="0">
                <a:latin typeface="Montserrat Medium" panose="00000600000000000000" pitchFamily="2" charset="-52"/>
              </a:rPr>
              <a:t> через лунку </a:t>
            </a:r>
            <a:r>
              <a:rPr lang="ru-RU" sz="2400" dirty="0" err="1">
                <a:latin typeface="Montserrat Medium" panose="00000600000000000000" pitchFamily="2" charset="-52"/>
              </a:rPr>
              <a:t>вирваного</a:t>
            </a:r>
            <a:r>
              <a:rPr lang="ru-RU" sz="2400" dirty="0">
                <a:latin typeface="Montserrat Medium" panose="00000600000000000000" pitchFamily="2" charset="-52"/>
              </a:rPr>
              <a:t> зуба. В </a:t>
            </a:r>
            <a:r>
              <a:rPr lang="ru-RU" sz="2400" dirty="0" err="1">
                <a:latin typeface="Montserrat Medium" panose="00000600000000000000" pitchFamily="2" charset="-52"/>
              </a:rPr>
              <a:t>даному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випадку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застосовується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нікелид</a:t>
            </a:r>
            <a:r>
              <a:rPr lang="ru-RU" sz="2400" dirty="0">
                <a:latin typeface="Montserrat Medium" panose="00000600000000000000" pitchFamily="2" charset="-52"/>
              </a:rPr>
              <a:t> титану з </a:t>
            </a:r>
            <a:r>
              <a:rPr lang="ru-RU" sz="2400" dirty="0" err="1">
                <a:latin typeface="Montserrat Medium" panose="00000600000000000000" pitchFamily="2" charset="-52"/>
              </a:rPr>
              <a:t>модифікованим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поверхневим</a:t>
            </a:r>
            <a:r>
              <a:rPr lang="ru-RU" sz="2400" dirty="0">
                <a:latin typeface="Montserrat Medium" panose="00000600000000000000" pitchFamily="2" charset="-52"/>
              </a:rPr>
              <a:t> шаром, </a:t>
            </a:r>
            <a:r>
              <a:rPr lang="ru-RU" sz="2400" dirty="0" err="1">
                <a:latin typeface="Montserrat Medium" panose="00000600000000000000" pitchFamily="2" charset="-52"/>
              </a:rPr>
              <a:t>що</a:t>
            </a:r>
            <a:r>
              <a:rPr lang="ru-RU" sz="2400" dirty="0">
                <a:latin typeface="Montserrat Medium" panose="00000600000000000000" pitchFamily="2" charset="-52"/>
              </a:rPr>
              <a:t> не </a:t>
            </a:r>
            <a:r>
              <a:rPr lang="ru-RU" sz="2400" dirty="0" err="1">
                <a:latin typeface="Montserrat Medium" panose="00000600000000000000" pitchFamily="2" charset="-52"/>
              </a:rPr>
              <a:t>містить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нікелю</a:t>
            </a:r>
            <a:r>
              <a:rPr lang="ru-RU" sz="2400" dirty="0" smtClean="0">
                <a:latin typeface="Montserrat Medium" panose="00000600000000000000" pitchFamily="2" charset="-52"/>
              </a:rPr>
              <a:t>.</a:t>
            </a:r>
            <a:r>
              <a:rPr lang="en-US" sz="2400" dirty="0" smtClean="0">
                <a:latin typeface="Montserrat Medium" panose="00000600000000000000" pitchFamily="2" charset="-52"/>
              </a:rPr>
              <a:t>[6]</a:t>
            </a:r>
            <a:endParaRPr lang="ru-RU" sz="2400" dirty="0">
              <a:effectLst/>
              <a:latin typeface="Montserrat Medium" panose="000006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759" y="1099595"/>
            <a:ext cx="3447030" cy="5081286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3776" y="2556791"/>
            <a:ext cx="2568575" cy="1930400"/>
            <a:chOff x="1790" y="3565"/>
            <a:chExt cx="4044" cy="30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3565"/>
              <a:ext cx="4044" cy="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4"/>
            <p:cNvSpPr>
              <a:spLocks/>
            </p:cNvSpPr>
            <p:nvPr/>
          </p:nvSpPr>
          <p:spPr bwMode="auto">
            <a:xfrm>
              <a:off x="2387" y="3675"/>
              <a:ext cx="3401" cy="120"/>
            </a:xfrm>
            <a:custGeom>
              <a:avLst/>
              <a:gdLst>
                <a:gd name="T0" fmla="+- 0 2508 2388"/>
                <a:gd name="T1" fmla="*/ T0 w 3401"/>
                <a:gd name="T2" fmla="+- 0 3675 3675"/>
                <a:gd name="T3" fmla="*/ 3675 h 120"/>
                <a:gd name="T4" fmla="+- 0 2388 2388"/>
                <a:gd name="T5" fmla="*/ T4 w 3401"/>
                <a:gd name="T6" fmla="+- 0 3735 3675"/>
                <a:gd name="T7" fmla="*/ 3735 h 120"/>
                <a:gd name="T8" fmla="+- 0 2508 2388"/>
                <a:gd name="T9" fmla="*/ T8 w 3401"/>
                <a:gd name="T10" fmla="+- 0 3795 3675"/>
                <a:gd name="T11" fmla="*/ 3795 h 120"/>
                <a:gd name="T12" fmla="+- 0 2508 2388"/>
                <a:gd name="T13" fmla="*/ T12 w 3401"/>
                <a:gd name="T14" fmla="+- 0 3750 3675"/>
                <a:gd name="T15" fmla="*/ 3750 h 120"/>
                <a:gd name="T16" fmla="+- 0 2486 2388"/>
                <a:gd name="T17" fmla="*/ T16 w 3401"/>
                <a:gd name="T18" fmla="+- 0 3750 3675"/>
                <a:gd name="T19" fmla="*/ 3750 h 120"/>
                <a:gd name="T20" fmla="+- 0 2486 2388"/>
                <a:gd name="T21" fmla="*/ T20 w 3401"/>
                <a:gd name="T22" fmla="+- 0 3723 3675"/>
                <a:gd name="T23" fmla="*/ 3723 h 120"/>
                <a:gd name="T24" fmla="+- 0 2508 2388"/>
                <a:gd name="T25" fmla="*/ T24 w 3401"/>
                <a:gd name="T26" fmla="+- 0 3723 3675"/>
                <a:gd name="T27" fmla="*/ 3723 h 120"/>
                <a:gd name="T28" fmla="+- 0 2508 2388"/>
                <a:gd name="T29" fmla="*/ T28 w 3401"/>
                <a:gd name="T30" fmla="+- 0 3675 3675"/>
                <a:gd name="T31" fmla="*/ 3675 h 120"/>
                <a:gd name="T32" fmla="+- 0 5669 2388"/>
                <a:gd name="T33" fmla="*/ T32 w 3401"/>
                <a:gd name="T34" fmla="+- 0 3675 3675"/>
                <a:gd name="T35" fmla="*/ 3675 h 120"/>
                <a:gd name="T36" fmla="+- 0 5669 2388"/>
                <a:gd name="T37" fmla="*/ T36 w 3401"/>
                <a:gd name="T38" fmla="+- 0 3795 3675"/>
                <a:gd name="T39" fmla="*/ 3795 h 120"/>
                <a:gd name="T40" fmla="+- 0 5760 2388"/>
                <a:gd name="T41" fmla="*/ T40 w 3401"/>
                <a:gd name="T42" fmla="+- 0 3750 3675"/>
                <a:gd name="T43" fmla="*/ 3750 h 120"/>
                <a:gd name="T44" fmla="+- 0 5688 2388"/>
                <a:gd name="T45" fmla="*/ T44 w 3401"/>
                <a:gd name="T46" fmla="+- 0 3750 3675"/>
                <a:gd name="T47" fmla="*/ 3750 h 120"/>
                <a:gd name="T48" fmla="+- 0 5688 2388"/>
                <a:gd name="T49" fmla="*/ T48 w 3401"/>
                <a:gd name="T50" fmla="+- 0 3723 3675"/>
                <a:gd name="T51" fmla="*/ 3723 h 120"/>
                <a:gd name="T52" fmla="+- 0 5765 2388"/>
                <a:gd name="T53" fmla="*/ T52 w 3401"/>
                <a:gd name="T54" fmla="+- 0 3723 3675"/>
                <a:gd name="T55" fmla="*/ 3723 h 120"/>
                <a:gd name="T56" fmla="+- 0 5669 2388"/>
                <a:gd name="T57" fmla="*/ T56 w 3401"/>
                <a:gd name="T58" fmla="+- 0 3675 3675"/>
                <a:gd name="T59" fmla="*/ 3675 h 120"/>
                <a:gd name="T60" fmla="+- 0 2508 2388"/>
                <a:gd name="T61" fmla="*/ T60 w 3401"/>
                <a:gd name="T62" fmla="+- 0 3723 3675"/>
                <a:gd name="T63" fmla="*/ 3723 h 120"/>
                <a:gd name="T64" fmla="+- 0 2486 2388"/>
                <a:gd name="T65" fmla="*/ T64 w 3401"/>
                <a:gd name="T66" fmla="+- 0 3723 3675"/>
                <a:gd name="T67" fmla="*/ 3723 h 120"/>
                <a:gd name="T68" fmla="+- 0 2486 2388"/>
                <a:gd name="T69" fmla="*/ T68 w 3401"/>
                <a:gd name="T70" fmla="+- 0 3750 3675"/>
                <a:gd name="T71" fmla="*/ 3750 h 120"/>
                <a:gd name="T72" fmla="+- 0 2508 2388"/>
                <a:gd name="T73" fmla="*/ T72 w 3401"/>
                <a:gd name="T74" fmla="+- 0 3750 3675"/>
                <a:gd name="T75" fmla="*/ 3750 h 120"/>
                <a:gd name="T76" fmla="+- 0 2508 2388"/>
                <a:gd name="T77" fmla="*/ T76 w 3401"/>
                <a:gd name="T78" fmla="+- 0 3723 3675"/>
                <a:gd name="T79" fmla="*/ 3723 h 120"/>
                <a:gd name="T80" fmla="+- 0 5669 2388"/>
                <a:gd name="T81" fmla="*/ T80 w 3401"/>
                <a:gd name="T82" fmla="+- 0 3723 3675"/>
                <a:gd name="T83" fmla="*/ 3723 h 120"/>
                <a:gd name="T84" fmla="+- 0 2508 2388"/>
                <a:gd name="T85" fmla="*/ T84 w 3401"/>
                <a:gd name="T86" fmla="+- 0 3723 3675"/>
                <a:gd name="T87" fmla="*/ 3723 h 120"/>
                <a:gd name="T88" fmla="+- 0 2508 2388"/>
                <a:gd name="T89" fmla="*/ T88 w 3401"/>
                <a:gd name="T90" fmla="+- 0 3750 3675"/>
                <a:gd name="T91" fmla="*/ 3750 h 120"/>
                <a:gd name="T92" fmla="+- 0 5669 2388"/>
                <a:gd name="T93" fmla="*/ T92 w 3401"/>
                <a:gd name="T94" fmla="+- 0 3750 3675"/>
                <a:gd name="T95" fmla="*/ 3750 h 120"/>
                <a:gd name="T96" fmla="+- 0 5669 2388"/>
                <a:gd name="T97" fmla="*/ T96 w 3401"/>
                <a:gd name="T98" fmla="+- 0 3723 3675"/>
                <a:gd name="T99" fmla="*/ 3723 h 120"/>
                <a:gd name="T100" fmla="+- 0 5765 2388"/>
                <a:gd name="T101" fmla="*/ T100 w 3401"/>
                <a:gd name="T102" fmla="+- 0 3723 3675"/>
                <a:gd name="T103" fmla="*/ 3723 h 120"/>
                <a:gd name="T104" fmla="+- 0 5688 2388"/>
                <a:gd name="T105" fmla="*/ T104 w 3401"/>
                <a:gd name="T106" fmla="+- 0 3723 3675"/>
                <a:gd name="T107" fmla="*/ 3723 h 120"/>
                <a:gd name="T108" fmla="+- 0 5688 2388"/>
                <a:gd name="T109" fmla="*/ T108 w 3401"/>
                <a:gd name="T110" fmla="+- 0 3750 3675"/>
                <a:gd name="T111" fmla="*/ 3750 h 120"/>
                <a:gd name="T112" fmla="+- 0 5760 2388"/>
                <a:gd name="T113" fmla="*/ T112 w 3401"/>
                <a:gd name="T114" fmla="+- 0 3750 3675"/>
                <a:gd name="T115" fmla="*/ 3750 h 120"/>
                <a:gd name="T116" fmla="+- 0 5789 2388"/>
                <a:gd name="T117" fmla="*/ T116 w 3401"/>
                <a:gd name="T118" fmla="+- 0 3735 3675"/>
                <a:gd name="T119" fmla="*/ 3735 h 120"/>
                <a:gd name="T120" fmla="+- 0 5765 2388"/>
                <a:gd name="T121" fmla="*/ T120 w 3401"/>
                <a:gd name="T122" fmla="+- 0 3723 3675"/>
                <a:gd name="T123" fmla="*/ 3723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3401" h="120">
                  <a:moveTo>
                    <a:pt x="120" y="0"/>
                  </a:moveTo>
                  <a:lnTo>
                    <a:pt x="0" y="60"/>
                  </a:lnTo>
                  <a:lnTo>
                    <a:pt x="120" y="120"/>
                  </a:lnTo>
                  <a:lnTo>
                    <a:pt x="120" y="75"/>
                  </a:lnTo>
                  <a:lnTo>
                    <a:pt x="98" y="75"/>
                  </a:lnTo>
                  <a:lnTo>
                    <a:pt x="98" y="48"/>
                  </a:lnTo>
                  <a:lnTo>
                    <a:pt x="120" y="48"/>
                  </a:lnTo>
                  <a:lnTo>
                    <a:pt x="120" y="0"/>
                  </a:lnTo>
                  <a:close/>
                  <a:moveTo>
                    <a:pt x="3281" y="0"/>
                  </a:moveTo>
                  <a:lnTo>
                    <a:pt x="3281" y="120"/>
                  </a:lnTo>
                  <a:lnTo>
                    <a:pt x="3372" y="75"/>
                  </a:lnTo>
                  <a:lnTo>
                    <a:pt x="3300" y="75"/>
                  </a:lnTo>
                  <a:lnTo>
                    <a:pt x="3300" y="48"/>
                  </a:lnTo>
                  <a:lnTo>
                    <a:pt x="3377" y="48"/>
                  </a:lnTo>
                  <a:lnTo>
                    <a:pt x="3281" y="0"/>
                  </a:lnTo>
                  <a:close/>
                  <a:moveTo>
                    <a:pt x="120" y="48"/>
                  </a:moveTo>
                  <a:lnTo>
                    <a:pt x="98" y="48"/>
                  </a:lnTo>
                  <a:lnTo>
                    <a:pt x="98" y="75"/>
                  </a:lnTo>
                  <a:lnTo>
                    <a:pt x="120" y="75"/>
                  </a:lnTo>
                  <a:lnTo>
                    <a:pt x="120" y="48"/>
                  </a:lnTo>
                  <a:close/>
                  <a:moveTo>
                    <a:pt x="3281" y="48"/>
                  </a:moveTo>
                  <a:lnTo>
                    <a:pt x="120" y="48"/>
                  </a:lnTo>
                  <a:lnTo>
                    <a:pt x="120" y="75"/>
                  </a:lnTo>
                  <a:lnTo>
                    <a:pt x="3281" y="75"/>
                  </a:lnTo>
                  <a:lnTo>
                    <a:pt x="3281" y="48"/>
                  </a:lnTo>
                  <a:close/>
                  <a:moveTo>
                    <a:pt x="3377" y="48"/>
                  </a:moveTo>
                  <a:lnTo>
                    <a:pt x="3300" y="48"/>
                  </a:lnTo>
                  <a:lnTo>
                    <a:pt x="3300" y="75"/>
                  </a:lnTo>
                  <a:lnTo>
                    <a:pt x="3372" y="75"/>
                  </a:lnTo>
                  <a:lnTo>
                    <a:pt x="3401" y="60"/>
                  </a:lnTo>
                  <a:lnTo>
                    <a:pt x="337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788" y="3917"/>
              <a:ext cx="4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60мм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33" name="Picture 9" descr="https://lh4.googleusercontent.com/fMSYeQR3rtMxNtTfVne4dTsji4VNcXGoA5A8mhLTM7zWNjeX763ol_NUU0UcZDHPfX-6sxj4e6_jbgjS1lnCnw6pvCVfXJSUSnNhgdJxRaMfAyz0qGqdVh8gUWmMaKA_TTjHPy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1" y="4692147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lh6.googleusercontent.com/k6o_Zp4LcHMgCFnEWFRvb7kvHawcoJJj3H7SkJKRNMCfi8Ej-JcINpHMsKr8nSU8NMPbbI2OnVPmKFz068oC-D6-lhleSQ8Vt3yCNwnvkY3epLmft2GwK4F9PI4z44QULU7Cdc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" y="450592"/>
            <a:ext cx="25812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8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хірургії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554480"/>
            <a:ext cx="608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Montserrat Medium" panose="00000600000000000000" pitchFamily="2" charset="-52"/>
              </a:rPr>
              <a:t>Також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матеріали</a:t>
            </a:r>
            <a:r>
              <a:rPr lang="ru-RU" sz="2400" dirty="0">
                <a:latin typeface="Montserrat Medium" panose="00000600000000000000" pitchFamily="2" charset="-52"/>
              </a:rPr>
              <a:t> з </a:t>
            </a:r>
            <a:r>
              <a:rPr lang="ru-RU" sz="2400" dirty="0" err="1">
                <a:latin typeface="Montserrat Medium" panose="00000600000000000000" pitchFamily="2" charset="-52"/>
              </a:rPr>
              <a:t>ефектом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пам'яті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форми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застосовується</a:t>
            </a:r>
            <a:r>
              <a:rPr lang="ru-RU" sz="2400" dirty="0">
                <a:latin typeface="Montserrat Medium" panose="00000600000000000000" pitchFamily="2" charset="-52"/>
              </a:rPr>
              <a:t> в </a:t>
            </a:r>
            <a:r>
              <a:rPr lang="ru-RU" sz="2400" dirty="0" err="1">
                <a:latin typeface="Montserrat Medium" panose="00000600000000000000" pitchFamily="2" charset="-52"/>
              </a:rPr>
              <a:t>відділеннях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щелепно-лицевої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хірургії</a:t>
            </a:r>
            <a:r>
              <a:rPr lang="ru-RU" sz="2400" dirty="0">
                <a:latin typeface="Montserrat Medium" panose="00000600000000000000" pitchFamily="2" charset="-52"/>
              </a:rPr>
              <a:t>.</a:t>
            </a:r>
          </a:p>
          <a:p>
            <a:r>
              <a:rPr lang="ru-RU" sz="2400" dirty="0" err="1" smtClean="0">
                <a:latin typeface="Montserrat Medium" panose="00000600000000000000" pitchFamily="2" charset="-52"/>
              </a:rPr>
              <a:t>Ендопротез</a:t>
            </a:r>
            <a:r>
              <a:rPr lang="en-US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smtClean="0">
                <a:latin typeface="Montserrat Medium" panose="00000600000000000000" pitchFamily="2" charset="-52"/>
              </a:rPr>
              <a:t>-</a:t>
            </a:r>
            <a:r>
              <a:rPr lang="en-US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внутрішній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устрій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uk-UA" sz="2400" dirty="0" smtClean="0">
                <a:latin typeface="Montserrat Medium" panose="00000600000000000000" pitchFamily="2" charset="-52"/>
              </a:rPr>
              <a:t>який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заміщає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функцію</a:t>
            </a:r>
            <a:r>
              <a:rPr lang="ru-RU" sz="2400" dirty="0">
                <a:latin typeface="Montserrat Medium" panose="00000600000000000000" pitchFamily="2" charset="-52"/>
              </a:rPr>
              <a:t> органу. </a:t>
            </a:r>
            <a:r>
              <a:rPr lang="ru-RU" sz="2400" dirty="0" err="1">
                <a:latin typeface="Montserrat Medium" panose="00000600000000000000" pitchFamily="2" charset="-52"/>
              </a:rPr>
              <a:t>Ендопротез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суглоба-це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відповідно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внутрішній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устрій</a:t>
            </a:r>
            <a:r>
              <a:rPr lang="ru-RU" sz="2400" dirty="0">
                <a:latin typeface="Montserrat Medium" panose="00000600000000000000" pitchFamily="2" charset="-52"/>
              </a:rPr>
              <a:t>, замещающее </a:t>
            </a:r>
            <a:r>
              <a:rPr lang="ru-RU" sz="2400" dirty="0" err="1">
                <a:latin typeface="Montserrat Medium" panose="00000600000000000000" pitchFamily="2" charset="-52"/>
              </a:rPr>
              <a:t>функцію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суглоба</a:t>
            </a:r>
            <a:r>
              <a:rPr lang="ru-RU" sz="2400" dirty="0">
                <a:latin typeface="Montserrat Medium" panose="00000600000000000000" pitchFamily="2" charset="-52"/>
              </a:rPr>
              <a:t>.</a:t>
            </a:r>
          </a:p>
          <a:p>
            <a:r>
              <a:rPr lang="ru-RU" sz="2400" dirty="0">
                <a:latin typeface="Montserrat Medium" panose="00000600000000000000" pitchFamily="2" charset="-52"/>
              </a:rPr>
              <a:t>ЕПФ </a:t>
            </a:r>
            <a:r>
              <a:rPr lang="ru-RU" sz="2400" dirty="0" err="1">
                <a:latin typeface="Montserrat Medium" panose="00000600000000000000" pitchFamily="2" charset="-52"/>
              </a:rPr>
              <a:t>забезпечує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оптимальне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вростання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навколишніх</a:t>
            </a:r>
            <a:r>
              <a:rPr lang="ru-RU" sz="2400" dirty="0">
                <a:latin typeface="Montserrat Medium" panose="00000600000000000000" pitchFamily="2" charset="-52"/>
              </a:rPr>
              <a:t> тканин, </a:t>
            </a:r>
            <a:r>
              <a:rPr lang="ru-RU" sz="2400" dirty="0" err="1">
                <a:latin typeface="Montserrat Medium" panose="00000600000000000000" pitchFamily="2" charset="-52"/>
              </a:rPr>
              <a:t>що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дозволяє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повноцінно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відновити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втрачені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функції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нижньої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щелепи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естетику</a:t>
            </a:r>
            <a:r>
              <a:rPr lang="ru-RU" sz="2400" dirty="0">
                <a:latin typeface="Montserrat Medium" panose="00000600000000000000" pitchFamily="2" charset="-52"/>
              </a:rPr>
              <a:t> особи в </a:t>
            </a:r>
            <a:r>
              <a:rPr lang="ru-RU" sz="2400" dirty="0" err="1">
                <a:latin typeface="Montserrat Medium" panose="00000600000000000000" pitchFamily="2" charset="-52"/>
              </a:rPr>
              <a:t>цілому</a:t>
            </a:r>
            <a:r>
              <a:rPr lang="ru-RU" sz="2400" dirty="0" smtClean="0">
                <a:latin typeface="Montserrat Medium" panose="00000600000000000000" pitchFamily="2" charset="-52"/>
              </a:rPr>
              <a:t>.</a:t>
            </a:r>
            <a:r>
              <a:rPr lang="en-US" sz="2400" dirty="0" smtClean="0">
                <a:latin typeface="Montserrat Medium" panose="00000600000000000000" pitchFamily="2" charset="-52"/>
              </a:rPr>
              <a:t>[5]</a:t>
            </a:r>
            <a:r>
              <a:rPr lang="ru-RU" sz="2400" dirty="0">
                <a:latin typeface="Montserrat Medium" panose="00000600000000000000" pitchFamily="2" charset="-52"/>
              </a:rPr>
              <a:t/>
            </a:r>
            <a:br>
              <a:rPr lang="ru-RU" sz="2400" dirty="0">
                <a:latin typeface="Montserrat Medium" panose="00000600000000000000" pitchFamily="2" charset="-52"/>
              </a:rPr>
            </a:br>
            <a:r>
              <a:rPr lang="ru-RU" sz="2400" dirty="0">
                <a:latin typeface="Montserrat Medium" panose="00000600000000000000" pitchFamily="2" charset="-52"/>
              </a:rPr>
              <a:t/>
            </a:r>
            <a:br>
              <a:rPr lang="ru-RU" sz="2400" dirty="0">
                <a:latin typeface="Montserrat Medium" panose="00000600000000000000" pitchFamily="2" charset="-52"/>
              </a:rPr>
            </a:b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85519" y="546993"/>
            <a:ext cx="2934062" cy="6062151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511" y="888476"/>
            <a:ext cx="3374078" cy="2537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511" y="3712763"/>
            <a:ext cx="3469956" cy="26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одязі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952336" y="1526889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48760" y="184606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Montserrat Medium" panose="00000600000000000000" pitchFamily="2" charset="-52"/>
              </a:rPr>
              <a:t>Дизайнеру </a:t>
            </a:r>
            <a:r>
              <a:rPr lang="ru-RU" sz="2400" dirty="0" err="1">
                <a:latin typeface="Montserrat Medium" panose="00000600000000000000" pitchFamily="2" charset="-52"/>
              </a:rPr>
              <a:t>Мауро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Таліані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належить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ідея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створення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сорочок</a:t>
            </a:r>
            <a:r>
              <a:rPr lang="ru-RU" sz="2400" dirty="0">
                <a:latin typeface="Montserrat Medium" panose="00000600000000000000" pitchFamily="2" charset="-52"/>
              </a:rPr>
              <a:t> «для </a:t>
            </a:r>
            <a:r>
              <a:rPr lang="ru-RU" sz="2400" dirty="0" err="1">
                <a:latin typeface="Montserrat Medium" panose="00000600000000000000" pitchFamily="2" charset="-52"/>
              </a:rPr>
              <a:t>ледачих</a:t>
            </a:r>
            <a:r>
              <a:rPr lang="ru-RU" sz="2400" dirty="0">
                <a:latin typeface="Montserrat Medium" panose="00000600000000000000" pitchFamily="2" charset="-52"/>
              </a:rPr>
              <a:t>», </a:t>
            </a:r>
            <a:r>
              <a:rPr lang="ru-RU" sz="2400" dirty="0" err="1">
                <a:latin typeface="Montserrat Medium" panose="00000600000000000000" pitchFamily="2" charset="-52"/>
              </a:rPr>
              <a:t>які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можуть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змінювати</a:t>
            </a:r>
            <a:r>
              <a:rPr lang="ru-RU" sz="2400" dirty="0">
                <a:latin typeface="Montserrat Medium" panose="00000600000000000000" pitchFamily="2" charset="-52"/>
              </a:rPr>
              <a:t> форму в </a:t>
            </a:r>
            <a:r>
              <a:rPr lang="ru-RU" sz="2400" dirty="0" err="1">
                <a:latin typeface="Montserrat Medium" panose="00000600000000000000" pitchFamily="2" charset="-52"/>
              </a:rPr>
              <a:t>залежності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від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вологості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температури</a:t>
            </a:r>
            <a:r>
              <a:rPr lang="ru-RU" sz="2400" dirty="0">
                <a:latin typeface="Montserrat Medium" panose="00000600000000000000" pitchFamily="2" charset="-52"/>
              </a:rPr>
              <a:t> в </a:t>
            </a:r>
            <a:r>
              <a:rPr lang="ru-RU" sz="2400" dirty="0" err="1">
                <a:latin typeface="Montserrat Medium" panose="00000600000000000000" pitchFamily="2" charset="-52"/>
              </a:rPr>
              <a:t>приміщенні</a:t>
            </a:r>
            <a:r>
              <a:rPr lang="ru-RU" sz="2400" dirty="0">
                <a:latin typeface="Montserrat Medium" panose="00000600000000000000" pitchFamily="2" charset="-52"/>
              </a:rPr>
              <a:t>. </a:t>
            </a:r>
            <a:r>
              <a:rPr lang="ru-RU" sz="2400" dirty="0" smtClean="0">
                <a:latin typeface="Montserrat Medium" panose="00000600000000000000" pitchFamily="2" charset="-52"/>
              </a:rPr>
              <a:t/>
            </a:r>
            <a:br>
              <a:rPr lang="ru-RU" sz="2400" dirty="0" smtClean="0">
                <a:latin typeface="Montserrat Medium" panose="00000600000000000000" pitchFamily="2" charset="-52"/>
              </a:rPr>
            </a:br>
            <a:r>
              <a:rPr lang="ru-RU" sz="2400" dirty="0" err="1" smtClean="0">
                <a:latin typeface="Montserrat Medium" panose="00000600000000000000" pitchFamily="2" charset="-52"/>
              </a:rPr>
              <a:t>Навіть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якщо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її</a:t>
            </a:r>
            <a:r>
              <a:rPr lang="ru-RU" sz="2400" dirty="0">
                <a:latin typeface="Montserrat Medium" panose="00000600000000000000" pitchFamily="2" charset="-52"/>
              </a:rPr>
              <a:t> будете </a:t>
            </a:r>
            <a:r>
              <a:rPr lang="ru-RU" sz="2400" dirty="0" err="1">
                <a:latin typeface="Montserrat Medium" panose="00000600000000000000" pitchFamily="2" charset="-52"/>
              </a:rPr>
              <a:t>старанно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м'яти</a:t>
            </a:r>
            <a:r>
              <a:rPr lang="ru-RU" sz="2400" dirty="0">
                <a:latin typeface="Montserrat Medium" panose="00000600000000000000" pitchFamily="2" charset="-52"/>
              </a:rPr>
              <a:t>, через 30 секунд вона </a:t>
            </a:r>
            <a:r>
              <a:rPr lang="ru-RU" sz="2400" dirty="0" err="1">
                <a:latin typeface="Montserrat Medium" panose="00000600000000000000" pitchFamily="2" charset="-52"/>
              </a:rPr>
              <a:t>знову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відновить</a:t>
            </a:r>
            <a:r>
              <a:rPr lang="ru-RU" sz="2400" dirty="0">
                <a:latin typeface="Montserrat Medium" panose="00000600000000000000" pitchFamily="2" charset="-52"/>
              </a:rPr>
              <a:t> форму.</a:t>
            </a:r>
          </a:p>
          <a:p>
            <a:pPr algn="r"/>
            <a:r>
              <a:rPr lang="ru-RU" sz="2400" dirty="0" smtClean="0">
                <a:latin typeface="Montserrat Medium" panose="00000600000000000000" pitchFamily="2" charset="-52"/>
              </a:rPr>
              <a:t>До </a:t>
            </a:r>
            <a:r>
              <a:rPr lang="ru-RU" sz="2400" dirty="0">
                <a:latin typeface="Montserrat Medium" panose="00000600000000000000" pitchFamily="2" charset="-52"/>
              </a:rPr>
              <a:t>складу </a:t>
            </a:r>
            <a:r>
              <a:rPr lang="ru-RU" sz="2400" dirty="0" err="1">
                <a:latin typeface="Montserrat Medium" panose="00000600000000000000" pitchFamily="2" charset="-52"/>
              </a:rPr>
              <a:t>тканини</a:t>
            </a:r>
            <a:r>
              <a:rPr lang="ru-RU" sz="2400" dirty="0">
                <a:latin typeface="Montserrat Medium" panose="00000600000000000000" pitchFamily="2" charset="-52"/>
              </a:rPr>
              <a:t>, яка </a:t>
            </a:r>
            <a:r>
              <a:rPr lang="ru-RU" sz="2400" dirty="0" err="1">
                <a:latin typeface="Montserrat Medium" panose="00000600000000000000" pitchFamily="2" charset="-52"/>
              </a:rPr>
              <a:t>має</a:t>
            </a:r>
            <a:r>
              <a:rPr lang="ru-RU" sz="2400" dirty="0">
                <a:latin typeface="Montserrat Medium" panose="00000600000000000000" pitchFamily="2" charset="-52"/>
              </a:rPr>
              <a:t> «</a:t>
            </a:r>
            <a:r>
              <a:rPr lang="ru-RU" sz="2400" dirty="0" err="1">
                <a:latin typeface="Montserrat Medium" panose="00000600000000000000" pitchFamily="2" charset="-52"/>
              </a:rPr>
              <a:t>пам'яттю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форми</a:t>
            </a:r>
            <a:r>
              <a:rPr lang="ru-RU" sz="2400" dirty="0">
                <a:latin typeface="Montserrat Medium" panose="00000600000000000000" pitchFamily="2" charset="-52"/>
              </a:rPr>
              <a:t>», входить </a:t>
            </a:r>
            <a:r>
              <a:rPr lang="ru-RU" sz="2400" dirty="0" err="1">
                <a:latin typeface="Montserrat Medium" panose="00000600000000000000" pitchFamily="2" charset="-52"/>
              </a:rPr>
              <a:t>нікель</a:t>
            </a:r>
            <a:r>
              <a:rPr lang="ru-RU" sz="2400" dirty="0">
                <a:latin typeface="Montserrat Medium" panose="00000600000000000000" pitchFamily="2" charset="-52"/>
              </a:rPr>
              <a:t>, титан, </a:t>
            </a:r>
            <a:r>
              <a:rPr lang="ru-RU" sz="2400" dirty="0" smtClean="0">
                <a:latin typeface="Montserrat Medium" panose="00000600000000000000" pitchFamily="2" charset="-52"/>
              </a:rPr>
              <a:t>нейлон.</a:t>
            </a:r>
            <a:r>
              <a:rPr lang="en-US" sz="2400" dirty="0" smtClean="0">
                <a:latin typeface="Montserrat Medium" panose="00000600000000000000" pitchFamily="2" charset="-52"/>
              </a:rPr>
              <a:t>[8]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5521" y="532434"/>
            <a:ext cx="1731380" cy="4139487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3539" y="4953642"/>
            <a:ext cx="5702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Montserrat Medium" panose="00000600000000000000" pitchFamily="2" charset="-52"/>
              </a:rPr>
              <a:t>Якщо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>
                <a:latin typeface="Montserrat Medium" panose="00000600000000000000" pitchFamily="2" charset="-52"/>
              </a:rPr>
              <a:t>людина</a:t>
            </a:r>
            <a:r>
              <a:rPr lang="ru-RU" sz="1600" dirty="0">
                <a:latin typeface="Montserrat Medium" panose="00000600000000000000" pitchFamily="2" charset="-52"/>
              </a:rPr>
              <a:t> заходить в тепле </a:t>
            </a:r>
            <a:r>
              <a:rPr lang="ru-RU" sz="1600" dirty="0" err="1">
                <a:latin typeface="Montserrat Medium" panose="00000600000000000000" pitchFamily="2" charset="-52"/>
              </a:rPr>
              <a:t>приміщення</a:t>
            </a:r>
            <a:r>
              <a:rPr lang="ru-RU" sz="1600" dirty="0">
                <a:latin typeface="Montserrat Medium" panose="00000600000000000000" pitchFamily="2" charset="-52"/>
              </a:rPr>
              <a:t>, то рукава сорочки автоматично </a:t>
            </a:r>
            <a:r>
              <a:rPr lang="ru-RU" sz="1600" dirty="0" err="1">
                <a:latin typeface="Montserrat Medium" panose="00000600000000000000" pitchFamily="2" charset="-52"/>
              </a:rPr>
              <a:t>піднімаються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>
                <a:latin typeface="Montserrat Medium" panose="00000600000000000000" pitchFamily="2" charset="-52"/>
              </a:rPr>
              <a:t>від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>
                <a:latin typeface="Montserrat Medium" panose="00000600000000000000" pitchFamily="2" charset="-52"/>
              </a:rPr>
              <a:t>зап'ястя</a:t>
            </a:r>
            <a:r>
              <a:rPr lang="ru-RU" sz="1600" dirty="0">
                <a:latin typeface="Montserrat Medium" panose="00000600000000000000" pitchFamily="2" charset="-52"/>
              </a:rPr>
              <a:t> до </a:t>
            </a:r>
            <a:r>
              <a:rPr lang="ru-RU" sz="1600" dirty="0" err="1">
                <a:latin typeface="Montserrat Medium" panose="00000600000000000000" pitchFamily="2" charset="-52"/>
              </a:rPr>
              <a:t>ліктя</a:t>
            </a:r>
            <a:r>
              <a:rPr lang="ru-RU" sz="1600" dirty="0">
                <a:latin typeface="Montserrat Medium" panose="00000600000000000000" pitchFamily="2" charset="-52"/>
              </a:rPr>
              <a:t>. </a:t>
            </a:r>
            <a:r>
              <a:rPr lang="ru-RU" sz="1600" dirty="0" smtClean="0">
                <a:latin typeface="Montserrat Medium" panose="00000600000000000000" pitchFamily="2" charset="-52"/>
              </a:rPr>
              <a:t/>
            </a:r>
            <a:br>
              <a:rPr lang="ru-RU" sz="1600" dirty="0" smtClean="0">
                <a:latin typeface="Montserrat Medium" panose="00000600000000000000" pitchFamily="2" charset="-52"/>
              </a:rPr>
            </a:br>
            <a:r>
              <a:rPr lang="ru-RU" sz="1600" dirty="0" err="1" smtClean="0">
                <a:latin typeface="Montserrat Medium" panose="00000600000000000000" pitchFamily="2" charset="-52"/>
              </a:rPr>
              <a:t>Якщо</a:t>
            </a:r>
            <a:r>
              <a:rPr lang="ru-RU" sz="1600" dirty="0" smtClean="0">
                <a:latin typeface="Montserrat Medium" panose="00000600000000000000" pitchFamily="2" charset="-52"/>
              </a:rPr>
              <a:t> </a:t>
            </a:r>
            <a:r>
              <a:rPr lang="ru-RU" sz="1600" dirty="0">
                <a:latin typeface="Montserrat Medium" panose="00000600000000000000" pitchFamily="2" charset="-52"/>
              </a:rPr>
              <a:t>температура </a:t>
            </a:r>
            <a:r>
              <a:rPr lang="ru-RU" sz="1600" dirty="0" err="1">
                <a:latin typeface="Montserrat Medium" panose="00000600000000000000" pitchFamily="2" charset="-52"/>
              </a:rPr>
              <a:t>повітря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 smtClean="0">
                <a:latin typeface="Montserrat Medium" panose="00000600000000000000" pitchFamily="2" charset="-52"/>
              </a:rPr>
              <a:t>знижу</a:t>
            </a:r>
            <a:r>
              <a:rPr lang="uk-UA" sz="1600" dirty="0" err="1" smtClean="0">
                <a:latin typeface="Montserrat Medium" panose="00000600000000000000" pitchFamily="2" charset="-52"/>
              </a:rPr>
              <a:t>ється</a:t>
            </a:r>
            <a:r>
              <a:rPr lang="ru-RU" sz="1600" dirty="0" smtClean="0">
                <a:latin typeface="Montserrat Medium" panose="00000600000000000000" pitchFamily="2" charset="-52"/>
              </a:rPr>
              <a:t>, </a:t>
            </a:r>
            <a:r>
              <a:rPr lang="ru-RU" sz="1600" dirty="0">
                <a:latin typeface="Montserrat Medium" panose="00000600000000000000" pitchFamily="2" charset="-52"/>
              </a:rPr>
              <a:t>то рукава </a:t>
            </a:r>
            <a:r>
              <a:rPr lang="ru-RU" sz="1600" dirty="0" err="1">
                <a:latin typeface="Montserrat Medium" panose="00000600000000000000" pitchFamily="2" charset="-52"/>
              </a:rPr>
              <a:t>знову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>
                <a:latin typeface="Montserrat Medium" panose="00000600000000000000" pitchFamily="2" charset="-52"/>
              </a:rPr>
              <a:t>стають</a:t>
            </a:r>
            <a:r>
              <a:rPr lang="ru-RU" sz="1600" dirty="0">
                <a:latin typeface="Montserrat Medium" panose="00000600000000000000" pitchFamily="2" charset="-52"/>
              </a:rPr>
              <a:t> </a:t>
            </a:r>
            <a:r>
              <a:rPr lang="ru-RU" sz="1600" dirty="0" err="1" smtClean="0">
                <a:latin typeface="Montserrat Medium" panose="00000600000000000000" pitchFamily="2" charset="-52"/>
              </a:rPr>
              <a:t>довгими</a:t>
            </a:r>
            <a:r>
              <a:rPr lang="ru-RU" sz="1600" dirty="0" smtClean="0">
                <a:latin typeface="Montserrat Medium" panose="00000600000000000000" pitchFamily="2" charset="-52"/>
              </a:rPr>
              <a:t>.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4043495" cy="40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космосі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554480"/>
            <a:ext cx="608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tserrat Medium" panose="00000600000000000000" pitchFamily="2" charset="-52"/>
              </a:rPr>
              <a:t>Освоєння</a:t>
            </a:r>
            <a:r>
              <a:rPr lang="ru-RU" sz="2400" dirty="0" smtClean="0">
                <a:latin typeface="Montserrat Medium" panose="00000600000000000000" pitchFamily="2" charset="-52"/>
              </a:rPr>
              <a:t> космосу </a:t>
            </a:r>
            <a:r>
              <a:rPr lang="ru-RU" sz="2400" dirty="0" err="1">
                <a:latin typeface="Montserrat Medium" panose="00000600000000000000" pitchFamily="2" charset="-52"/>
              </a:rPr>
              <a:t>пов'язано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створенням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орбітальних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станцій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smtClean="0">
                <a:latin typeface="Montserrat Medium" panose="00000600000000000000" pitchFamily="2" charset="-52"/>
              </a:rPr>
              <a:t>та </a:t>
            </a:r>
            <a:r>
              <a:rPr lang="ru-RU" sz="2400" dirty="0">
                <a:latin typeface="Montserrat Medium" panose="00000600000000000000" pitchFamily="2" charset="-52"/>
              </a:rPr>
              <a:t>великим </a:t>
            </a:r>
            <a:r>
              <a:rPr lang="ru-RU" sz="2400" dirty="0" err="1">
                <a:latin typeface="Montserrat Medium" panose="00000600000000000000" pitchFamily="2" charset="-52"/>
              </a:rPr>
              <a:t>космічним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будівництвом</a:t>
            </a:r>
            <a:r>
              <a:rPr lang="ru-RU" sz="2400" dirty="0">
                <a:latin typeface="Montserrat Medium" panose="00000600000000000000" pitchFamily="2" charset="-52"/>
              </a:rPr>
              <a:t>. </a:t>
            </a:r>
            <a:r>
              <a:rPr lang="ru-RU" sz="2400" dirty="0" err="1">
                <a:latin typeface="Montserrat Medium" panose="00000600000000000000" pitchFamily="2" charset="-52"/>
              </a:rPr>
              <a:t>Необхідно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спорудження</a:t>
            </a:r>
            <a:r>
              <a:rPr lang="ru-RU" sz="2400" dirty="0">
                <a:latin typeface="Montserrat Medium" panose="00000600000000000000" pitchFamily="2" charset="-52"/>
              </a:rPr>
              <a:t> таких </a:t>
            </a:r>
            <a:r>
              <a:rPr lang="ru-RU" sz="2400" dirty="0" err="1">
                <a:latin typeface="Montserrat Medium" panose="00000600000000000000" pitchFamily="2" charset="-52"/>
              </a:rPr>
              <a:t>громіздких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об'єктів</a:t>
            </a:r>
            <a:r>
              <a:rPr lang="ru-RU" sz="2400" dirty="0">
                <a:latin typeface="Montserrat Medium" panose="00000600000000000000" pitchFamily="2" charset="-52"/>
              </a:rPr>
              <a:t>, як </a:t>
            </a:r>
            <a:r>
              <a:rPr lang="ru-RU" sz="2400" dirty="0" err="1">
                <a:latin typeface="Montserrat Medium" panose="00000600000000000000" pitchFamily="2" charset="-52"/>
              </a:rPr>
              <a:t>сонячні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батареї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космічні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антени</a:t>
            </a:r>
            <a:r>
              <a:rPr lang="ru-RU" sz="2400" dirty="0">
                <a:latin typeface="Montserrat Medium" panose="00000600000000000000" pitchFamily="2" charset="-52"/>
              </a:rPr>
              <a:t>. </a:t>
            </a:r>
            <a:r>
              <a:rPr lang="ru-RU" sz="2400" dirty="0" smtClean="0">
                <a:latin typeface="Montserrat Medium" panose="00000600000000000000" pitchFamily="2" charset="-52"/>
              </a:rPr>
              <a:t/>
            </a:r>
            <a:br>
              <a:rPr lang="ru-RU" sz="2400" dirty="0" smtClean="0">
                <a:latin typeface="Montserrat Medium" panose="00000600000000000000" pitchFamily="2" charset="-52"/>
              </a:rPr>
            </a:br>
            <a:r>
              <a:rPr lang="ru-RU" sz="2400" dirty="0" smtClean="0">
                <a:latin typeface="Montserrat Medium" panose="00000600000000000000" pitchFamily="2" charset="-52"/>
              </a:rPr>
              <a:t>З </a:t>
            </a:r>
            <a:r>
              <a:rPr lang="ru-RU" sz="2400" dirty="0" err="1">
                <a:latin typeface="Montserrat Medium" panose="00000600000000000000" pitchFamily="2" charset="-52"/>
              </a:rPr>
              <a:t>нітінолу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створюють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антени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</a:rPr>
              <a:t>конструкція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яких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складається</a:t>
            </a:r>
            <a:r>
              <a:rPr lang="ru-RU" sz="2400" dirty="0">
                <a:latin typeface="Montserrat Medium" panose="00000600000000000000" pitchFamily="2" charset="-52"/>
              </a:rPr>
              <a:t> з </a:t>
            </a:r>
            <a:r>
              <a:rPr lang="ru-RU" sz="2400" dirty="0" err="1">
                <a:latin typeface="Montserrat Medium" panose="00000600000000000000" pitchFamily="2" charset="-52"/>
              </a:rPr>
              <a:t>листів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стрижнів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</a:rPr>
              <a:t>скручених</a:t>
            </a:r>
            <a:r>
              <a:rPr lang="ru-RU" sz="2400" dirty="0">
                <a:latin typeface="Montserrat Medium" panose="00000600000000000000" pitchFamily="2" charset="-52"/>
              </a:rPr>
              <a:t> в </a:t>
            </a:r>
            <a:r>
              <a:rPr lang="ru-RU" sz="2400" dirty="0" err="1">
                <a:latin typeface="Montserrat Medium" panose="00000600000000000000" pitchFamily="2" charset="-52"/>
              </a:rPr>
              <a:t>спіраль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поміщених</a:t>
            </a:r>
            <a:r>
              <a:rPr lang="ru-RU" sz="2400" dirty="0">
                <a:latin typeface="Montserrat Medium" panose="00000600000000000000" pitchFamily="2" charset="-52"/>
              </a:rPr>
              <a:t> в </a:t>
            </a:r>
            <a:r>
              <a:rPr lang="ru-RU" sz="2400" dirty="0" err="1">
                <a:latin typeface="Montserrat Medium" panose="00000600000000000000" pitchFamily="2" charset="-52"/>
              </a:rPr>
              <a:t>спеціальний</a:t>
            </a:r>
            <a:r>
              <a:rPr lang="ru-RU" sz="2400" dirty="0">
                <a:latin typeface="Montserrat Medium" panose="00000600000000000000" pitchFamily="2" charset="-52"/>
              </a:rPr>
              <a:t> люк в </a:t>
            </a:r>
            <a:r>
              <a:rPr lang="ru-RU" sz="2400" dirty="0" err="1">
                <a:latin typeface="Montserrat Medium" panose="00000600000000000000" pitchFamily="2" charset="-52"/>
              </a:rPr>
              <a:t>супутнику</a:t>
            </a:r>
            <a:r>
              <a:rPr lang="ru-RU" sz="2400" dirty="0">
                <a:latin typeface="Montserrat Medium" panose="00000600000000000000" pitchFamily="2" charset="-52"/>
              </a:rPr>
              <a:t>. Коли </a:t>
            </a:r>
            <a:r>
              <a:rPr lang="ru-RU" sz="2400" dirty="0" err="1">
                <a:latin typeface="Montserrat Medium" panose="00000600000000000000" pitchFamily="2" charset="-52"/>
              </a:rPr>
              <a:t>він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виходить</a:t>
            </a:r>
            <a:r>
              <a:rPr lang="ru-RU" sz="2400" dirty="0">
                <a:latin typeface="Montserrat Medium" panose="00000600000000000000" pitchFamily="2" charset="-52"/>
              </a:rPr>
              <a:t> на </a:t>
            </a:r>
            <a:r>
              <a:rPr lang="ru-RU" sz="2400" dirty="0" err="1">
                <a:latin typeface="Montserrat Medium" panose="00000600000000000000" pitchFamily="2" charset="-52"/>
              </a:rPr>
              <a:t>орбіту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</a:rPr>
              <a:t>антена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нагрівається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сонячним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випромінюванням</a:t>
            </a:r>
            <a:r>
              <a:rPr lang="ru-RU" sz="2400" dirty="0">
                <a:latin typeface="Montserrat Medium" panose="00000600000000000000" pitchFamily="2" charset="-52"/>
              </a:rPr>
              <a:t> і </a:t>
            </a:r>
            <a:r>
              <a:rPr lang="ru-RU" sz="2400" dirty="0" err="1">
                <a:latin typeface="Montserrat Medium" panose="00000600000000000000" pitchFamily="2" charset="-52"/>
              </a:rPr>
              <a:t>відправляється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назовні</a:t>
            </a:r>
            <a:r>
              <a:rPr lang="ru-RU" sz="2400" dirty="0" smtClean="0">
                <a:latin typeface="Montserrat Medium" panose="00000600000000000000" pitchFamily="2" charset="-52"/>
              </a:rPr>
              <a:t>.</a:t>
            </a:r>
            <a:r>
              <a:rPr lang="en-US" sz="2400" dirty="0" smtClean="0">
                <a:latin typeface="Montserrat Medium" panose="00000600000000000000" pitchFamily="2" charset="-52"/>
              </a:rPr>
              <a:t>[5]</a:t>
            </a: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7312" y="671333"/>
            <a:ext cx="2878800" cy="5926208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527" y="808527"/>
            <a:ext cx="2539089" cy="308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0234" y="3955137"/>
            <a:ext cx="2615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Medium" panose="00000600000000000000" pitchFamily="2" charset="-52"/>
              </a:rPr>
              <a:t>Схема </a:t>
            </a:r>
            <a:r>
              <a:rPr lang="ru-RU" dirty="0" err="1">
                <a:latin typeface="Montserrat Medium" panose="00000600000000000000" pitchFamily="2" charset="-52"/>
              </a:rPr>
              <a:t>космічного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апарату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:</a:t>
            </a:r>
            <a:br>
              <a:rPr lang="ru-RU" dirty="0" smtClean="0">
                <a:latin typeface="Montserrat Medium" panose="00000600000000000000" pitchFamily="2" charset="-52"/>
              </a:rPr>
            </a:br>
            <a:endParaRPr lang="ru-RU" dirty="0">
              <a:latin typeface="Montserrat Medium" panose="00000600000000000000" pitchFamily="2" charset="-52"/>
            </a:endParaRPr>
          </a:p>
          <a:p>
            <a:pPr algn="ctr"/>
            <a:r>
              <a:rPr lang="ru-RU" dirty="0">
                <a:latin typeface="Montserrat Medium" panose="00000600000000000000" pitchFamily="2" charset="-52"/>
              </a:rPr>
              <a:t>1 - </a:t>
            </a:r>
            <a:r>
              <a:rPr lang="ru-RU" dirty="0" err="1">
                <a:latin typeface="Montserrat Medium" panose="00000600000000000000" pitchFamily="2" charset="-52"/>
              </a:rPr>
              <a:t>антена</a:t>
            </a:r>
            <a:r>
              <a:rPr lang="ru-RU" dirty="0">
                <a:latin typeface="Montserrat Medium" panose="00000600000000000000" pitchFamily="2" charset="-52"/>
              </a:rPr>
              <a:t>;</a:t>
            </a:r>
          </a:p>
          <a:p>
            <a:pPr algn="ctr"/>
            <a:r>
              <a:rPr lang="ru-RU" dirty="0">
                <a:latin typeface="Montserrat Medium" panose="00000600000000000000" pitchFamily="2" charset="-52"/>
              </a:rPr>
              <a:t>2 - </a:t>
            </a:r>
            <a:r>
              <a:rPr lang="ru-RU" dirty="0" err="1">
                <a:latin typeface="Montserrat Medium" panose="00000600000000000000" pitchFamily="2" charset="-52"/>
              </a:rPr>
              <a:t>хутро</a:t>
            </a:r>
            <a:r>
              <a:rPr lang="ru-RU" dirty="0">
                <a:latin typeface="Montserrat Medium" panose="00000600000000000000" pitchFamily="2" charset="-52"/>
              </a:rPr>
              <a:t>. </a:t>
            </a:r>
            <a:r>
              <a:rPr lang="ru-RU" dirty="0" err="1">
                <a:latin typeface="Montserrat Medium" panose="00000600000000000000" pitchFamily="2" charset="-52"/>
              </a:rPr>
              <a:t>стабілізатор</a:t>
            </a:r>
            <a:r>
              <a:rPr lang="ru-RU" dirty="0">
                <a:latin typeface="Montserrat Medium" panose="00000600000000000000" pitchFamily="2" charset="-52"/>
              </a:rPr>
              <a:t>;</a:t>
            </a:r>
          </a:p>
          <a:p>
            <a:pPr algn="ctr"/>
            <a:r>
              <a:rPr lang="ru-RU" dirty="0">
                <a:latin typeface="Montserrat Medium" panose="00000600000000000000" pitchFamily="2" charset="-52"/>
              </a:rPr>
              <a:t>3 - </a:t>
            </a:r>
            <a:r>
              <a:rPr lang="ru-RU" dirty="0" err="1">
                <a:latin typeface="Montserrat Medium" panose="00000600000000000000" pitchFamily="2" charset="-52"/>
              </a:rPr>
              <a:t>випромінювач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енергії</a:t>
            </a:r>
            <a:r>
              <a:rPr lang="ru-RU" dirty="0">
                <a:latin typeface="Montserrat Medium" panose="00000600000000000000" pitchFamily="2" charset="-52"/>
              </a:rPr>
              <a:t>;</a:t>
            </a:r>
          </a:p>
          <a:p>
            <a:pPr algn="ctr"/>
            <a:r>
              <a:rPr lang="ru-RU" dirty="0">
                <a:latin typeface="Montserrat Medium" panose="00000600000000000000" pitchFamily="2" charset="-52"/>
              </a:rPr>
              <a:t>4 - </a:t>
            </a:r>
            <a:r>
              <a:rPr lang="ru-RU" dirty="0" err="1">
                <a:latin typeface="Montserrat Medium" panose="00000600000000000000" pitchFamily="2" charset="-52"/>
              </a:rPr>
              <a:t>сонячна</a:t>
            </a:r>
            <a:r>
              <a:rPr lang="ru-RU" dirty="0">
                <a:latin typeface="Montserrat Medium" panose="00000600000000000000" pitchFamily="2" charset="-52"/>
              </a:rPr>
              <a:t> батарея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5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0755" y="395908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літакобудуванні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952336" y="1526889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56163" y="228589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err="1">
                <a:latin typeface="Montserrat Medium" panose="00000600000000000000" pitchFamily="2" charset="-52"/>
              </a:rPr>
              <a:t>Завдяки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відкриттю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>
                <a:latin typeface="Montserrat Medium" panose="00000600000000000000" pitchFamily="2" charset="-52"/>
              </a:rPr>
              <a:t>матеріалів з ЕПФ </a:t>
            </a:r>
            <a:r>
              <a:rPr lang="ru-RU" sz="2400" dirty="0" err="1">
                <a:latin typeface="Montserrat Medium" panose="00000600000000000000" pitchFamily="2" charset="-52"/>
              </a:rPr>
              <a:t>відкрилися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можливості</a:t>
            </a:r>
            <a:r>
              <a:rPr lang="ru-RU" sz="2400" dirty="0">
                <a:latin typeface="Montserrat Medium" panose="00000600000000000000" pitchFamily="2" charset="-52"/>
              </a:rPr>
              <a:t> створення </a:t>
            </a:r>
            <a:r>
              <a:rPr lang="ru-RU" sz="2400" dirty="0" err="1">
                <a:latin typeface="Montserrat Medium" panose="00000600000000000000" pitchFamily="2" charset="-52"/>
              </a:rPr>
              <a:t>перспективних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літаків</a:t>
            </a:r>
            <a:r>
              <a:rPr lang="ru-RU" sz="2400" dirty="0">
                <a:latin typeface="Montserrat Medium" panose="00000600000000000000" pitchFamily="2" charset="-52"/>
              </a:rPr>
              <a:t>, ракет, великих </a:t>
            </a:r>
            <a:r>
              <a:rPr lang="ru-RU" sz="2400" dirty="0" err="1">
                <a:latin typeface="Montserrat Medium" panose="00000600000000000000" pitchFamily="2" charset="-52"/>
              </a:rPr>
              <a:t>космічних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конструкцій</a:t>
            </a:r>
            <a:r>
              <a:rPr lang="ru-RU" sz="2400" dirty="0">
                <a:latin typeface="Montserrat Medium" panose="00000600000000000000" pitchFamily="2" charset="-52"/>
              </a:rPr>
              <a:t>, що </a:t>
            </a:r>
            <a:r>
              <a:rPr lang="ru-RU" sz="2400" dirty="0" err="1">
                <a:latin typeface="Montserrat Medium" panose="00000600000000000000" pitchFamily="2" charset="-52"/>
              </a:rPr>
              <a:t>забезпечують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високі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пілотажні</a:t>
            </a:r>
            <a:r>
              <a:rPr lang="ru-RU" sz="2400" dirty="0">
                <a:latin typeface="Montserrat Medium" panose="00000600000000000000" pitchFamily="2" charset="-52"/>
              </a:rPr>
              <a:t> характеристики, </a:t>
            </a:r>
            <a:r>
              <a:rPr lang="ru-RU" sz="2400" dirty="0" err="1">
                <a:latin typeface="Montserrat Medium" panose="00000600000000000000" pitchFamily="2" charset="-52"/>
              </a:rPr>
              <a:t>низькі</a:t>
            </a:r>
            <a:r>
              <a:rPr lang="ru-RU" sz="2400" dirty="0">
                <a:latin typeface="Montserrat Medium" panose="00000600000000000000" pitchFamily="2" charset="-52"/>
              </a:rPr>
              <a:t> рівні шуму і </a:t>
            </a:r>
            <a:r>
              <a:rPr lang="ru-RU" sz="2400" dirty="0" err="1">
                <a:latin typeface="Montserrat Medium" panose="00000600000000000000" pitchFamily="2" charset="-52"/>
              </a:rPr>
              <a:t>вібрацій</a:t>
            </a:r>
            <a:r>
              <a:rPr lang="ru-RU" sz="2400" dirty="0">
                <a:latin typeface="Montserrat Medium" panose="00000600000000000000" pitchFamily="2" charset="-52"/>
              </a:rPr>
              <a:t>, а також </a:t>
            </a:r>
            <a:r>
              <a:rPr lang="ru-RU" sz="2400" dirty="0" smtClean="0">
                <a:latin typeface="Montserrat Medium" panose="00000600000000000000" pitchFamily="2" charset="-52"/>
              </a:rPr>
              <a:t>гаранту</a:t>
            </a:r>
            <a:r>
              <a:rPr lang="uk-UA" sz="2400" dirty="0" smtClean="0">
                <a:latin typeface="Montserrat Medium" panose="00000600000000000000" pitchFamily="2" charset="-52"/>
              </a:rPr>
              <a:t>ють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повний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моніторинг</a:t>
            </a:r>
            <a:r>
              <a:rPr lang="ru-RU" sz="2400" dirty="0">
                <a:latin typeface="Montserrat Medium" panose="00000600000000000000" pitchFamily="2" charset="-52"/>
              </a:rPr>
              <a:t> їх стану</a:t>
            </a:r>
            <a:r>
              <a:rPr lang="ru-RU" sz="2400" dirty="0" smtClean="0">
                <a:latin typeface="Montserrat Medium" panose="00000600000000000000" pitchFamily="2" charset="-52"/>
              </a:rPr>
              <a:t>.</a:t>
            </a:r>
            <a:r>
              <a:rPr lang="en-US" sz="2400" dirty="0" smtClean="0">
                <a:latin typeface="Montserrat Medium" panose="00000600000000000000" pitchFamily="2" charset="-52"/>
              </a:rPr>
              <a:t>[5]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418" y="432208"/>
            <a:ext cx="4276567" cy="5920893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5" y="612091"/>
            <a:ext cx="4072575" cy="2783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418" y="3575162"/>
            <a:ext cx="4398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Montserrat Medium" panose="00000600000000000000" pitchFamily="2" charset="-52"/>
              </a:rPr>
              <a:t>Вперше</a:t>
            </a:r>
            <a:r>
              <a:rPr lang="ru-RU" dirty="0">
                <a:latin typeface="Montserrat Medium" panose="00000600000000000000" pitchFamily="2" charset="-52"/>
              </a:rPr>
              <a:t> сплав з </a:t>
            </a:r>
            <a:r>
              <a:rPr lang="ru-RU" dirty="0" err="1">
                <a:latin typeface="Montserrat Medium" panose="00000600000000000000" pitchFamily="2" charset="-52"/>
              </a:rPr>
              <a:t>пам'яттю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форми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був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застосований</a:t>
            </a:r>
            <a:r>
              <a:rPr lang="ru-RU" dirty="0">
                <a:latin typeface="Montserrat Medium" panose="00000600000000000000" pitchFamily="2" charset="-52"/>
              </a:rPr>
              <a:t> в </a:t>
            </a:r>
            <a:r>
              <a:rPr lang="ru-RU" dirty="0" err="1">
                <a:latin typeface="Montserrat Medium" panose="00000600000000000000" pitchFamily="2" charset="-52"/>
              </a:rPr>
              <a:t>літаку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en-US" dirty="0">
                <a:latin typeface="Montserrat Medium" panose="00000600000000000000" pitchFamily="2" charset="-52"/>
              </a:rPr>
              <a:t>F-14 </a:t>
            </a:r>
            <a:r>
              <a:rPr lang="ru-RU" dirty="0">
                <a:latin typeface="Montserrat Medium" panose="00000600000000000000" pitchFamily="2" charset="-52"/>
              </a:rPr>
              <a:t>в 1971 </a:t>
            </a:r>
            <a:r>
              <a:rPr lang="ru-RU" dirty="0" err="1">
                <a:latin typeface="Montserrat Medium" panose="00000600000000000000" pitchFamily="2" charset="-52"/>
              </a:rPr>
              <a:t>році</a:t>
            </a:r>
            <a:r>
              <a:rPr lang="ru-RU" dirty="0">
                <a:latin typeface="Montserrat Medium" panose="00000600000000000000" pitchFamily="2" charset="-52"/>
              </a:rPr>
              <a:t>, </a:t>
            </a:r>
            <a:r>
              <a:rPr lang="ru-RU" dirty="0" err="1">
                <a:latin typeface="Montserrat Medium" panose="00000600000000000000" pitchFamily="2" charset="-52"/>
              </a:rPr>
              <a:t>це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був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en-US" dirty="0">
                <a:latin typeface="Montserrat Medium" panose="00000600000000000000" pitchFamily="2" charset="-52"/>
              </a:rPr>
              <a:t>Ni-Ti-Fe. </a:t>
            </a:r>
            <a:r>
              <a:rPr lang="ru-RU" dirty="0" err="1">
                <a:latin typeface="Montserrat Medium" panose="00000600000000000000" pitchFamily="2" charset="-52"/>
              </a:rPr>
              <a:t>Використання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en-US" dirty="0">
                <a:latin typeface="Montserrat Medium" panose="00000600000000000000" pitchFamily="2" charset="-52"/>
              </a:rPr>
              <a:t>Ni-Ti- </a:t>
            </a:r>
            <a:r>
              <a:rPr lang="en-US" dirty="0" err="1">
                <a:latin typeface="Montserrat Medium" panose="00000600000000000000" pitchFamily="2" charset="-52"/>
              </a:rPr>
              <a:t>Nb</a:t>
            </a:r>
            <a:r>
              <a:rPr lang="en-US" dirty="0">
                <a:latin typeface="Montserrat Medium" panose="00000600000000000000" pitchFamily="2" charset="-52"/>
              </a:rPr>
              <a:t> </a:t>
            </a:r>
            <a:r>
              <a:rPr lang="ru-RU" dirty="0">
                <a:latin typeface="Montserrat Medium" panose="00000600000000000000" pitchFamily="2" charset="-52"/>
              </a:rPr>
              <a:t>сплаву стало великим </a:t>
            </a:r>
            <a:r>
              <a:rPr lang="ru-RU" dirty="0" err="1">
                <a:latin typeface="Montserrat Medium" panose="00000600000000000000" pitchFamily="2" charset="-52"/>
              </a:rPr>
              <a:t>досягненням</a:t>
            </a:r>
            <a:r>
              <a:rPr lang="ru-RU" dirty="0">
                <a:latin typeface="Montserrat Medium" panose="00000600000000000000" pitchFamily="2" charset="-52"/>
              </a:rPr>
              <a:t>, але </a:t>
            </a:r>
            <a:r>
              <a:rPr lang="ru-RU" dirty="0" err="1">
                <a:latin typeface="Montserrat Medium" panose="00000600000000000000" pitchFamily="2" charset="-52"/>
              </a:rPr>
              <a:t>також</a:t>
            </a:r>
            <a:r>
              <a:rPr lang="ru-RU" dirty="0">
                <a:latin typeface="Montserrat Medium" panose="00000600000000000000" pitchFamily="2" charset="-52"/>
              </a:rPr>
              <a:t> і </a:t>
            </a:r>
            <a:r>
              <a:rPr lang="en-US" dirty="0">
                <a:latin typeface="Montserrat Medium" panose="00000600000000000000" pitchFamily="2" charset="-52"/>
              </a:rPr>
              <a:t>Fe-</a:t>
            </a:r>
            <a:r>
              <a:rPr lang="en-US" dirty="0" err="1">
                <a:latin typeface="Montserrat Medium" panose="00000600000000000000" pitchFamily="2" charset="-52"/>
              </a:rPr>
              <a:t>Mn</a:t>
            </a:r>
            <a:r>
              <a:rPr lang="en-US" dirty="0">
                <a:latin typeface="Montserrat Medium" panose="00000600000000000000" pitchFamily="2" charset="-52"/>
              </a:rPr>
              <a:t>-Si </a:t>
            </a:r>
            <a:r>
              <a:rPr lang="ru-RU" dirty="0" err="1">
                <a:latin typeface="Montserrat Medium" panose="00000600000000000000" pitchFamily="2" charset="-52"/>
              </a:rPr>
              <a:t>сплави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отримали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багато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уваги</a:t>
            </a:r>
            <a:r>
              <a:rPr lang="ru-RU" dirty="0">
                <a:latin typeface="Montserrat Medium" panose="00000600000000000000" pitchFamily="2" charset="-52"/>
              </a:rPr>
              <a:t>, не </a:t>
            </a:r>
            <a:r>
              <a:rPr lang="ru-RU" dirty="0" err="1">
                <a:latin typeface="Montserrat Medium" panose="00000600000000000000" pitchFamily="2" charset="-52"/>
              </a:rPr>
              <a:t>дивлячись</a:t>
            </a:r>
            <a:r>
              <a:rPr lang="ru-RU" dirty="0">
                <a:latin typeface="Montserrat Medium" panose="00000600000000000000" pitchFamily="2" charset="-52"/>
              </a:rPr>
              <a:t> на </a:t>
            </a:r>
            <a:r>
              <a:rPr lang="ru-RU" dirty="0" err="1">
                <a:latin typeface="Montserrat Medium" panose="00000600000000000000" pitchFamily="2" charset="-52"/>
              </a:rPr>
              <a:t>їх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більш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низьке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відновлюване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напруга</a:t>
            </a:r>
            <a:r>
              <a:rPr lang="ru-RU" dirty="0">
                <a:latin typeface="Montserrat Medium" panose="000006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7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План доповіді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Montserrat Medium" panose="00000600000000000000" pitchFamily="2" charset="-52"/>
              </a:rPr>
              <a:t>Відкриття ефекту пам’яті форми </a:t>
            </a:r>
            <a:r>
              <a:rPr lang="ru-RU" dirty="0">
                <a:latin typeface="Montserrat Medium" panose="00000600000000000000" pitchFamily="2" charset="-52"/>
              </a:rPr>
              <a:t>і отримання нових </a:t>
            </a:r>
            <a:r>
              <a:rPr lang="ru-RU" dirty="0" smtClean="0">
                <a:latin typeface="Montserrat Medium" panose="00000600000000000000" pitchFamily="2" charset="-52"/>
              </a:rPr>
              <a:t>матеріалів.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Montserrat Medium" panose="00000600000000000000" pitchFamily="2" charset="-52"/>
              </a:rPr>
              <a:t>Пояснення фізики даного процесу.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Montserrat Medium" panose="00000600000000000000" pitchFamily="2" charset="-52"/>
              </a:rPr>
              <a:t>Застосування ЕПФ в різних областях.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Montserrat Medium" panose="00000600000000000000" pitchFamily="2" charset="-52"/>
              </a:rPr>
              <a:t>Перспективи застосування в Україні.</a:t>
            </a:r>
          </a:p>
          <a:p>
            <a:pPr marL="514350" indent="-514350">
              <a:buFont typeface="+mj-lt"/>
              <a:buAutoNum type="arabicParenR"/>
            </a:pPr>
            <a:endParaRPr lang="ru-RU" dirty="0">
              <a:latin typeface="Montserrat Medium" panose="00000600000000000000" pitchFamily="2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926765" y="2606842"/>
            <a:ext cx="10515600" cy="1325563"/>
          </a:xfrm>
          <a:solidFill>
            <a:srgbClr val="F8B338"/>
          </a:solidFill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ПЕРСПЕКТИВИ РОЗВИТКУ В УКРАЇНІ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201" y="1079918"/>
            <a:ext cx="73238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Montserrat Medium" panose="00000600000000000000" pitchFamily="2" charset="-52"/>
              </a:rPr>
              <a:t>Роботи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українських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вчених</a:t>
            </a:r>
            <a:r>
              <a:rPr lang="ru-RU" sz="2400" dirty="0">
                <a:latin typeface="Montserrat Medium" panose="00000600000000000000" pitchFamily="2" charset="-52"/>
              </a:rPr>
              <a:t> з </a:t>
            </a:r>
            <a:r>
              <a:rPr lang="ru-RU" sz="2400" dirty="0" err="1">
                <a:latin typeface="Montserrat Medium" panose="00000600000000000000" pitchFamily="2" charset="-52"/>
              </a:rPr>
              <a:t>даної</a:t>
            </a:r>
            <a:r>
              <a:rPr lang="ru-RU" sz="2400" dirty="0">
                <a:latin typeface="Montserrat Medium" panose="00000600000000000000" pitchFamily="2" charset="-52"/>
              </a:rPr>
              <a:t> теми </a:t>
            </a:r>
            <a:r>
              <a:rPr lang="ru-RU" sz="2400" dirty="0" err="1">
                <a:latin typeface="Montserrat Medium" panose="00000600000000000000" pitchFamily="2" charset="-52"/>
              </a:rPr>
              <a:t>високо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оцінюються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світовою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науковою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громадськістю</a:t>
            </a:r>
            <a:r>
              <a:rPr lang="ru-RU" sz="2400" dirty="0">
                <a:latin typeface="Montserrat Medium" panose="00000600000000000000" pitchFamily="2" charset="-52"/>
              </a:rPr>
              <a:t>. </a:t>
            </a:r>
            <a:r>
              <a:rPr lang="ru-RU" sz="2400" dirty="0" err="1">
                <a:latin typeface="Montserrat Medium" panose="00000600000000000000" pitchFamily="2" charset="-52"/>
              </a:rPr>
              <a:t>Практичне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використання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сплавів</a:t>
            </a:r>
            <a:r>
              <a:rPr lang="ru-RU" sz="2400" dirty="0">
                <a:latin typeface="Montserrat Medium" panose="00000600000000000000" pitchFamily="2" charset="-52"/>
              </a:rPr>
              <a:t> з ЕПФ </a:t>
            </a:r>
            <a:r>
              <a:rPr lang="ru-RU" sz="2400" dirty="0" err="1">
                <a:latin typeface="Montserrat Medium" panose="00000600000000000000" pitchFamily="2" charset="-52"/>
              </a:rPr>
              <a:t>відбувається</a:t>
            </a:r>
            <a:r>
              <a:rPr lang="ru-RU" sz="2400" dirty="0">
                <a:latin typeface="Montserrat Medium" panose="00000600000000000000" pitchFamily="2" charset="-52"/>
              </a:rPr>
              <a:t> на АНТК </a:t>
            </a:r>
            <a:r>
              <a:rPr lang="ru-RU" sz="2400" dirty="0" err="1">
                <a:latin typeface="Montserrat Medium" panose="00000600000000000000" pitchFamily="2" charset="-52"/>
              </a:rPr>
              <a:t>ім</a:t>
            </a:r>
            <a:r>
              <a:rPr lang="ru-RU" sz="2400" dirty="0">
                <a:latin typeface="Montserrat Medium" panose="00000600000000000000" pitchFamily="2" charset="-52"/>
              </a:rPr>
              <a:t>. О.К. Антонова, </a:t>
            </a:r>
            <a:r>
              <a:rPr lang="ru-RU" sz="2400" dirty="0" err="1">
                <a:latin typeface="Montserrat Medium" panose="00000600000000000000" pitchFamily="2" charset="-52"/>
              </a:rPr>
              <a:t>Полтавському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заводі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газорозрядних</a:t>
            </a:r>
            <a:r>
              <a:rPr lang="ru-RU" sz="2400" dirty="0">
                <a:latin typeface="Montserrat Medium" panose="00000600000000000000" pitchFamily="2" charset="-52"/>
              </a:rPr>
              <a:t> ламп, </a:t>
            </a:r>
            <a:r>
              <a:rPr lang="ru-RU" sz="2400" dirty="0" err="1">
                <a:latin typeface="Montserrat Medium" panose="00000600000000000000" pitchFamily="2" charset="-52"/>
              </a:rPr>
              <a:t>Васильківському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заводі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електропобутової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техніки</a:t>
            </a:r>
            <a:r>
              <a:rPr lang="ru-RU" sz="2400" dirty="0">
                <a:latin typeface="Montserrat Medium" panose="00000600000000000000" pitchFamily="2" charset="-52"/>
              </a:rPr>
              <a:t>, </a:t>
            </a:r>
            <a:r>
              <a:rPr lang="ru-RU" sz="2400" dirty="0" err="1">
                <a:latin typeface="Montserrat Medium" panose="00000600000000000000" pitchFamily="2" charset="-52"/>
              </a:rPr>
              <a:t>Тернопільському</a:t>
            </a:r>
            <a:r>
              <a:rPr lang="ru-RU" sz="2400" dirty="0">
                <a:latin typeface="Montserrat Medium" panose="00000600000000000000" pitchFamily="2" charset="-52"/>
              </a:rPr>
              <a:t> заводу "</a:t>
            </a:r>
            <a:r>
              <a:rPr lang="ru-RU" sz="2400" dirty="0" err="1">
                <a:latin typeface="Montserrat Medium" panose="00000600000000000000" pitchFamily="2" charset="-52"/>
              </a:rPr>
              <a:t>Ватра</a:t>
            </a:r>
            <a:r>
              <a:rPr lang="ru-RU" sz="2400" dirty="0">
                <a:latin typeface="Montserrat Medium" panose="00000600000000000000" pitchFamily="2" charset="-52"/>
              </a:rPr>
              <a:t>". Активною </a:t>
            </a:r>
            <a:r>
              <a:rPr lang="ru-RU" sz="2400" dirty="0" err="1">
                <a:latin typeface="Montserrat Medium" panose="00000600000000000000" pitchFamily="2" charset="-52"/>
              </a:rPr>
              <a:t>діяльністю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щодо</a:t>
            </a:r>
            <a:r>
              <a:rPr lang="ru-RU" sz="2400" dirty="0">
                <a:latin typeface="Montserrat Medium" panose="00000600000000000000" pitchFamily="2" charset="-52"/>
              </a:rPr>
              <a:t> практичного </a:t>
            </a:r>
            <a:r>
              <a:rPr lang="ru-RU" sz="2400" dirty="0" err="1">
                <a:latin typeface="Montserrat Medium" panose="00000600000000000000" pitchFamily="2" charset="-52"/>
              </a:rPr>
              <a:t>застосування</a:t>
            </a:r>
            <a:r>
              <a:rPr lang="ru-RU" sz="2400" dirty="0">
                <a:latin typeface="Montserrat Medium" panose="00000600000000000000" pitchFamily="2" charset="-52"/>
              </a:rPr>
              <a:t> таких </a:t>
            </a:r>
            <a:r>
              <a:rPr lang="ru-RU" sz="2400" dirty="0" err="1">
                <a:latin typeface="Montserrat Medium" panose="00000600000000000000" pitchFamily="2" charset="-52"/>
              </a:rPr>
              <a:t>матеріалів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займається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Інститут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2400" dirty="0" err="1">
                <a:latin typeface="Montserrat Medium" panose="00000600000000000000" pitchFamily="2" charset="-52"/>
              </a:rPr>
              <a:t>металофізики</a:t>
            </a:r>
            <a:r>
              <a:rPr lang="ru-RU" sz="2400" dirty="0">
                <a:latin typeface="Montserrat Medium" panose="00000600000000000000" pitchFamily="2" charset="-52"/>
              </a:rPr>
              <a:t> НАН</a:t>
            </a:r>
            <a:r>
              <a:rPr lang="ru-RU" sz="2400" dirty="0" smtClean="0">
                <a:latin typeface="Montserrat Medium" panose="00000600000000000000" pitchFamily="2" charset="-52"/>
              </a:rPr>
              <a:t>.</a:t>
            </a:r>
            <a:r>
              <a:rPr lang="en-US" sz="2400" dirty="0" smtClean="0">
                <a:latin typeface="Montserrat Medium" panose="00000600000000000000" pitchFamily="2" charset="-52"/>
              </a:rPr>
              <a:t>[7]</a:t>
            </a:r>
            <a:r>
              <a:rPr lang="ru-RU" sz="2400" b="1" dirty="0" smtClean="0">
                <a:latin typeface="Montserrat Medium" panose="00000600000000000000" pitchFamily="2" charset="-52"/>
              </a:rPr>
              <a:t> </a:t>
            </a: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4587" y="1365813"/>
            <a:ext cx="3413328" cy="4190035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0" y="1088020"/>
            <a:ext cx="3559215" cy="47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5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Список літератури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1900" dirty="0">
                <a:latin typeface="Montserrat Medium" panose="00000600000000000000" pitchFamily="2" charset="-52"/>
              </a:rPr>
              <a:t>1. </a:t>
            </a:r>
            <a:r>
              <a:rPr lang="uk-UA" sz="1900" dirty="0" err="1">
                <a:latin typeface="Montserrat Medium" panose="00000600000000000000" pitchFamily="2" charset="-52"/>
              </a:rPr>
              <a:t>Otsuka</a:t>
            </a:r>
            <a:r>
              <a:rPr lang="uk-UA" sz="1900" dirty="0">
                <a:latin typeface="Montserrat Medium" panose="00000600000000000000" pitchFamily="2" charset="-52"/>
              </a:rPr>
              <a:t>, </a:t>
            </a:r>
            <a:r>
              <a:rPr lang="uk-UA" sz="1900" dirty="0" err="1">
                <a:latin typeface="Montserrat Medium" panose="00000600000000000000" pitchFamily="2" charset="-52"/>
              </a:rPr>
              <a:t>Ed</a:t>
            </a:r>
            <a:r>
              <a:rPr lang="uk-UA" sz="1900" dirty="0">
                <a:latin typeface="Montserrat Medium" panose="00000600000000000000" pitchFamily="2" charset="-52"/>
              </a:rPr>
              <a:t>. K. </a:t>
            </a:r>
            <a:r>
              <a:rPr lang="uk-UA" sz="1900" dirty="0" err="1">
                <a:latin typeface="Montserrat Medium" panose="00000600000000000000" pitchFamily="2" charset="-52"/>
              </a:rPr>
              <a:t>Shape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memory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materials</a:t>
            </a:r>
            <a:r>
              <a:rPr lang="uk-UA" sz="1900" dirty="0">
                <a:latin typeface="Montserrat Medium" panose="00000600000000000000" pitchFamily="2" charset="-52"/>
              </a:rPr>
              <a:t> / </a:t>
            </a:r>
            <a:r>
              <a:rPr lang="uk-UA" sz="1900" dirty="0" err="1">
                <a:latin typeface="Montserrat Medium" panose="00000600000000000000" pitchFamily="2" charset="-52"/>
              </a:rPr>
              <a:t>Ed</a:t>
            </a:r>
            <a:r>
              <a:rPr lang="uk-UA" sz="1900" dirty="0">
                <a:latin typeface="Montserrat Medium" panose="00000600000000000000" pitchFamily="2" charset="-52"/>
              </a:rPr>
              <a:t>. K. </a:t>
            </a:r>
            <a:r>
              <a:rPr lang="uk-UA" sz="1900" dirty="0" err="1">
                <a:latin typeface="Montserrat Medium" panose="00000600000000000000" pitchFamily="2" charset="-52"/>
              </a:rPr>
              <a:t>Otsuka</a:t>
            </a:r>
            <a:r>
              <a:rPr lang="uk-UA" sz="1900" dirty="0">
                <a:latin typeface="Montserrat Medium" panose="00000600000000000000" pitchFamily="2" charset="-52"/>
              </a:rPr>
              <a:t>, С. М. </a:t>
            </a:r>
            <a:r>
              <a:rPr lang="uk-UA" sz="1900" dirty="0" err="1">
                <a:latin typeface="Montserrat Medium" panose="00000600000000000000" pitchFamily="2" charset="-52"/>
              </a:rPr>
              <a:t>Wayman</a:t>
            </a:r>
            <a:r>
              <a:rPr lang="uk-UA" sz="1900" dirty="0">
                <a:latin typeface="Montserrat Medium" panose="00000600000000000000" pitchFamily="2" charset="-52"/>
              </a:rPr>
              <a:t> // </a:t>
            </a:r>
            <a:r>
              <a:rPr lang="uk-UA" sz="1900" dirty="0" err="1" smtClean="0">
                <a:latin typeface="Montserrat Medium" panose="00000600000000000000" pitchFamily="2" charset="-52"/>
              </a:rPr>
              <a:t>Cambridge</a:t>
            </a:r>
            <a:r>
              <a:rPr lang="uk-UA" sz="1900" dirty="0" smtClean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University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Press</a:t>
            </a:r>
            <a:r>
              <a:rPr lang="uk-UA" sz="1900" dirty="0">
                <a:latin typeface="Montserrat Medium" panose="00000600000000000000" pitchFamily="2" charset="-52"/>
              </a:rPr>
              <a:t>, 1999. – 284 p.</a:t>
            </a:r>
            <a:endParaRPr lang="ru-RU" sz="1900" dirty="0">
              <a:latin typeface="Montserrat Medium" panose="00000600000000000000" pitchFamily="2" charset="-52"/>
            </a:endParaRPr>
          </a:p>
          <a:p>
            <a:r>
              <a:rPr lang="uk-UA" sz="1900" dirty="0">
                <a:latin typeface="Montserrat Medium" panose="00000600000000000000" pitchFamily="2" charset="-52"/>
              </a:rPr>
              <a:t>2. Курдюмов, Г. В. О </a:t>
            </a:r>
            <a:r>
              <a:rPr lang="uk-UA" sz="1900" dirty="0" err="1">
                <a:latin typeface="Montserrat Medium" panose="00000600000000000000" pitchFamily="2" charset="-52"/>
              </a:rPr>
              <a:t>природе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бездиффузных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мартенситных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превращений</a:t>
            </a:r>
            <a:r>
              <a:rPr lang="uk-UA" sz="1900" dirty="0">
                <a:latin typeface="Montserrat Medium" panose="00000600000000000000" pitchFamily="2" charset="-52"/>
              </a:rPr>
              <a:t> / Г. В. Курдюмов // ДАН СССР. – 1948. – Т. 60. – № 9. – С. 1543 – 1546</a:t>
            </a:r>
            <a:r>
              <a:rPr lang="uk-UA" sz="1900" dirty="0" smtClean="0">
                <a:latin typeface="Montserrat Medium" panose="00000600000000000000" pitchFamily="2" charset="-52"/>
              </a:rPr>
              <a:t>.</a:t>
            </a:r>
            <a:endParaRPr lang="en-US" sz="1900" dirty="0" smtClean="0">
              <a:latin typeface="Montserrat Medium" panose="00000600000000000000" pitchFamily="2" charset="-52"/>
            </a:endParaRPr>
          </a:p>
          <a:p>
            <a:r>
              <a:rPr lang="en-US" sz="1900" dirty="0">
                <a:latin typeface="Montserrat Medium" panose="00000600000000000000" pitchFamily="2" charset="-52"/>
              </a:rPr>
              <a:t>3. Shape Memory Alloy Shape Training Tutorial. (PDF). Retrieved on 2011-12-04: </a:t>
            </a:r>
            <a:r>
              <a:rPr lang="en-US" sz="1900" dirty="0">
                <a:latin typeface="Montserrat Medium" panose="00000600000000000000" pitchFamily="2" charset="-52"/>
                <a:hlinkClick r:id="rId2"/>
              </a:rPr>
              <a:t>http://wwwpersonal.umich.edu/~</a:t>
            </a:r>
            <a:r>
              <a:rPr lang="en-US" sz="1900" dirty="0" smtClean="0">
                <a:latin typeface="Montserrat Medium" panose="00000600000000000000" pitchFamily="2" charset="-52"/>
                <a:hlinkClick r:id="rId2"/>
              </a:rPr>
              <a:t>btrease/share/SMA-ShapeTraining-Tutorial.pdf</a:t>
            </a:r>
            <a:endParaRPr lang="en-US" sz="1900" dirty="0" smtClean="0">
              <a:latin typeface="Montserrat Medium" panose="00000600000000000000" pitchFamily="2" charset="-52"/>
            </a:endParaRPr>
          </a:p>
          <a:p>
            <a:r>
              <a:rPr lang="en-US" sz="1900" dirty="0" smtClean="0">
                <a:latin typeface="Montserrat Medium" panose="00000600000000000000" pitchFamily="2" charset="-52"/>
              </a:rPr>
              <a:t>4. </a:t>
            </a:r>
            <a:r>
              <a:rPr lang="uk-UA" sz="1900" dirty="0">
                <a:latin typeface="Montserrat Medium" panose="00000600000000000000" pitchFamily="2" charset="-52"/>
              </a:rPr>
              <a:t>В.А. </a:t>
            </a:r>
            <a:r>
              <a:rPr lang="uk-UA" sz="1900" dirty="0" err="1">
                <a:latin typeface="Montserrat Medium" panose="00000600000000000000" pitchFamily="2" charset="-52"/>
              </a:rPr>
              <a:t>Лохов</a:t>
            </a:r>
            <a:r>
              <a:rPr lang="uk-UA" sz="1900" dirty="0">
                <a:latin typeface="Montserrat Medium" panose="00000600000000000000" pitchFamily="2" charset="-52"/>
              </a:rPr>
              <a:t>, Ю.И. </a:t>
            </a:r>
            <a:r>
              <a:rPr lang="uk-UA" sz="1900" dirty="0" err="1">
                <a:latin typeface="Montserrat Medium" panose="00000600000000000000" pitchFamily="2" charset="-52"/>
              </a:rPr>
              <a:t>Няшин</a:t>
            </a:r>
            <a:r>
              <a:rPr lang="uk-UA" sz="1900" dirty="0">
                <a:latin typeface="Montserrat Medium" panose="00000600000000000000" pitchFamily="2" charset="-52"/>
              </a:rPr>
              <a:t>, А.Г. </a:t>
            </a:r>
            <a:r>
              <a:rPr lang="uk-UA" sz="1900" dirty="0" err="1">
                <a:latin typeface="Montserrat Medium" panose="00000600000000000000" pitchFamily="2" charset="-52"/>
              </a:rPr>
              <a:t>Кучумов</a:t>
            </a:r>
            <a:r>
              <a:rPr lang="uk-UA" sz="1900" dirty="0">
                <a:latin typeface="Montserrat Medium" panose="00000600000000000000" pitchFamily="2" charset="-52"/>
              </a:rPr>
              <a:t>. </a:t>
            </a:r>
            <a:r>
              <a:rPr lang="uk-UA" sz="1900" dirty="0" err="1">
                <a:latin typeface="Montserrat Medium" panose="00000600000000000000" pitchFamily="2" charset="-52"/>
              </a:rPr>
              <a:t>Сплавы</a:t>
            </a:r>
            <a:r>
              <a:rPr lang="uk-UA" sz="1900" dirty="0">
                <a:latin typeface="Montserrat Medium" panose="00000600000000000000" pitchFamily="2" charset="-52"/>
              </a:rPr>
              <a:t> с </a:t>
            </a:r>
            <a:r>
              <a:rPr lang="uk-UA" sz="1900" dirty="0" err="1">
                <a:latin typeface="Montserrat Medium" panose="00000600000000000000" pitchFamily="2" charset="-52"/>
              </a:rPr>
              <a:t>памятью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формы</a:t>
            </a:r>
            <a:r>
              <a:rPr lang="uk-UA" sz="1900" dirty="0">
                <a:latin typeface="Montserrat Medium" panose="00000600000000000000" pitchFamily="2" charset="-52"/>
              </a:rPr>
              <a:t>: </a:t>
            </a:r>
            <a:r>
              <a:rPr lang="uk-UA" sz="1900" dirty="0" err="1">
                <a:latin typeface="Montserrat Medium" panose="00000600000000000000" pitchFamily="2" charset="-52"/>
              </a:rPr>
              <a:t>применение</a:t>
            </a:r>
            <a:r>
              <a:rPr lang="uk-UA" sz="1900" dirty="0">
                <a:latin typeface="Montserrat Medium" panose="00000600000000000000" pitchFamily="2" charset="-52"/>
              </a:rPr>
              <a:t> в </a:t>
            </a:r>
            <a:r>
              <a:rPr lang="uk-UA" sz="1900" dirty="0" err="1">
                <a:latin typeface="Montserrat Medium" panose="00000600000000000000" pitchFamily="2" charset="-52"/>
              </a:rPr>
              <a:t>медицине</a:t>
            </a:r>
            <a:r>
              <a:rPr lang="uk-UA" sz="1900" dirty="0">
                <a:latin typeface="Montserrat Medium" panose="00000600000000000000" pitchFamily="2" charset="-52"/>
              </a:rPr>
              <a:t>. </a:t>
            </a:r>
            <a:r>
              <a:rPr lang="uk-UA" sz="1900" dirty="0" err="1">
                <a:latin typeface="Montserrat Medium" panose="00000600000000000000" pitchFamily="2" charset="-52"/>
              </a:rPr>
              <a:t>Обзор</a:t>
            </a:r>
            <a:r>
              <a:rPr lang="uk-UA" sz="1900" dirty="0">
                <a:latin typeface="Montserrat Medium" panose="00000600000000000000" pitchFamily="2" charset="-52"/>
              </a:rPr>
              <a:t> моделей, </a:t>
            </a:r>
            <a:r>
              <a:rPr lang="uk-UA" sz="1900" dirty="0" err="1">
                <a:latin typeface="Montserrat Medium" panose="00000600000000000000" pitchFamily="2" charset="-52"/>
              </a:rPr>
              <a:t>описывающих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их</a:t>
            </a:r>
            <a:r>
              <a:rPr lang="uk-UA" sz="1900" dirty="0">
                <a:latin typeface="Montserrat Medium" panose="00000600000000000000" pitchFamily="2" charset="-52"/>
              </a:rPr>
              <a:t> </a:t>
            </a:r>
            <a:r>
              <a:rPr lang="uk-UA" sz="1900" dirty="0" err="1">
                <a:latin typeface="Montserrat Medium" panose="00000600000000000000" pitchFamily="2" charset="-52"/>
              </a:rPr>
              <a:t>поведение</a:t>
            </a:r>
            <a:r>
              <a:rPr lang="uk-UA" sz="1900" dirty="0">
                <a:latin typeface="Montserrat Medium" panose="00000600000000000000" pitchFamily="2" charset="-52"/>
              </a:rPr>
              <a:t>, 2007</a:t>
            </a:r>
            <a:r>
              <a:rPr lang="uk-UA" sz="1900" dirty="0" smtClean="0">
                <a:latin typeface="Montserrat Medium" panose="00000600000000000000" pitchFamily="2" charset="-52"/>
              </a:rPr>
              <a:t>.</a:t>
            </a:r>
          </a:p>
          <a:p>
            <a:r>
              <a:rPr lang="uk-UA" sz="1900" dirty="0" smtClean="0">
                <a:latin typeface="Montserrat Medium" panose="00000600000000000000" pitchFamily="2" charset="-52"/>
              </a:rPr>
              <a:t>5. Лекція 4: Матеріали з пам’яттю форми</a:t>
            </a:r>
            <a:br>
              <a:rPr lang="uk-UA" sz="1900" dirty="0" smtClean="0">
                <a:latin typeface="Montserrat Medium" panose="00000600000000000000" pitchFamily="2" charset="-52"/>
              </a:rPr>
            </a:br>
            <a:r>
              <a:rPr lang="en-US" sz="1900" dirty="0">
                <a:latin typeface="Montserrat Medium" panose="00000600000000000000" pitchFamily="2" charset="-52"/>
                <a:hlinkClick r:id="rId3"/>
              </a:rPr>
              <a:t>http://www.ispms.ru/files/Publications/litovchenko_1/4._</a:t>
            </a:r>
            <a:r>
              <a:rPr lang="en-US" sz="1900" dirty="0" smtClean="0">
                <a:latin typeface="Montserrat Medium" panose="00000600000000000000" pitchFamily="2" charset="-52"/>
                <a:hlinkClick r:id="rId3"/>
              </a:rPr>
              <a:t>Materialy_s_pamyat_u_formy.pdf</a:t>
            </a:r>
            <a:endParaRPr lang="uk-UA" sz="1900" dirty="0" smtClean="0">
              <a:latin typeface="Montserrat Medium" panose="00000600000000000000" pitchFamily="2" charset="-52"/>
            </a:endParaRPr>
          </a:p>
          <a:p>
            <a:r>
              <a:rPr lang="uk-UA" sz="1900" dirty="0" smtClean="0">
                <a:latin typeface="Montserrat Medium" panose="00000600000000000000" pitchFamily="2" charset="-52"/>
              </a:rPr>
              <a:t>6. </a:t>
            </a:r>
            <a:r>
              <a:rPr lang="ru-RU" sz="1900" dirty="0" err="1">
                <a:latin typeface="Montserrat Medium" panose="00000600000000000000" pitchFamily="2" charset="-52"/>
              </a:rPr>
              <a:t>Інститут</a:t>
            </a:r>
            <a:r>
              <a:rPr lang="ru-RU" sz="1900" dirty="0">
                <a:latin typeface="Montserrat Medium" panose="00000600000000000000" pitchFamily="2" charset="-52"/>
              </a:rPr>
              <a:t> </a:t>
            </a:r>
            <a:r>
              <a:rPr lang="ru-RU" sz="1900" dirty="0" err="1">
                <a:latin typeface="Montserrat Medium" panose="00000600000000000000" pitchFamily="2" charset="-52"/>
              </a:rPr>
              <a:t>фізики</a:t>
            </a:r>
            <a:r>
              <a:rPr lang="ru-RU" sz="1900" dirty="0">
                <a:latin typeface="Montserrat Medium" panose="00000600000000000000" pitchFamily="2" charset="-52"/>
              </a:rPr>
              <a:t> </a:t>
            </a:r>
            <a:r>
              <a:rPr lang="ru-RU" sz="1900" dirty="0" err="1">
                <a:latin typeface="Montserrat Medium" panose="00000600000000000000" pitchFamily="2" charset="-52"/>
              </a:rPr>
              <a:t>міцності</a:t>
            </a:r>
            <a:r>
              <a:rPr lang="ru-RU" sz="1900" dirty="0">
                <a:latin typeface="Montserrat Medium" panose="00000600000000000000" pitchFamily="2" charset="-52"/>
              </a:rPr>
              <a:t> і </a:t>
            </a:r>
            <a:r>
              <a:rPr lang="ru-RU" sz="1900" dirty="0" err="1">
                <a:latin typeface="Montserrat Medium" panose="00000600000000000000" pitchFamily="2" charset="-52"/>
              </a:rPr>
              <a:t>матеріалознавства</a:t>
            </a:r>
            <a:r>
              <a:rPr lang="ru-RU" sz="1900" dirty="0">
                <a:latin typeface="Montserrat Medium" panose="00000600000000000000" pitchFamily="2" charset="-52"/>
              </a:rPr>
              <a:t> </a:t>
            </a:r>
            <a:r>
              <a:rPr lang="ru-RU" sz="1900" dirty="0" smtClean="0">
                <a:latin typeface="Montserrat Medium" panose="00000600000000000000" pitchFamily="2" charset="-52"/>
              </a:rPr>
              <a:t>СОРАН, </a:t>
            </a:r>
            <a:r>
              <a:rPr lang="ru-RU" sz="1900" dirty="0" err="1">
                <a:latin typeface="Montserrat Medium" panose="00000600000000000000" pitchFamily="2" charset="-52"/>
              </a:rPr>
              <a:t>Вчений</a:t>
            </a:r>
            <a:r>
              <a:rPr lang="ru-RU" sz="1900" dirty="0">
                <a:latin typeface="Montserrat Medium" panose="00000600000000000000" pitchFamily="2" charset="-52"/>
              </a:rPr>
              <a:t> </a:t>
            </a:r>
            <a:r>
              <a:rPr lang="ru-RU" sz="1900" dirty="0" err="1">
                <a:latin typeface="Montserrat Medium" panose="00000600000000000000" pitchFamily="2" charset="-52"/>
              </a:rPr>
              <a:t>секретар</a:t>
            </a:r>
            <a:r>
              <a:rPr lang="ru-RU" sz="1900" dirty="0">
                <a:latin typeface="Montserrat Medium" panose="00000600000000000000" pitchFamily="2" charset="-52"/>
              </a:rPr>
              <a:t> Плешанов Василь </a:t>
            </a:r>
            <a:r>
              <a:rPr lang="ru-RU" sz="1900" dirty="0" err="1" smtClean="0">
                <a:latin typeface="Montserrat Medium" panose="00000600000000000000" pitchFamily="2" charset="-52"/>
              </a:rPr>
              <a:t>Сергійович</a:t>
            </a:r>
            <a:r>
              <a:rPr lang="ru-RU" sz="1900" dirty="0" smtClean="0">
                <a:latin typeface="Montserrat Medium" panose="00000600000000000000" pitchFamily="2" charset="-52"/>
              </a:rPr>
              <a:t/>
            </a:r>
            <a:br>
              <a:rPr lang="ru-RU" sz="1900" dirty="0" smtClean="0">
                <a:latin typeface="Montserrat Medium" panose="00000600000000000000" pitchFamily="2" charset="-52"/>
              </a:rPr>
            </a:br>
            <a:r>
              <a:rPr lang="en-US" sz="1900" dirty="0">
                <a:latin typeface="Montserrat Medium" panose="00000600000000000000" pitchFamily="2" charset="-52"/>
                <a:hlinkClick r:id="rId4"/>
              </a:rPr>
              <a:t>http://</a:t>
            </a:r>
            <a:r>
              <a:rPr lang="en-US" sz="1900" dirty="0" smtClean="0">
                <a:latin typeface="Montserrat Medium" panose="00000600000000000000" pitchFamily="2" charset="-52"/>
                <a:hlinkClick r:id="rId4"/>
              </a:rPr>
              <a:t>www.sbras.nsc.ru/dvlp/rus/pdf/040.pdf</a:t>
            </a:r>
            <a:endParaRPr lang="uk-UA" sz="1900" dirty="0">
              <a:latin typeface="Montserrat Medium" panose="00000600000000000000" pitchFamily="2" charset="-52"/>
            </a:endParaRPr>
          </a:p>
          <a:p>
            <a:r>
              <a:rPr lang="uk-UA" sz="1900" dirty="0" smtClean="0">
                <a:latin typeface="Montserrat Medium" panose="00000600000000000000" pitchFamily="2" charset="-52"/>
              </a:rPr>
              <a:t>7. </a:t>
            </a:r>
            <a:r>
              <a:rPr lang="uk-UA" sz="2000" dirty="0" err="1">
                <a:latin typeface="Montserrat Medium" panose="00000600000000000000" pitchFamily="2" charset="-52"/>
              </a:rPr>
              <a:t>Бледнова</a:t>
            </a:r>
            <a:r>
              <a:rPr lang="uk-UA" sz="2000" dirty="0">
                <a:latin typeface="Montserrat Medium" panose="00000600000000000000" pitchFamily="2" charset="-52"/>
              </a:rPr>
              <a:t> Ж.М., Степаненко М.А. Роль </a:t>
            </a:r>
            <a:r>
              <a:rPr lang="uk-UA" sz="2000" dirty="0" err="1">
                <a:latin typeface="Montserrat Medium" panose="00000600000000000000" pitchFamily="2" charset="-52"/>
              </a:rPr>
              <a:t>сплавов</a:t>
            </a:r>
            <a:r>
              <a:rPr lang="uk-UA" sz="2000" dirty="0">
                <a:latin typeface="Montserrat Medium" panose="00000600000000000000" pitchFamily="2" charset="-52"/>
              </a:rPr>
              <a:t> с </a:t>
            </a:r>
            <a:r>
              <a:rPr lang="uk-UA" sz="2000" dirty="0" err="1">
                <a:latin typeface="Montserrat Medium" panose="00000600000000000000" pitchFamily="2" charset="-52"/>
              </a:rPr>
              <a:t>эффектом</a:t>
            </a:r>
            <a:r>
              <a:rPr lang="uk-UA" sz="2000" dirty="0">
                <a:latin typeface="Montserrat Medium" panose="00000600000000000000" pitchFamily="2" charset="-52"/>
              </a:rPr>
              <a:t> </a:t>
            </a:r>
            <a:r>
              <a:rPr lang="uk-UA" sz="2000" dirty="0" err="1">
                <a:latin typeface="Montserrat Medium" panose="00000600000000000000" pitchFamily="2" charset="-52"/>
              </a:rPr>
              <a:t>памяти</a:t>
            </a:r>
            <a:r>
              <a:rPr lang="uk-UA" sz="2000" dirty="0">
                <a:latin typeface="Montserrat Medium" panose="00000600000000000000" pitchFamily="2" charset="-52"/>
              </a:rPr>
              <a:t> </a:t>
            </a:r>
            <a:r>
              <a:rPr lang="uk-UA" sz="2000" dirty="0" err="1">
                <a:latin typeface="Montserrat Medium" panose="00000600000000000000" pitchFamily="2" charset="-52"/>
              </a:rPr>
              <a:t>формы</a:t>
            </a:r>
            <a:r>
              <a:rPr lang="uk-UA" sz="2000" dirty="0">
                <a:latin typeface="Montserrat Medium" panose="00000600000000000000" pitchFamily="2" charset="-52"/>
              </a:rPr>
              <a:t> в </a:t>
            </a:r>
            <a:r>
              <a:rPr lang="uk-UA" sz="2000" dirty="0" err="1">
                <a:latin typeface="Montserrat Medium" panose="00000600000000000000" pitchFamily="2" charset="-52"/>
              </a:rPr>
              <a:t>современном</a:t>
            </a:r>
            <a:r>
              <a:rPr lang="uk-UA" sz="2000" dirty="0">
                <a:latin typeface="Montserrat Medium" panose="00000600000000000000" pitchFamily="2" charset="-52"/>
              </a:rPr>
              <a:t> </a:t>
            </a:r>
            <a:r>
              <a:rPr lang="uk-UA" sz="2000" dirty="0" err="1">
                <a:latin typeface="Montserrat Medium" panose="00000600000000000000" pitchFamily="2" charset="-52"/>
              </a:rPr>
              <a:t>машиностроении</a:t>
            </a:r>
            <a:r>
              <a:rPr lang="uk-UA" sz="2000" dirty="0">
                <a:latin typeface="Montserrat Medium" panose="00000600000000000000" pitchFamily="2" charset="-52"/>
              </a:rPr>
              <a:t>. </a:t>
            </a:r>
            <a:r>
              <a:rPr lang="uk-UA" sz="2000" dirty="0" err="1">
                <a:latin typeface="Montserrat Medium" panose="00000600000000000000" pitchFamily="2" charset="-52"/>
              </a:rPr>
              <a:t>Научно-образовательный</a:t>
            </a:r>
            <a:r>
              <a:rPr lang="uk-UA" sz="2000" dirty="0">
                <a:latin typeface="Montserrat Medium" panose="00000600000000000000" pitchFamily="2" charset="-52"/>
              </a:rPr>
              <a:t> курс. – Краснодар: </a:t>
            </a:r>
            <a:r>
              <a:rPr lang="uk-UA" sz="2000" dirty="0" err="1">
                <a:latin typeface="Montserrat Medium" panose="00000600000000000000" pitchFamily="2" charset="-52"/>
              </a:rPr>
              <a:t>Кубанский</a:t>
            </a:r>
            <a:r>
              <a:rPr lang="uk-UA" sz="2000" dirty="0">
                <a:latin typeface="Montserrat Medium" panose="00000600000000000000" pitchFamily="2" charset="-52"/>
              </a:rPr>
              <a:t> </a:t>
            </a:r>
            <a:r>
              <a:rPr lang="uk-UA" sz="2000" dirty="0" err="1">
                <a:latin typeface="Montserrat Medium" panose="00000600000000000000" pitchFamily="2" charset="-52"/>
              </a:rPr>
              <a:t>гос</a:t>
            </a:r>
            <a:r>
              <a:rPr lang="uk-UA" sz="2000" dirty="0">
                <a:latin typeface="Montserrat Medium" panose="00000600000000000000" pitchFamily="2" charset="-52"/>
              </a:rPr>
              <a:t>. </a:t>
            </a:r>
            <a:r>
              <a:rPr lang="uk-UA" sz="2000" dirty="0" err="1">
                <a:latin typeface="Montserrat Medium" panose="00000600000000000000" pitchFamily="2" charset="-52"/>
              </a:rPr>
              <a:t>технологический</a:t>
            </a:r>
            <a:r>
              <a:rPr lang="uk-UA" sz="2000" dirty="0">
                <a:latin typeface="Montserrat Medium" panose="00000600000000000000" pitchFamily="2" charset="-52"/>
              </a:rPr>
              <a:t> ун-т, 2012. – 69 с</a:t>
            </a:r>
            <a:r>
              <a:rPr lang="uk-UA" sz="2000" dirty="0" smtClean="0">
                <a:latin typeface="Montserrat Medium" panose="00000600000000000000" pitchFamily="2" charset="-52"/>
              </a:rPr>
              <a:t>.</a:t>
            </a:r>
          </a:p>
          <a:p>
            <a:r>
              <a:rPr lang="uk-UA" sz="2000" dirty="0" smtClean="0">
                <a:latin typeface="Montserrat Medium" panose="00000600000000000000" pitchFamily="2" charset="-52"/>
              </a:rPr>
              <a:t>8. </a:t>
            </a:r>
            <a:r>
              <a:rPr lang="uk-UA" sz="2000" dirty="0" err="1" smtClean="0">
                <a:latin typeface="Montserrat Medium" panose="00000600000000000000" pitchFamily="2" charset="-52"/>
              </a:rPr>
              <a:t>Нов</a:t>
            </a:r>
            <a:r>
              <a:rPr lang="ru-RU" sz="2000" dirty="0" err="1" smtClean="0">
                <a:latin typeface="Montserrat Medium" panose="00000600000000000000" pitchFamily="2" charset="-52"/>
              </a:rPr>
              <a:t>инний</a:t>
            </a:r>
            <a:r>
              <a:rPr lang="ru-RU" sz="2000" dirty="0" smtClean="0">
                <a:latin typeface="Montserrat Medium" panose="00000600000000000000" pitchFamily="2" charset="-52"/>
              </a:rPr>
              <a:t> портал «</a:t>
            </a:r>
            <a:r>
              <a:rPr lang="uk-UA" sz="2000" dirty="0" smtClean="0">
                <a:latin typeface="Montserrat Medium" panose="00000600000000000000" pitchFamily="2" charset="-52"/>
              </a:rPr>
              <a:t>Аргументи і факти» </a:t>
            </a:r>
            <a:br>
              <a:rPr lang="uk-UA" sz="2000" dirty="0" smtClean="0">
                <a:latin typeface="Montserrat Medium" panose="00000600000000000000" pitchFamily="2" charset="-52"/>
              </a:rPr>
            </a:br>
            <a:r>
              <a:rPr lang="en-US" sz="2000" dirty="0">
                <a:latin typeface="Montserrat Medium" panose="00000600000000000000" pitchFamily="2" charset="-52"/>
                <a:hlinkClick r:id="rId5"/>
              </a:rPr>
              <a:t>https://</a:t>
            </a:r>
            <a:r>
              <a:rPr lang="en-US" sz="2000" dirty="0" smtClean="0">
                <a:latin typeface="Montserrat Medium" panose="00000600000000000000" pitchFamily="2" charset="-52"/>
                <a:hlinkClick r:id="rId5"/>
              </a:rPr>
              <a:t>spb.aif.ru/society/science/1198424</a:t>
            </a:r>
            <a:endParaRPr lang="x-none" sz="2000" dirty="0">
              <a:latin typeface="Montserrat Medium" panose="00000600000000000000" pitchFamily="2" charset="-52"/>
            </a:endParaRPr>
          </a:p>
          <a:p>
            <a:endParaRPr lang="uk-UA" sz="1900" dirty="0" smtClean="0">
              <a:latin typeface="Montserrat Medium" panose="00000600000000000000" pitchFamily="2" charset="-52"/>
            </a:endParaRP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>
              <a:latin typeface="Montserrat Medium" panose="00000600000000000000" pitchFamily="2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тересные факты о металлах » Интересные факты: самое невероятно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065" y="2537339"/>
            <a:ext cx="10515600" cy="1325563"/>
          </a:xfrm>
          <a:solidFill>
            <a:srgbClr val="F8B338"/>
          </a:solidFill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ІСТОРІЯ ВІДКРИТТЯ ЕПФ</a:t>
            </a:r>
            <a:endParaRPr lang="ru-RU" dirty="0">
              <a:ln>
                <a:solidFill>
                  <a:sysClr val="windowText" lastClr="000000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1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Перші дослідження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" y="1719246"/>
            <a:ext cx="608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/>
              </a:rPr>
              <a:t>У світовій літературі перша згадка про </a:t>
            </a:r>
            <a:r>
              <a:rPr lang="ru-RU" sz="2400" dirty="0" smtClean="0">
                <a:latin typeface="Montserrat Medium"/>
              </a:rPr>
              <a:t>ці сплави </a:t>
            </a:r>
            <a:r>
              <a:rPr lang="ru-RU" sz="2400" dirty="0">
                <a:latin typeface="Montserrat Medium"/>
              </a:rPr>
              <a:t>і</a:t>
            </a:r>
            <a:r>
              <a:rPr lang="ru-RU" sz="2400" dirty="0" smtClean="0">
                <a:latin typeface="Montserrat Medium"/>
              </a:rPr>
              <a:t>з </a:t>
            </a:r>
            <a:r>
              <a:rPr lang="ru-RU" sz="2400" dirty="0">
                <a:latin typeface="Montserrat Medium"/>
              </a:rPr>
              <a:t>незвичайними властивостями датується 1930-ми роками.</a:t>
            </a:r>
          </a:p>
          <a:p>
            <a:r>
              <a:rPr lang="ru-RU" sz="2400" dirty="0">
                <a:latin typeface="Montserrat Medium"/>
              </a:rPr>
              <a:t>1932 </a:t>
            </a:r>
            <a:r>
              <a:rPr lang="ru-RU" sz="2400" dirty="0" smtClean="0">
                <a:latin typeface="Montserrat Medium"/>
              </a:rPr>
              <a:t>р. </a:t>
            </a:r>
            <a:r>
              <a:rPr lang="ru-RU" sz="2400" dirty="0">
                <a:latin typeface="Montserrat Medium"/>
              </a:rPr>
              <a:t>- Оландер зауважив, що перетворення в сплаві А</a:t>
            </a:r>
            <a:r>
              <a:rPr lang="en-US" sz="2400" dirty="0"/>
              <a:t>u-</a:t>
            </a:r>
            <a:r>
              <a:rPr lang="ru-RU" sz="2400" dirty="0">
                <a:latin typeface="Montserrat Medium"/>
              </a:rPr>
              <a:t>С</a:t>
            </a:r>
            <a:r>
              <a:rPr lang="en-US" sz="2400" dirty="0"/>
              <a:t>d </a:t>
            </a:r>
            <a:r>
              <a:rPr lang="ru-RU" sz="2400" dirty="0">
                <a:latin typeface="Montserrat Medium"/>
              </a:rPr>
              <a:t>було оборотнім, посилаючись на металургійні спостереження і опір </a:t>
            </a:r>
            <a:r>
              <a:rPr lang="ru-RU" sz="2400" dirty="0" smtClean="0">
                <a:latin typeface="Montserrat Medium"/>
              </a:rPr>
              <a:t>змінам.</a:t>
            </a:r>
          </a:p>
          <a:p>
            <a:r>
              <a:rPr lang="ru-RU" sz="2400" dirty="0" smtClean="0">
                <a:latin typeface="Montserrat Medium"/>
              </a:rPr>
              <a:t>1938 </a:t>
            </a:r>
            <a:r>
              <a:rPr lang="ru-RU" sz="2400" dirty="0">
                <a:latin typeface="Montserrat Medium"/>
              </a:rPr>
              <a:t>р. - </a:t>
            </a:r>
            <a:r>
              <a:rPr lang="ru-RU" sz="2400" dirty="0" smtClean="0">
                <a:latin typeface="Montserrat Medium"/>
              </a:rPr>
              <a:t>Дженінгер </a:t>
            </a:r>
            <a:r>
              <a:rPr lang="ru-RU" sz="2400" dirty="0">
                <a:latin typeface="Montserrat Medium"/>
              </a:rPr>
              <a:t>і Моорадіан спостерігали аналогічні зміни в латуні (</a:t>
            </a:r>
            <a:r>
              <a:rPr lang="en-US" sz="2400" dirty="0"/>
              <a:t>Cu-Zn) </a:t>
            </a:r>
            <a:r>
              <a:rPr lang="ru-RU" sz="2400" dirty="0">
                <a:latin typeface="Montserrat Medium"/>
              </a:rPr>
              <a:t>в певній межі термічних </a:t>
            </a:r>
            <a:r>
              <a:rPr lang="ru-RU" sz="2400" dirty="0" smtClean="0">
                <a:latin typeface="Montserrat Medium"/>
              </a:rPr>
              <a:t>коливань. </a:t>
            </a:r>
            <a:r>
              <a:rPr lang="uk-UA" sz="2400" dirty="0"/>
              <a:t>[1]</a:t>
            </a:r>
            <a:endParaRPr lang="ru-RU" sz="2400" dirty="0">
              <a:latin typeface="Montserrat Medium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2064392"/>
            <a:ext cx="4480560" cy="3803008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Скрепки никелированные 28мм/100шт DOLCE COSTO D00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69" y="2127032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Ефект Курдюмова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52336" y="1526889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02580" y="2239024"/>
            <a:ext cx="608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Montserrat Medium"/>
              </a:rPr>
              <a:t>1948 рік - академік Г.В. Курдюмов і доктор фізико-математичних наук Л.Г. Хандрос виявили оборотнє термопружнє мартенситне перетворення на сплавах </a:t>
            </a:r>
            <a:endParaRPr lang="ru-RU" sz="2400" dirty="0" smtClean="0">
              <a:latin typeface="Montserrat Medium"/>
            </a:endParaRPr>
          </a:p>
          <a:p>
            <a:pPr algn="r"/>
            <a:r>
              <a:rPr lang="ru-RU" sz="2400" dirty="0" smtClean="0">
                <a:latin typeface="Montserrat Medium"/>
              </a:rPr>
              <a:t>С</a:t>
            </a:r>
            <a:r>
              <a:rPr lang="en-US" sz="2400" dirty="0" smtClean="0"/>
              <a:t>u-A</a:t>
            </a:r>
            <a:r>
              <a:rPr lang="en-US" sz="2400" dirty="0"/>
              <a:t>l</a:t>
            </a:r>
            <a:r>
              <a:rPr lang="ru-RU" sz="2400" dirty="0" smtClean="0">
                <a:latin typeface="Montserrat Medium"/>
              </a:rPr>
              <a:t>-</a:t>
            </a:r>
            <a:r>
              <a:rPr lang="en-US" sz="2400" dirty="0"/>
              <a:t>Ni </a:t>
            </a:r>
            <a:r>
              <a:rPr lang="ru-RU" sz="2400" dirty="0">
                <a:latin typeface="Montserrat Medium"/>
              </a:rPr>
              <a:t>і С</a:t>
            </a:r>
            <a:r>
              <a:rPr lang="en-US" sz="2400" dirty="0"/>
              <a:t>u-Sn, </a:t>
            </a:r>
            <a:r>
              <a:rPr lang="ru-RU" sz="2400" dirty="0">
                <a:latin typeface="Montserrat Medium"/>
              </a:rPr>
              <a:t>яке пізніше було офіційно названо ефектом Курдюмова (ефект відновлення заданої конфігурації або ефект пам'яті форми</a:t>
            </a:r>
            <a:r>
              <a:rPr lang="ru-RU" sz="2400" dirty="0" smtClean="0">
                <a:latin typeface="Montserrat Medium"/>
              </a:rPr>
              <a:t>).</a:t>
            </a:r>
            <a:r>
              <a:rPr lang="en-US" sz="2400" dirty="0" smtClean="0">
                <a:latin typeface="Montserrat Medium"/>
              </a:rPr>
              <a:t>[2]</a:t>
            </a: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025897"/>
            <a:ext cx="4480560" cy="3803008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https://www.imp.kiev.ua/img/events/13.02.14/F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7194"/>
            <a:ext cx="2494830" cy="35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mp.kiev.ua/download/events/250516/F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71" y="1292842"/>
            <a:ext cx="2423930" cy="35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5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Нітінол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2064392"/>
            <a:ext cx="608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/>
              </a:rPr>
              <a:t>1962–1963 рр</a:t>
            </a:r>
            <a:r>
              <a:rPr lang="ru-RU" sz="2400" dirty="0" smtClean="0">
                <a:latin typeface="Montserrat Medium"/>
              </a:rPr>
              <a:t>. - </a:t>
            </a:r>
            <a:r>
              <a:rPr lang="ru-RU" sz="2400" dirty="0">
                <a:latin typeface="Montserrat Medium"/>
              </a:rPr>
              <a:t>Бюлер та ін. виявили, що нікель-титанові сплави, звані н</a:t>
            </a:r>
            <a:r>
              <a:rPr lang="ru-RU" sz="2400" dirty="0" smtClean="0">
                <a:latin typeface="Montserrat Medium"/>
              </a:rPr>
              <a:t>ітінол </a:t>
            </a:r>
            <a:r>
              <a:rPr lang="ru-RU" sz="2400" dirty="0">
                <a:latin typeface="Montserrat Medium"/>
              </a:rPr>
              <a:t>(назва походить від абревіатури </a:t>
            </a:r>
            <a:r>
              <a:rPr lang="en-US" sz="2400" dirty="0"/>
              <a:t>NiTiNOL, </a:t>
            </a:r>
            <a:r>
              <a:rPr lang="ru-RU" sz="2400" dirty="0">
                <a:latin typeface="Montserrat Medium"/>
              </a:rPr>
              <a:t>де </a:t>
            </a:r>
            <a:r>
              <a:rPr lang="en-US" sz="2400" dirty="0"/>
              <a:t>NOL – </a:t>
            </a:r>
            <a:r>
              <a:rPr lang="ru-RU" sz="2400" dirty="0">
                <a:latin typeface="Montserrat Medium"/>
              </a:rPr>
              <a:t>це скорочена назва Лабораторії морської артилерії США, в якій цей матеріал був розроблений), також мають ефект пам'яті </a:t>
            </a:r>
            <a:r>
              <a:rPr lang="ru-RU" sz="2400" dirty="0" smtClean="0">
                <a:latin typeface="Montserrat Medium"/>
              </a:rPr>
              <a:t>форми.</a:t>
            </a:r>
            <a:r>
              <a:rPr lang="ru-RU" sz="2400" dirty="0">
                <a:latin typeface="Montserrat Medium"/>
              </a:rPr>
              <a:t> 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8120" y="1554480"/>
            <a:ext cx="4038600" cy="2712720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upload.wikimedia.org/wikipedia/commons/thumb/2/2d/Nitinol_draht.jpg/800px-Nitinol_dra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02" y="1554480"/>
            <a:ext cx="3727418" cy="24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17080" y="3657600"/>
            <a:ext cx="4038600" cy="2712720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 descr="Нитинол сплав память проволока свойства состав применение повод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3801302"/>
            <a:ext cx="3988086" cy="27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9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Характеристики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нітінолу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72033" y="1345718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0135" y="2064391"/>
                <a:ext cx="6080760" cy="346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uk-UA" sz="2800" dirty="0" smtClean="0">
                    <a:latin typeface="Montserrat Medium"/>
                  </a:rPr>
                  <a:t>Кількість нікелю </a:t>
                </a:r>
                <a:r>
                  <a:rPr lang="en-US" sz="2800" dirty="0" smtClean="0"/>
                  <a:t>Ni –</a:t>
                </a:r>
                <a:r>
                  <a:rPr lang="uk-UA" sz="2800" dirty="0" smtClean="0">
                    <a:latin typeface="Montserrat Medium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/>
                      </a:rPr>
                      <m:t>49−57%</m:t>
                    </m:r>
                  </m:oMath>
                </a14:m>
                <a:endParaRPr lang="uk-UA" sz="2800" dirty="0" smtClean="0">
                  <a:latin typeface="Montserrat Medium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uk-UA" sz="2800" dirty="0" smtClean="0">
                    <a:latin typeface="Montserrat Medium"/>
                  </a:rPr>
                  <a:t>Кількість титан</a:t>
                </a:r>
                <a:r>
                  <a:rPr lang="uk-UA" sz="2800" dirty="0">
                    <a:latin typeface="Montserrat Medium"/>
                  </a:rPr>
                  <a:t>у</a:t>
                </a:r>
                <a:r>
                  <a:rPr lang="uk-UA" sz="2800" dirty="0" smtClean="0">
                    <a:latin typeface="Montserrat Medium"/>
                  </a:rPr>
                  <a:t> </a:t>
                </a:r>
                <a:r>
                  <a:rPr lang="en-US" sz="2800" dirty="0" smtClean="0"/>
                  <a:t>Ti –</a:t>
                </a:r>
                <a:r>
                  <a:rPr lang="uk-UA" sz="2800" dirty="0" smtClean="0">
                    <a:latin typeface="Montserrat Medium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</a:rPr>
                      <m:t>38−50%</m:t>
                    </m:r>
                  </m:oMath>
                </a14:m>
                <a:endParaRPr lang="ru-RU" sz="2800" dirty="0" smtClean="0">
                  <a:latin typeface="Montserrat Medium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uk-UA" sz="2800" dirty="0" smtClean="0">
                    <a:latin typeface="Montserrat Medium"/>
                  </a:rPr>
                  <a:t>Температура плавлення –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1240–1310</m:t>
                    </m:r>
                    <m:r>
                      <a:rPr lang="uk-UA" sz="2800" b="0" i="1" dirty="0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uk-UA" sz="2800" dirty="0" smtClean="0">
                  <a:latin typeface="Montserrat Medium"/>
                  <a:ea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uk-UA" sz="2800" dirty="0" smtClean="0">
                    <a:latin typeface="Montserrat Medium"/>
                  </a:rPr>
                  <a:t>Щільність сплаву –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/>
                      </a:rPr>
                      <m:t>6, 45 г/</m:t>
                    </m:r>
                    <m:sSup>
                      <m:sSupPr>
                        <m:ctrlPr>
                          <a:rPr lang="uk-UA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0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uk-UA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800" dirty="0" smtClean="0">
                  <a:latin typeface="Montserrat Medium"/>
                </a:endParaRPr>
              </a:p>
              <a:p>
                <a:r>
                  <a:rPr lang="ru-RU" sz="2400" dirty="0"/>
                  <a:t/>
                </a:r>
                <a:br>
                  <a:rPr lang="ru-RU" sz="2400" dirty="0"/>
                </a:br>
                <a:endParaRPr lang="ru-RU" sz="2400" dirty="0">
                  <a:latin typeface="Montserrat Medium" panose="00000600000000000000" pitchFamily="2" charset="-52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35" y="2064391"/>
                <a:ext cx="6080760" cy="3468898"/>
              </a:xfrm>
              <a:prstGeom prst="rect">
                <a:avLst/>
              </a:prstGeom>
              <a:blipFill rotWithShape="1">
                <a:blip r:embed="rId2"/>
                <a:stretch>
                  <a:fillRect l="-1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93785" y="1630846"/>
            <a:ext cx="4038600" cy="4941404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Нікель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Нікель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Нікель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Нікель — Вікіпеді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Нікель — Вікіпеді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4" name="Picture 12" descr="Никель - металл, описание, свойства, происхождение и применение, це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83246"/>
            <a:ext cx="3629612" cy="21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Файл:Titanium crystals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101548"/>
            <a:ext cx="3629612" cy="23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8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Недоліки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dirty="0" smtClean="0">
                <a:latin typeface="Verdana" panose="020B0604030504040204" pitchFamily="34" charset="0"/>
                <a:ea typeface="Verdana" panose="020B0604030504040204" pitchFamily="34" charset="0"/>
              </a:rPr>
              <a:t>нітінолу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" y="2064392"/>
            <a:ext cx="10595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/>
              </a:rPr>
              <a:t>Недоліками сплаву </a:t>
            </a:r>
            <a:r>
              <a:rPr lang="ru-RU" sz="2400" dirty="0" smtClean="0">
                <a:latin typeface="Montserrat Medium"/>
              </a:rPr>
              <a:t>нікеліду титану </a:t>
            </a:r>
            <a:r>
              <a:rPr lang="ru-RU" sz="2400" dirty="0">
                <a:latin typeface="Montserrat Medium"/>
              </a:rPr>
              <a:t>є наступне: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Montserrat Medium"/>
              </a:rPr>
              <a:t>наявність </a:t>
            </a:r>
            <a:r>
              <a:rPr lang="ru-RU" sz="2400" dirty="0">
                <a:latin typeface="Montserrat Medium"/>
              </a:rPr>
              <a:t>титану сприяє легкому приєднанню до сплаву азоту і кисню. Для запобігання протікання реакції з цими елементами під час виробництва даного сплаву треба застосовувати вакуумне обладнання</a:t>
            </a:r>
            <a:r>
              <a:rPr lang="ru-RU" sz="2400" dirty="0" smtClean="0">
                <a:latin typeface="Montserrat Medium"/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Montserrat Medium"/>
              </a:rPr>
              <a:t>висока </a:t>
            </a:r>
            <a:r>
              <a:rPr lang="ru-RU" sz="2400" dirty="0">
                <a:latin typeface="Montserrat Medium"/>
              </a:rPr>
              <a:t>міцність нітінолу значно ускладнює обробку різанням при виготовленні </a:t>
            </a:r>
            <a:r>
              <a:rPr lang="ru-RU" sz="2400" dirty="0" smtClean="0">
                <a:latin typeface="Montserrat Medium"/>
              </a:rPr>
              <a:t>деталей;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Montserrat Medium"/>
              </a:rPr>
              <a:t>висока </a:t>
            </a:r>
            <a:r>
              <a:rPr lang="ru-RU" sz="2400" dirty="0">
                <a:latin typeface="Montserrat Medium"/>
              </a:rPr>
              <a:t>вартість отримання сплаву</a:t>
            </a:r>
            <a:r>
              <a:rPr lang="ru-RU" sz="2400" dirty="0" smtClean="0">
                <a:latin typeface="Montserrat Medium"/>
              </a:rPr>
              <a:t>.</a:t>
            </a:r>
            <a:endParaRPr lang="ru-RU" sz="2400" dirty="0">
              <a:latin typeface="Montserrat Medium"/>
            </a:endParaRPr>
          </a:p>
          <a:p>
            <a:r>
              <a:rPr lang="ru-RU" sz="2400" dirty="0">
                <a:latin typeface="Montserrat Medium"/>
              </a:rPr>
              <a:t/>
            </a:r>
            <a:br>
              <a:rPr lang="ru-RU" sz="2400" dirty="0">
                <a:latin typeface="Montserrat Medium"/>
              </a:rPr>
            </a:br>
            <a:endParaRPr lang="ru-RU" sz="2400" dirty="0">
              <a:latin typeface="Montserrat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5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dirty="0" smtClean="0">
                <a:latin typeface="Verdana" panose="020B0604030504040204" pitchFamily="34" charset="0"/>
                <a:ea typeface="Verdana" panose="020B0604030504040204" pitchFamily="34" charset="0"/>
              </a:rPr>
              <a:t>Інші елементи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31653" y="1380226"/>
            <a:ext cx="7401464" cy="43134"/>
          </a:xfrm>
          <a:prstGeom prst="line">
            <a:avLst/>
          </a:prstGeom>
          <a:ln w="38100">
            <a:solidFill>
              <a:srgbClr val="F8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1201753"/>
            <a:ext cx="594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latin typeface="Montserrat Medium"/>
              </a:rPr>
              <a:t>Крім </a:t>
            </a:r>
            <a:r>
              <a:rPr lang="ru-RU" sz="2400" dirty="0">
                <a:latin typeface="Montserrat Medium"/>
              </a:rPr>
              <a:t>нітінолу, існують ще й інші сплави, що мають ефект пам'яті форми такі як: </a:t>
            </a:r>
            <a:r>
              <a:rPr lang="en-US" sz="2400" dirty="0"/>
              <a:t>Ni-Co, Ti-Nb, Fe-Ni, Cu-Al-Ni, Cu-Au-Zn, Cu-Sn , Cu-Zn, Ni-Al, Fe-Pd, Ni-Ti. </a:t>
            </a:r>
            <a:endParaRPr lang="uk-UA" sz="2400" dirty="0" smtClean="0">
              <a:latin typeface="Montserrat Medium"/>
            </a:endParaRPr>
          </a:p>
          <a:p>
            <a:r>
              <a:rPr lang="ru-RU" sz="2400" dirty="0" smtClean="0">
                <a:latin typeface="Montserrat Medium"/>
              </a:rPr>
              <a:t>Сплав </a:t>
            </a:r>
            <a:r>
              <a:rPr lang="en-US" sz="2400" dirty="0"/>
              <a:t>Au-Cd, </a:t>
            </a:r>
            <a:r>
              <a:rPr lang="ru-RU" sz="2400" dirty="0">
                <a:latin typeface="Montserrat Medium"/>
              </a:rPr>
              <a:t>розроблений в 1951 р., є одним з перших матеріалів з пам'яттю форми. Нарівні з нітінолом, сплав </a:t>
            </a:r>
            <a:r>
              <a:rPr lang="en-US" sz="2400" dirty="0"/>
              <a:t>Cu-Zn-Al </a:t>
            </a:r>
            <a:r>
              <a:rPr lang="ru-RU" sz="2400" dirty="0">
                <a:latin typeface="Montserrat Medium"/>
              </a:rPr>
              <a:t>має широке практичне застосування, цей сплав можна виплавляти в звичайній атмосфері.[</a:t>
            </a:r>
            <a:r>
              <a:rPr lang="ru-RU" sz="2400" dirty="0" smtClean="0">
                <a:latin typeface="Montserrat Medium"/>
              </a:rPr>
              <a:t>3].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Montserrat Medium" panose="000006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2064392"/>
            <a:ext cx="4480560" cy="3803008"/>
          </a:xfrm>
          <a:prstGeom prst="rect">
            <a:avLst/>
          </a:prstGeom>
          <a:solidFill>
            <a:schemeClr val="bg1"/>
          </a:solidFill>
          <a:ln w="28575">
            <a:solidFill>
              <a:srgbClr val="F8B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Латунь и ее свойства - cvetprokat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92" y="2494378"/>
            <a:ext cx="4733608" cy="28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76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939</Words>
  <Application>Microsoft Office PowerPoint</Application>
  <PresentationFormat>Довільний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ЕФЕКТ ПАМ’ЯТІ ФОРМИ ЯК КРОК У МАЙБУТНЄ</vt:lpstr>
      <vt:lpstr>План доповіді</vt:lpstr>
      <vt:lpstr>ІСТОРІЯ ВІДКРИТТЯ ЕПФ</vt:lpstr>
      <vt:lpstr>Перші дослідження</vt:lpstr>
      <vt:lpstr>Ефект Курдюмова</vt:lpstr>
      <vt:lpstr>Нітінол</vt:lpstr>
      <vt:lpstr>Характеристики нітінолу</vt:lpstr>
      <vt:lpstr>Недоліки нітінолу</vt:lpstr>
      <vt:lpstr>Інші елементи</vt:lpstr>
      <vt:lpstr>ФІЗИКА ДАНОГО ПРОЦЕСУ</vt:lpstr>
      <vt:lpstr>Мартенситні перетворення</vt:lpstr>
      <vt:lpstr>Кінематика перетворень</vt:lpstr>
      <vt:lpstr>ЗАСТОСУВАННЯ ЕПФ</vt:lpstr>
      <vt:lpstr>В механіці</vt:lpstr>
      <vt:lpstr>В стоматології</vt:lpstr>
      <vt:lpstr>В хірургії</vt:lpstr>
      <vt:lpstr>В одязі</vt:lpstr>
      <vt:lpstr>В космосі</vt:lpstr>
      <vt:lpstr>В літакобудуванні</vt:lpstr>
      <vt:lpstr>ПЕРСПЕКТИВИ РОЗВИТКУ В УКРАЇНІ</vt:lpstr>
      <vt:lpstr>Презентація PowerPoint</vt:lpstr>
      <vt:lpstr>Список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 пам’яті форми як крок у майбутнє</dc:title>
  <dc:creator>mandarinka</dc:creator>
  <cp:lastModifiedBy>RePack by Diakov</cp:lastModifiedBy>
  <cp:revision>31</cp:revision>
  <dcterms:created xsi:type="dcterms:W3CDTF">2020-04-23T08:43:52Z</dcterms:created>
  <dcterms:modified xsi:type="dcterms:W3CDTF">2020-05-07T09:33:30Z</dcterms:modified>
</cp:coreProperties>
</file>