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81" d="100"/>
          <a:sy n="81" d="100"/>
        </p:scale>
        <p:origin x="-216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255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388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547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431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3200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116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416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08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873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372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AB069-70B0-4AA8-A771-9F018D99EE17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F7551-2E40-4581-85C9-37649C54B41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38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vpolinv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png"/><Relationship Id="rId4" Type="http://schemas.openxmlformats.org/officeDocument/2006/relationships/image" Target="../media/image4.wmf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oleObject" Target="../embeddings/oleObject10.bin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3100" b="1" dirty="0" smtClean="0"/>
              <a:t/>
            </a:r>
            <a:br>
              <a:rPr lang="uk-UA" sz="3100" b="1" dirty="0" smtClean="0"/>
            </a:br>
            <a:r>
              <a:rPr lang="uk-UA" sz="3100" b="1" dirty="0"/>
              <a:t/>
            </a:r>
            <a:br>
              <a:rPr lang="uk-UA" sz="3100" b="1" dirty="0"/>
            </a:br>
            <a:r>
              <a:rPr lang="uk-UA" sz="3100" b="1" dirty="0" smtClean="0"/>
              <a:t/>
            </a:r>
            <a:br>
              <a:rPr lang="uk-UA" sz="3100" b="1" dirty="0" smtClean="0"/>
            </a:br>
            <a:r>
              <a:rPr lang="uk-UA" sz="2700" b="1" dirty="0" smtClean="0"/>
              <a:t>НАДІЙНІСТЬ </a:t>
            </a:r>
            <a:r>
              <a:rPr lang="uk-UA" sz="2700" b="1" dirty="0"/>
              <a:t>РОБОТИ ДЕЯКОГО ТЕХНІЧНОГО ПРИСТРОЮ</a:t>
            </a:r>
            <a:r>
              <a:rPr lang="uk-UA" sz="2700" dirty="0"/>
              <a:t/>
            </a:r>
            <a:br>
              <a:rPr lang="uk-UA" sz="2700" dirty="0"/>
            </a:br>
            <a:r>
              <a:rPr lang="uk-UA" sz="2700" b="1" dirty="0"/>
              <a:t>  </a:t>
            </a:r>
            <a:r>
              <a:rPr lang="uk-UA" sz="2700" b="1" dirty="0" err="1"/>
              <a:t>Г.С</a:t>
            </a:r>
            <a:r>
              <a:rPr lang="uk-UA" sz="2700" b="1" dirty="0"/>
              <a:t>. </a:t>
            </a:r>
            <a:r>
              <a:rPr lang="uk-UA" sz="2700" b="1" dirty="0" err="1"/>
              <a:t>Костіна</a:t>
            </a:r>
            <a:r>
              <a:rPr lang="uk-UA" sz="2700" b="1" dirty="0"/>
              <a:t>, Н. В. Поліщук</a:t>
            </a:r>
            <a:r>
              <a:rPr lang="uk-UA" sz="2700" dirty="0"/>
              <a:t/>
            </a:r>
            <a:br>
              <a:rPr lang="uk-UA" sz="2700" dirty="0"/>
            </a:br>
            <a:r>
              <a:rPr lang="uk-UA" sz="2700" i="1" dirty="0"/>
              <a:t> Національний технічний університет України </a:t>
            </a:r>
            <a:r>
              <a:rPr lang="uk-UA" sz="2700" dirty="0"/>
              <a:t/>
            </a:r>
            <a:br>
              <a:rPr lang="uk-UA" sz="2700" dirty="0"/>
            </a:br>
            <a:r>
              <a:rPr lang="uk-UA" sz="2700" i="1" dirty="0"/>
              <a:t>«Київський політехнічний інститут імені Ігоря Сікорського»</a:t>
            </a:r>
            <a:r>
              <a:rPr lang="uk-UA" sz="2700" dirty="0"/>
              <a:t/>
            </a:r>
            <a:br>
              <a:rPr lang="uk-UA" sz="2700" dirty="0"/>
            </a:br>
            <a:r>
              <a:rPr lang="uk-UA" sz="2700" i="1" dirty="0"/>
              <a:t> Україна, 03056, м. Київ, пр-т Перемоги, 37, 204-82-46</a:t>
            </a:r>
            <a:r>
              <a:rPr lang="uk-UA" sz="2700" dirty="0"/>
              <a:t>,</a:t>
            </a:r>
            <a:br>
              <a:rPr lang="uk-UA" sz="2700" dirty="0"/>
            </a:br>
            <a:r>
              <a:rPr lang="en-US" sz="2700" i="1" dirty="0"/>
              <a:t>e-mail: </a:t>
            </a:r>
            <a:r>
              <a:rPr lang="en-US" sz="2700" i="1" u="sng" dirty="0" err="1">
                <a:hlinkClick r:id="rId2"/>
              </a:rPr>
              <a:t>nvpolinv</a:t>
            </a:r>
            <a:r>
              <a:rPr lang="uk-UA" sz="2700" i="1" u="sng" dirty="0">
                <a:hlinkClick r:id="rId2"/>
              </a:rPr>
              <a:t>@</a:t>
            </a:r>
            <a:r>
              <a:rPr lang="en-US" sz="2700" i="1" u="sng" dirty="0" err="1">
                <a:hlinkClick r:id="rId2"/>
              </a:rPr>
              <a:t>gmail</a:t>
            </a:r>
            <a:r>
              <a:rPr lang="uk-UA" sz="2700" i="1" u="sng" dirty="0">
                <a:hlinkClick r:id="rId2"/>
              </a:rPr>
              <a:t>.</a:t>
            </a:r>
            <a:r>
              <a:rPr lang="en-US" sz="2700" i="1" u="sng" dirty="0" smtClean="0">
                <a:hlinkClick r:id="rId2"/>
              </a:rPr>
              <a:t>com</a:t>
            </a:r>
            <a:r>
              <a:rPr lang="uk-UA" sz="2700" i="1" u="sng" dirty="0" smtClean="0"/>
              <a:t/>
            </a:r>
            <a:br>
              <a:rPr lang="uk-UA" sz="2700" i="1" u="sng" dirty="0" smtClean="0"/>
            </a:br>
            <a:endParaRPr lang="uk-UA" sz="27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uk-UA" dirty="0" smtClean="0"/>
              <a:t>Г.С. </a:t>
            </a:r>
            <a:r>
              <a:rPr lang="uk-UA" dirty="0" smtClean="0"/>
              <a:t>Костіна, </a:t>
            </a:r>
            <a:r>
              <a:rPr lang="uk-UA" dirty="0" smtClean="0"/>
              <a:t>студентка гр. СМ-81 </a:t>
            </a:r>
            <a:r>
              <a:rPr lang="uk-UA" dirty="0" err="1" smtClean="0"/>
              <a:t>ВПІ</a:t>
            </a:r>
            <a:r>
              <a:rPr lang="uk-UA" dirty="0" smtClean="0"/>
              <a:t>,</a:t>
            </a:r>
          </a:p>
          <a:p>
            <a:pPr algn="l"/>
            <a:r>
              <a:rPr lang="uk-UA" dirty="0" smtClean="0"/>
              <a:t>Н.В. </a:t>
            </a:r>
            <a:r>
              <a:rPr lang="uk-UA" dirty="0" smtClean="0"/>
              <a:t>Поліщук, к. фіз.-мат. </a:t>
            </a:r>
            <a:r>
              <a:rPr lang="uk-UA" dirty="0" smtClean="0"/>
              <a:t>наук, доцент кафедри математичної фізики </a:t>
            </a:r>
            <a:r>
              <a:rPr lang="uk-UA" dirty="0" err="1" smtClean="0"/>
              <a:t>ФМФ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3778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План доповіді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sz="2400" dirty="0"/>
              <a:t>1</a:t>
            </a:r>
            <a:r>
              <a:rPr lang="uk-UA" sz="2400" dirty="0" smtClean="0"/>
              <a:t>. Технічні пристрої, </a:t>
            </a:r>
            <a:r>
              <a:rPr lang="uk-UA" sz="2400" dirty="0"/>
              <a:t>їх характеристики.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k-UA" sz="2400" dirty="0"/>
              <a:t>2. Застосування </a:t>
            </a:r>
            <a:r>
              <a:rPr lang="uk-UA" sz="2400" dirty="0" smtClean="0"/>
              <a:t>технічного пристрою </a:t>
            </a:r>
            <a:r>
              <a:rPr lang="uk-UA" sz="2400" dirty="0"/>
              <a:t>до дослідження роботи </a:t>
            </a:r>
            <a:r>
              <a:rPr lang="uk-UA" sz="2400" dirty="0" smtClean="0"/>
              <a:t>промислового  комплексу</a:t>
            </a:r>
            <a:r>
              <a:rPr lang="uk-UA" sz="24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k-UA" sz="2400" dirty="0"/>
              <a:t>3</a:t>
            </a:r>
            <a:r>
              <a:rPr lang="uk-UA" sz="2400" dirty="0" smtClean="0"/>
              <a:t>. Надійність </a:t>
            </a:r>
            <a:r>
              <a:rPr lang="uk-UA" sz="2400" dirty="0"/>
              <a:t>комплексу.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14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240" y="365126"/>
            <a:ext cx="10515600" cy="865363"/>
          </a:xfrm>
        </p:spPr>
        <p:txBody>
          <a:bodyPr>
            <a:norm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Технічні пристрої, їх характеристики.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0489"/>
            <a:ext cx="10515600" cy="494647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Маємо технічний пристрій, який 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перебувати в чотирьох станах                             </a:t>
            </a:r>
            <a:r>
              <a:rPr lang="uk-U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9600" dirty="0"/>
          </a:p>
          <a:p>
            <a:pPr marL="0" indent="0">
              <a:buNone/>
            </a:pPr>
            <a:r>
              <a:rPr lang="uk-UA" sz="9600" dirty="0" smtClean="0"/>
              <a:t>                            </a:t>
            </a:r>
            <a:r>
              <a:rPr lang="uk-U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 системи має вигляд: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96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uk-UA" sz="9600" dirty="0"/>
              <a:t>         </a:t>
            </a:r>
            <a:endParaRPr lang="uk-UA" sz="9600" dirty="0" smtClean="0"/>
          </a:p>
          <a:p>
            <a:pPr marL="0" indent="0" algn="just">
              <a:lnSpc>
                <a:spcPct val="110000"/>
              </a:lnSpc>
              <a:buNone/>
            </a:pPr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uk-U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 протікає найпростіший потік, який переводить систему із </a:t>
            </a:r>
            <a:r>
              <a:rPr lang="uk-U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стану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19383"/>
              </p:ext>
            </p:extLst>
          </p:nvPr>
        </p:nvGraphicFramePr>
        <p:xfrm>
          <a:off x="1005240" y="1606479"/>
          <a:ext cx="18446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1844058" imgH="406815" progId="Equation.DSMT4">
                  <p:embed/>
                </p:oleObj>
              </mc:Choice>
              <mc:Fallback>
                <p:oleObj name="Equation" r:id="rId3" imgW="1844058" imgH="40681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5240" y="1606479"/>
                        <a:ext cx="1844675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2092" y="2388870"/>
            <a:ext cx="5388040" cy="3097530"/>
          </a:xfrm>
          <a:prstGeom prst="rect">
            <a:avLst/>
          </a:prstGeom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613998"/>
              </p:ext>
            </p:extLst>
          </p:nvPr>
        </p:nvGraphicFramePr>
        <p:xfrm>
          <a:off x="10722610" y="5612130"/>
          <a:ext cx="300264" cy="420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6" imgW="190440" imgH="266400" progId="Equation.DSMT4">
                  <p:embed/>
                </p:oleObj>
              </mc:Choice>
              <mc:Fallback>
                <p:oleObj name="Equation" r:id="rId6" imgW="1904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722610" y="5612130"/>
                        <a:ext cx="300264" cy="4203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5008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5311" y="286103"/>
            <a:ext cx="10515600" cy="199319"/>
          </a:xfrm>
        </p:spPr>
        <p:txBody>
          <a:bodyPr>
            <a:normAutofit fontScale="90000"/>
          </a:bodyPr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5311" y="598311"/>
            <a:ext cx="10515600" cy="6161233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стан                         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з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інтенсивністю  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uk-UA" dirty="0"/>
              <a:t>     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переходу із стану в стан позначені на графі стріл-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ками.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Позначимо                            ймовірності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 системи  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станах                  відповідно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Тоді ці ймовірності задовольняють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рівнянням  фінальних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саме  </a:t>
            </a:r>
            <a:endParaRPr lang="uk-UA" dirty="0"/>
          </a:p>
          <a:p>
            <a:endParaRPr lang="uk-UA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834718"/>
              </p:ext>
            </p:extLst>
          </p:nvPr>
        </p:nvGraphicFramePr>
        <p:xfrm>
          <a:off x="1939006" y="701176"/>
          <a:ext cx="2573683" cy="505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3" imgW="1358640" imgH="266400" progId="Equation.DSMT4">
                  <p:embed/>
                </p:oleObj>
              </mc:Choice>
              <mc:Fallback>
                <p:oleObj name="Equation" r:id="rId3" imgW="13586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39006" y="701176"/>
                        <a:ext cx="2573683" cy="5051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288637"/>
              </p:ext>
            </p:extLst>
          </p:nvPr>
        </p:nvGraphicFramePr>
        <p:xfrm>
          <a:off x="7282119" y="701176"/>
          <a:ext cx="966595" cy="472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5" imgW="545760" imgH="266400" progId="Equation.DSMT4">
                  <p:embed/>
                </p:oleObj>
              </mc:Choice>
              <mc:Fallback>
                <p:oleObj name="Equation" r:id="rId5" imgW="54576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82119" y="701176"/>
                        <a:ext cx="966595" cy="4720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1880208"/>
              </p:ext>
            </p:extLst>
          </p:nvPr>
        </p:nvGraphicFramePr>
        <p:xfrm>
          <a:off x="4052711" y="1860467"/>
          <a:ext cx="2619022" cy="470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7" imgW="1346040" imgH="241200" progId="Equation.DSMT4">
                  <p:embed/>
                </p:oleObj>
              </mc:Choice>
              <mc:Fallback>
                <p:oleObj name="Equation" r:id="rId7" imgW="13460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52711" y="1860467"/>
                        <a:ext cx="2619022" cy="4704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15910" y="3386667"/>
            <a:ext cx="10316255" cy="337287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36811" y="2410765"/>
            <a:ext cx="2346300" cy="51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934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Застосування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 пристрою до дослідження роботи промислового комплексу.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91733"/>
            <a:ext cx="10515600" cy="458523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uk-UA" dirty="0" smtClean="0"/>
              <a:t>       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Запропонований технічний пристрій може бути використаний для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аналі-зу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ефективності роботи промислових комплексів, які містять декілька вузлів обслуговування. В роботах          розглядаються  системи масового обслуго-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вування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дослідження роботи поліграфічного комплексу з двох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друкува-льних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машин.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Застосуємо цей метод для дослідження роботи деякого комплексу з двох вузлів обслуговування і двох ремонтних бригад. Вузли обслуговування можуть відмовити в будь-який момент часу;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ісля цього починається ремонт вузлів, який триває випадковий час.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Нехай стан системи           обидва вузли працюють,            перший вузол в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212476"/>
              </p:ext>
            </p:extLst>
          </p:nvPr>
        </p:nvGraphicFramePr>
        <p:xfrm>
          <a:off x="4785179" y="2426932"/>
          <a:ext cx="596700" cy="417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3" imgW="380880" imgH="266400" progId="Equation.DSMT4">
                  <p:embed/>
                </p:oleObj>
              </mc:Choice>
              <mc:Fallback>
                <p:oleObj name="Equation" r:id="rId3" imgW="3808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85179" y="2426932"/>
                        <a:ext cx="596700" cy="4176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754203"/>
              </p:ext>
            </p:extLst>
          </p:nvPr>
        </p:nvGraphicFramePr>
        <p:xfrm>
          <a:off x="4316623" y="5290959"/>
          <a:ext cx="636478" cy="417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" imgW="406080" imgH="266400" progId="Equation.DSMT4">
                  <p:embed/>
                </p:oleObj>
              </mc:Choice>
              <mc:Fallback>
                <p:oleObj name="Equation" r:id="rId5" imgW="4060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16623" y="5290959"/>
                        <a:ext cx="636478" cy="4176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4907220"/>
              </p:ext>
            </p:extLst>
          </p:nvPr>
        </p:nvGraphicFramePr>
        <p:xfrm>
          <a:off x="4787900" y="23749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7" imgW="126720" imgH="190440" progId="Equation.DSMT4">
                  <p:embed/>
                </p:oleObj>
              </mc:Choice>
              <mc:Fallback>
                <p:oleObj name="Equation" r:id="rId7" imgW="126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87900" y="2374900"/>
                        <a:ext cx="127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399266"/>
              </p:ext>
            </p:extLst>
          </p:nvPr>
        </p:nvGraphicFramePr>
        <p:xfrm>
          <a:off x="8385092" y="5290959"/>
          <a:ext cx="616588" cy="417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9" imgW="393480" imgH="266400" progId="Equation.DSMT4">
                  <p:embed/>
                </p:oleObj>
              </mc:Choice>
              <mc:Fallback>
                <p:oleObj name="Equation" r:id="rId9" imgW="3934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385092" y="5290959"/>
                        <a:ext cx="616588" cy="4176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9311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1444" y="195793"/>
            <a:ext cx="10515600" cy="255764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0466" y="632178"/>
            <a:ext cx="10515600" cy="5486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ремонті, другий працює,            перший  працює,   другий в ремонті,             обидва вузла в ремонті. Задаємо інтенсивності переходів наступними даними</a:t>
            </a:r>
          </a:p>
          <a:p>
            <a:pPr marL="0" indent="0">
              <a:lnSpc>
                <a:spcPct val="150000"/>
              </a:lnSpc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Знайдемо  ймовірності станів комплексу, розв'язуючи систему (1) при умові (2).  Маємо точні розв'язки системи: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987925"/>
              </p:ext>
            </p:extLst>
          </p:nvPr>
        </p:nvGraphicFramePr>
        <p:xfrm>
          <a:off x="4230510" y="847284"/>
          <a:ext cx="646289" cy="424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406080" imgH="266400" progId="Equation.DSMT4">
                  <p:embed/>
                </p:oleObj>
              </mc:Choice>
              <mc:Fallback>
                <p:oleObj name="Equation" r:id="rId3" imgW="4060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30510" y="847284"/>
                        <a:ext cx="646289" cy="4241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591674"/>
              </p:ext>
            </p:extLst>
          </p:nvPr>
        </p:nvGraphicFramePr>
        <p:xfrm>
          <a:off x="10044289" y="847284"/>
          <a:ext cx="621426" cy="407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5" imgW="406080" imgH="266400" progId="Equation.DSMT4">
                  <p:embed/>
                </p:oleObj>
              </mc:Choice>
              <mc:Fallback>
                <p:oleObj name="Equation" r:id="rId5" imgW="4060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44289" y="847284"/>
                        <a:ext cx="621426" cy="4078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86924" y="2283882"/>
            <a:ext cx="6924640" cy="58702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53057" y="4696175"/>
            <a:ext cx="6561094" cy="74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481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Надійність комплексу.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dirty="0" smtClean="0"/>
              <a:t>       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Надійність технічної системи при паралельному з'єднані вузлів обчислюється за формулою 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Для промислового комплексу, що розглядається, маємо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9332" y="3233651"/>
            <a:ext cx="4979838" cy="76764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7523" y="4809067"/>
            <a:ext cx="2481190" cy="84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714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11881"/>
            <a:ext cx="10515600" cy="1102431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lvl="0" indent="0" algn="just">
              <a:lnSpc>
                <a:spcPct val="120000"/>
              </a:lnSpc>
              <a:buNone/>
            </a:pPr>
            <a:r>
              <a:rPr lang="uk-U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Вентцель</a:t>
            </a:r>
            <a:r>
              <a:rPr lang="uk-U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Е.С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uk-UA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uk-UA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Е.С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Вентцель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Москва.   </a:t>
            </a:r>
            <a:r>
              <a:rPr lang="uk-U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Сов.радио</a:t>
            </a:r>
            <a:r>
              <a:rPr lang="uk-U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1998. – 552 с.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uk-U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Поліщук </a:t>
            </a:r>
            <a:r>
              <a:rPr lang="uk-UA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Н.В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Дослідження надійності деякої системи масового обслуговування. </a:t>
            </a:r>
            <a:r>
              <a:rPr lang="uk-UA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Матеріалах П’ятої Міжнародної науково-практичної конференції «Математика в сучасному технічному університеті»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uk-UA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НТУУ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«КПІ», Київ, 29–30 грудня 2016 р. – с. 89–90. Київ: </a:t>
            </a:r>
            <a:r>
              <a:rPr lang="uk-UA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НТУУ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«КПІ».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uk-U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Поліщук </a:t>
            </a:r>
            <a:r>
              <a:rPr lang="uk-UA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Н.В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Застосування систем масового обслуговування в дисципліні «Дослідження операцій». </a:t>
            </a:r>
            <a:r>
              <a:rPr lang="uk-UA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Матеріалах Х</a:t>
            </a:r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</a:t>
            </a:r>
            <a:r>
              <a:rPr lang="uk-UA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міжнародної наукової конференції ім. академіка </a:t>
            </a:r>
            <a:r>
              <a:rPr lang="uk-UA" sz="9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М.Кравчука</a:t>
            </a:r>
            <a:r>
              <a:rPr lang="uk-UA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</a:t>
            </a:r>
            <a:r>
              <a:rPr lang="uk-UA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ймовірностей та математична статистика. Історія та методика математики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uk-UA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НТУУ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«КПІ», Київ, 19-20 травня 2016 р. – с.310-311. Київ: </a:t>
            </a:r>
            <a:r>
              <a:rPr lang="uk-UA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НТУУ</a:t>
            </a:r>
            <a:r>
              <a:rPr lang="uk-U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«КПІ».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9600" dirty="0"/>
              <a:t> 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17626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422</Words>
  <Application>Microsoft Office PowerPoint</Application>
  <PresentationFormat>Довільний</PresentationFormat>
  <Paragraphs>41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0" baseType="lpstr">
      <vt:lpstr>Тема Office</vt:lpstr>
      <vt:lpstr>Equation</vt:lpstr>
      <vt:lpstr>   НАДІЙНІСТЬ РОБОТИ ДЕЯКОГО ТЕХНІЧНОГО ПРИСТРОЮ   Г.С. Костіна, Н. В. Поліщук  Національний технічний університет України  «Київський політехнічний інститут імені Ігоря Сікорського»  Україна, 03056, м. Київ, пр-т Перемоги, 37, 204-82-46, e-mail: nvpolinv@gmail.com </vt:lpstr>
      <vt:lpstr>План доповіді</vt:lpstr>
      <vt:lpstr>1. Технічні пристрої, їх характеристики. </vt:lpstr>
      <vt:lpstr>Презентація PowerPoint</vt:lpstr>
      <vt:lpstr>2. Застосування технічного пристрою до дослідження роботи промислового комплексу.</vt:lpstr>
      <vt:lpstr>Презентація PowerPoint</vt:lpstr>
      <vt:lpstr>3. Надійність комплексу.</vt:lpstr>
      <vt:lpstr>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НАДІЙНІСТЬ РОБОТИ ДЕЯКОГО ТЕХНІЧНОГО ПРИСТРОЮ   Г.С. Костіна, Н. В. Поліщук  Національний технічний університет України  «Київський політехнічний інститут імені Ігоря Сікорського»  Україна, 03056, м. Київ, пр-т Перемоги, 37, 204-82-46, e-mail: nvpolinv@gmail.com</dc:title>
  <dc:creator>Nataliya</dc:creator>
  <cp:lastModifiedBy>RePack by Diakov</cp:lastModifiedBy>
  <cp:revision>17</cp:revision>
  <dcterms:created xsi:type="dcterms:W3CDTF">2020-04-26T06:29:02Z</dcterms:created>
  <dcterms:modified xsi:type="dcterms:W3CDTF">2020-05-07T09:23:51Z</dcterms:modified>
</cp:coreProperties>
</file>