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2" d="100"/>
          <a:sy n="102" d="100"/>
        </p:scale>
        <p:origin x="-456" y="2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02733352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7fe137d78a_0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7fe137d78a_0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7fe137d78a_0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7fe137d78a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7fe137d78a_0_1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7fe137d78a_0_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7fe137d78a_0_1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7fe137d78a_0_1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7fe137d78a_0_1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7fe137d78a_0_1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7fe137d78a_0_1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7fe137d78a_0_1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7fe137d78a_0_1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7fe137d78a_0_1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7fe137d78a_0_1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7fe137d78a_0_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7fe137d78a_0_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7fe137d78a_0_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83abc7752c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83abc7752c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83abc7752c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83abc7752c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83abc7752c_0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83abc7752c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7fe137d78a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7fe137d78a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7fe137d78a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7fe137d78a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7fe137d78a_0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7fe137d78a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7fe137d78a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7fe137d78a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7fe137d78a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7fe137d78a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7fe137d78a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7fe137d78a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341340"/>
            <a:ext cx="6270922" cy="1573670"/>
          </a:xfrm>
        </p:spPr>
        <p:txBody>
          <a:bodyPr anchor="b">
            <a:noAutofit/>
          </a:bodyPr>
          <a:lstStyle>
            <a:lvl1pPr algn="ctr">
              <a:defRPr sz="5400" cap="all" baseline="0">
                <a:solidFill>
                  <a:schemeClr val="tx2"/>
                </a:solidFill>
              </a:defRPr>
            </a:lvl1pPr>
          </a:lstStyle>
          <a:p>
            <a:r>
              <a:rPr lang="ru-RU"/>
              <a:t>Образец заголовка</a:t>
            </a:r>
            <a:endParaRPr lang="en-US" dirty="0"/>
          </a:p>
        </p:txBody>
      </p:sp>
      <p:sp>
        <p:nvSpPr>
          <p:cNvPr id="3" name="Subtitle 2"/>
          <p:cNvSpPr>
            <a:spLocks noGrp="1"/>
          </p:cNvSpPr>
          <p:nvPr>
            <p:ph type="subTitle" idx="1"/>
          </p:nvPr>
        </p:nvSpPr>
        <p:spPr>
          <a:xfrm>
            <a:off x="2009930" y="2967210"/>
            <a:ext cx="5123755" cy="814678"/>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endParaRPr lang="en-US" dirty="0"/>
          </a:p>
        </p:txBody>
      </p:sp>
      <p:sp>
        <p:nvSpPr>
          <p:cNvPr id="4" name="Date Placeholder 3"/>
          <p:cNvSpPr>
            <a:spLocks noGrp="1"/>
          </p:cNvSpPr>
          <p:nvPr>
            <p:ph type="dt" sz="half" idx="10"/>
          </p:nvPr>
        </p:nvSpPr>
        <p:spPr>
          <a:xfrm>
            <a:off x="564644" y="4840039"/>
            <a:ext cx="1205958" cy="303461"/>
          </a:xfrm>
        </p:spPr>
        <p:txBody>
          <a:bodyPr/>
          <a:lstStyle>
            <a:lvl1pPr>
              <a:defRPr baseline="0">
                <a:solidFill>
                  <a:schemeClr val="tx2"/>
                </a:solidFill>
              </a:defRPr>
            </a:lvl1pPr>
          </a:lstStyle>
          <a:p>
            <a:fld id="{87DE6118-2437-4B30-8E3C-4D2BE6020583}" type="datetimeFigureOut">
              <a:rPr lang="en-US" dirty="0"/>
              <a:pPr/>
              <a:t>5/7/2020</a:t>
            </a:fld>
            <a:endParaRPr lang="en-US" dirty="0"/>
          </a:p>
        </p:txBody>
      </p:sp>
      <p:sp>
        <p:nvSpPr>
          <p:cNvPr id="5" name="Footer Placeholder 4"/>
          <p:cNvSpPr>
            <a:spLocks noGrp="1"/>
          </p:cNvSpPr>
          <p:nvPr>
            <p:ph type="ftr" sz="quarter" idx="11"/>
          </p:nvPr>
        </p:nvSpPr>
        <p:spPr>
          <a:xfrm>
            <a:off x="1938041" y="4840039"/>
            <a:ext cx="5267533" cy="303461"/>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7373012" y="4840039"/>
            <a:ext cx="1197219" cy="303461"/>
          </a:xfrm>
        </p:spPr>
        <p:txBody>
          <a:bodyPr/>
          <a:lstStyle>
            <a:lvl1pPr>
              <a:defRPr baseline="0">
                <a:solidFill>
                  <a:schemeClr val="tx2"/>
                </a:solidFill>
              </a:defRPr>
            </a:lvl1pPr>
          </a:lstStyle>
          <a:p>
            <a:pPr marL="0" lvl="0" indent="0" algn="r" rtl="0">
              <a:spcBef>
                <a:spcPts val="0"/>
              </a:spcBef>
              <a:spcAft>
                <a:spcPts val="0"/>
              </a:spcAft>
              <a:buNone/>
            </a:pPr>
            <a:fld id="{00000000-1234-1234-1234-123412341234}" type="slidenum">
              <a:rPr lang="ru" smtClean="0"/>
              <a:t>‹№›</a:t>
            </a:fld>
            <a:endParaRPr lang="ru"/>
          </a:p>
        </p:txBody>
      </p:sp>
      <p:grpSp>
        <p:nvGrpSpPr>
          <p:cNvPr id="7" name="Group 6"/>
          <p:cNvGrpSpPr/>
          <p:nvPr/>
        </p:nvGrpSpPr>
        <p:grpSpPr>
          <a:xfrm>
            <a:off x="564644" y="558352"/>
            <a:ext cx="8005588" cy="4012253"/>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696753329"/>
      </p:ext>
    </p:extLst>
  </p:cSld>
  <p:clrMapOvr>
    <a:overrideClrMapping bg1="lt1" tx1="dk1" bg2="lt2" tx2="dk2" accent1="accent1" accent2="accent2" accent3="accent3" accent4="accent4" accent5="accent5" accent6="accent6" hlink="hlink" folHlink="folHlink"/>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028700" y="1721644"/>
            <a:ext cx="7200900" cy="2678906"/>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206568470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7421" y="468117"/>
            <a:ext cx="1174325" cy="393243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028700" y="468117"/>
            <a:ext cx="6134731" cy="393243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225301336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extLst>
      <p:ext uri="{BB962C8B-B14F-4D97-AF65-F5344CB8AC3E}">
        <p14:creationId xmlns:p14="http://schemas.microsoft.com/office/powerpoint/2010/main" val="16577978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5"/>
        <p:cNvGrpSpPr/>
        <p:nvPr/>
      </p:nvGrpSpPr>
      <p:grpSpPr>
        <a:xfrm>
          <a:off x="0" y="0"/>
          <a:ext cx="0" cy="0"/>
          <a:chOff x="0" y="0"/>
          <a:chExt cx="0" cy="0"/>
        </a:xfrm>
      </p:grpSpPr>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1600"/>
              </a:spcBef>
              <a:spcAft>
                <a:spcPts val="0"/>
              </a:spcAft>
              <a:buClr>
                <a:schemeClr val="dk1"/>
              </a:buClr>
              <a:buSzPts val="1400"/>
              <a:buChar char="○"/>
              <a:defRPr>
                <a:solidFill>
                  <a:schemeClr val="dk1"/>
                </a:solidFill>
              </a:defRPr>
            </a:lvl2pPr>
            <a:lvl3pPr marL="1371600" lvl="2" indent="-317500">
              <a:spcBef>
                <a:spcPts val="1600"/>
              </a:spcBef>
              <a:spcAft>
                <a:spcPts val="0"/>
              </a:spcAft>
              <a:buClr>
                <a:schemeClr val="dk1"/>
              </a:buClr>
              <a:buSzPts val="1400"/>
              <a:buChar char="■"/>
              <a:defRPr>
                <a:solidFill>
                  <a:schemeClr val="dk1"/>
                </a:solidFill>
              </a:defRPr>
            </a:lvl3pPr>
            <a:lvl4pPr marL="1828800" lvl="3" indent="-317500">
              <a:spcBef>
                <a:spcPts val="1600"/>
              </a:spcBef>
              <a:spcAft>
                <a:spcPts val="0"/>
              </a:spcAft>
              <a:buClr>
                <a:schemeClr val="dk1"/>
              </a:buClr>
              <a:buSzPts val="1400"/>
              <a:buChar char="●"/>
              <a:defRPr>
                <a:solidFill>
                  <a:schemeClr val="dk1"/>
                </a:solidFill>
              </a:defRPr>
            </a:lvl4pPr>
            <a:lvl5pPr marL="2286000" lvl="4" indent="-317500">
              <a:spcBef>
                <a:spcPts val="1600"/>
              </a:spcBef>
              <a:spcAft>
                <a:spcPts val="0"/>
              </a:spcAft>
              <a:buClr>
                <a:schemeClr val="dk1"/>
              </a:buClr>
              <a:buSzPts val="1400"/>
              <a:buChar char="○"/>
              <a:defRPr>
                <a:solidFill>
                  <a:schemeClr val="dk1"/>
                </a:solidFill>
              </a:defRPr>
            </a:lvl5pPr>
            <a:lvl6pPr marL="2743200" lvl="5" indent="-317500">
              <a:spcBef>
                <a:spcPts val="1600"/>
              </a:spcBef>
              <a:spcAft>
                <a:spcPts val="0"/>
              </a:spcAft>
              <a:buClr>
                <a:schemeClr val="dk1"/>
              </a:buClr>
              <a:buSzPts val="1400"/>
              <a:buChar char="■"/>
              <a:defRPr>
                <a:solidFill>
                  <a:schemeClr val="dk1"/>
                </a:solidFill>
              </a:defRPr>
            </a:lvl6pPr>
            <a:lvl7pPr marL="3200400" lvl="6" indent="-317500">
              <a:spcBef>
                <a:spcPts val="1600"/>
              </a:spcBef>
              <a:spcAft>
                <a:spcPts val="0"/>
              </a:spcAft>
              <a:buClr>
                <a:schemeClr val="dk1"/>
              </a:buClr>
              <a:buSzPts val="1400"/>
              <a:buChar char="●"/>
              <a:defRPr>
                <a:solidFill>
                  <a:schemeClr val="dk1"/>
                </a:solidFill>
              </a:defRPr>
            </a:lvl7pPr>
            <a:lvl8pPr marL="3657600" lvl="7" indent="-317500">
              <a:spcBef>
                <a:spcPts val="1600"/>
              </a:spcBef>
              <a:spcAft>
                <a:spcPts val="0"/>
              </a:spcAft>
              <a:buClr>
                <a:schemeClr val="dk1"/>
              </a:buClr>
              <a:buSzPts val="1400"/>
              <a:buChar char="○"/>
              <a:defRPr>
                <a:solidFill>
                  <a:schemeClr val="dk1"/>
                </a:solidFill>
              </a:defRPr>
            </a:lvl8pPr>
            <a:lvl9pPr marL="4114800" lvl="8" indent="-317500">
              <a:spcBef>
                <a:spcPts val="1600"/>
              </a:spcBef>
              <a:spcAft>
                <a:spcPts val="160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extLst>
      <p:ext uri="{BB962C8B-B14F-4D97-AF65-F5344CB8AC3E}">
        <p14:creationId xmlns:p14="http://schemas.microsoft.com/office/powerpoint/2010/main" val="8611878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extLst>
      <p:ext uri="{BB962C8B-B14F-4D97-AF65-F5344CB8AC3E}">
        <p14:creationId xmlns:p14="http://schemas.microsoft.com/office/powerpoint/2010/main" val="22546118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extLst>
      <p:ext uri="{BB962C8B-B14F-4D97-AF65-F5344CB8AC3E}">
        <p14:creationId xmlns:p14="http://schemas.microsoft.com/office/powerpoint/2010/main" val="711562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232818130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976020"/>
            <a:ext cx="7209728" cy="2139553"/>
          </a:xfrm>
        </p:spPr>
        <p:txBody>
          <a:bodyPr anchor="b">
            <a:normAutofit/>
          </a:bodyPr>
          <a:lstStyle>
            <a:lvl1pPr algn="r">
              <a:defRPr sz="5400" cap="all"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73769" y="3162246"/>
            <a:ext cx="7209728" cy="857493"/>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554181" y="4840039"/>
            <a:ext cx="1216807" cy="303461"/>
          </a:xfrm>
        </p:spPr>
        <p:txBody>
          <a:bodyPr/>
          <a:lstStyle>
            <a:lvl1pPr>
              <a:defRPr>
                <a:solidFill>
                  <a:schemeClr val="tx2"/>
                </a:solidFill>
              </a:defRPr>
            </a:lvl1pPr>
          </a:lstStyle>
          <a:p>
            <a:fld id="{87DE6118-2437-4B30-8E3C-4D2BE6020583}" type="datetimeFigureOut">
              <a:rPr lang="en-US" dirty="0"/>
              <a:pPr/>
              <a:t>5/7/2020</a:t>
            </a:fld>
            <a:endParaRPr lang="en-US" dirty="0"/>
          </a:p>
        </p:txBody>
      </p:sp>
      <p:sp>
        <p:nvSpPr>
          <p:cNvPr id="5" name="Footer Placeholder 4"/>
          <p:cNvSpPr>
            <a:spLocks noGrp="1"/>
          </p:cNvSpPr>
          <p:nvPr>
            <p:ph type="ftr" sz="quarter" idx="11"/>
          </p:nvPr>
        </p:nvSpPr>
        <p:spPr>
          <a:xfrm>
            <a:off x="1938234" y="4840039"/>
            <a:ext cx="5267533" cy="303461"/>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7373012" y="4840039"/>
            <a:ext cx="1197219" cy="303461"/>
          </a:xfrm>
        </p:spPr>
        <p:txBody>
          <a:bodyPr/>
          <a:lstStyle>
            <a:lvl1pPr>
              <a:defRPr>
                <a:solidFill>
                  <a:schemeClr val="tx2"/>
                </a:solidFill>
              </a:defRPr>
            </a:lvl1pPr>
          </a:lstStyle>
          <a:p>
            <a:pPr marL="0" lvl="0" indent="0" algn="r" rtl="0">
              <a:spcBef>
                <a:spcPts val="0"/>
              </a:spcBef>
              <a:spcAft>
                <a:spcPts val="0"/>
              </a:spcAft>
              <a:buNone/>
            </a:pPr>
            <a:fld id="{00000000-1234-1234-1234-123412341234}" type="slidenum">
              <a:rPr lang="ru" smtClean="0"/>
              <a:t>‹№›</a:t>
            </a:fld>
            <a:endParaRPr lang="ru"/>
          </a:p>
        </p:txBody>
      </p:sp>
      <p:sp>
        <p:nvSpPr>
          <p:cNvPr id="7" name="Freeform 6" title="Crop Mark"/>
          <p:cNvSpPr/>
          <p:nvPr/>
        </p:nvSpPr>
        <p:spPr bwMode="auto">
          <a:xfrm>
            <a:off x="6113972" y="1264239"/>
            <a:ext cx="2456260" cy="3306366"/>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530350890"/>
      </p:ext>
    </p:extLst>
  </p:cSld>
  <p:clrMapOvr>
    <a:overrideClrMapping bg1="dk1" tx1="lt1" bg2="dk2" tx2="lt2" accent1="accent1" accent2="accent2" accent3="accent3" accent4="accent4" accent5="accent5" accent6="accent6" hlink="hlink" folHlink="folHlink"/>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1028700" y="1714500"/>
            <a:ext cx="3335840" cy="268605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894052" y="1714500"/>
            <a:ext cx="3335840" cy="268605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235814845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028700" y="514350"/>
            <a:ext cx="7200900" cy="1114425"/>
          </a:xfrm>
        </p:spPr>
        <p:txBody>
          <a:bodyPr/>
          <a:lstStyle>
            <a:lvl1pPr>
              <a:defRPr>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28700" y="1755648"/>
            <a:ext cx="3332988" cy="617934"/>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Content Placeholder 3"/>
          <p:cNvSpPr>
            <a:spLocks noGrp="1"/>
          </p:cNvSpPr>
          <p:nvPr>
            <p:ph sz="half" idx="2"/>
          </p:nvPr>
        </p:nvSpPr>
        <p:spPr>
          <a:xfrm>
            <a:off x="1028700" y="2478906"/>
            <a:ext cx="3332988" cy="1921645"/>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893761" y="1755648"/>
            <a:ext cx="3332988" cy="617934"/>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Content Placeholder 5"/>
          <p:cNvSpPr>
            <a:spLocks noGrp="1"/>
          </p:cNvSpPr>
          <p:nvPr>
            <p:ph sz="quarter" idx="4"/>
          </p:nvPr>
        </p:nvSpPr>
        <p:spPr>
          <a:xfrm>
            <a:off x="4893761" y="2478906"/>
            <a:ext cx="3332988" cy="1921645"/>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281579917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827563142"/>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ru" smtClean="0"/>
              <a:t>‹№›</a:t>
            </a:fld>
            <a:endParaRPr lang="ru"/>
          </a:p>
        </p:txBody>
      </p:sp>
    </p:spTree>
    <p:extLst>
      <p:ext uri="{BB962C8B-B14F-4D97-AF65-F5344CB8AC3E}">
        <p14:creationId xmlns:p14="http://schemas.microsoft.com/office/powerpoint/2010/main" val="290083855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282"/>
            <a:ext cx="3977640" cy="514321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514350"/>
            <a:ext cx="2891790" cy="1618413"/>
          </a:xfrm>
        </p:spPr>
        <p:txBody>
          <a:bodyPr anchor="t">
            <a:noAutofit/>
          </a:bodyPr>
          <a:lstStyle>
            <a:lvl1pPr>
              <a:lnSpc>
                <a:spcPct val="84000"/>
              </a:lnSpc>
              <a:defRPr sz="3600" baseline="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4692015" y="514351"/>
            <a:ext cx="3909060" cy="3881438"/>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42925" y="2142258"/>
            <a:ext cx="2891790" cy="2258292"/>
          </a:xfrm>
        </p:spPr>
        <p:txBody>
          <a:bodyPr/>
          <a:lstStyle>
            <a:lvl1pPr marL="0" indent="0">
              <a:lnSpc>
                <a:spcPct val="113000"/>
              </a:lnSpc>
              <a:spcBef>
                <a:spcPts val="0"/>
              </a:spcBef>
              <a:spcAft>
                <a:spcPts val="1125"/>
              </a:spcAft>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a:xfrm>
            <a:off x="542925" y="4840039"/>
            <a:ext cx="903429" cy="303461"/>
          </a:xfrm>
        </p:spPr>
        <p:txBody>
          <a:bodyPr/>
          <a:lstStyle>
            <a:lvl1pPr>
              <a:defRPr>
                <a:solidFill>
                  <a:schemeClr val="tx2"/>
                </a:solidFill>
              </a:defRPr>
            </a:lvl1pPr>
          </a:lstStyle>
          <a:p>
            <a:fld id="{87DE6118-2437-4B30-8E3C-4D2BE6020583}" type="datetimeFigureOut">
              <a:rPr lang="en-US" dirty="0"/>
              <a:pPr/>
              <a:t>5/7/2020</a:t>
            </a:fld>
            <a:endParaRPr lang="en-US" dirty="0"/>
          </a:p>
        </p:txBody>
      </p:sp>
      <p:sp>
        <p:nvSpPr>
          <p:cNvPr id="6" name="Footer Placeholder 5"/>
          <p:cNvSpPr>
            <a:spLocks noGrp="1"/>
          </p:cNvSpPr>
          <p:nvPr>
            <p:ph type="ftr" sz="quarter" idx="11"/>
          </p:nvPr>
        </p:nvSpPr>
        <p:spPr>
          <a:xfrm>
            <a:off x="1654459" y="4840039"/>
            <a:ext cx="1780256" cy="303461"/>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7412355" y="4840039"/>
            <a:ext cx="1197219" cy="303461"/>
          </a:xfrm>
        </p:spPr>
        <p:txBody>
          <a:bodyPr/>
          <a:lstStyle>
            <a:lvl1pPr>
              <a:defRPr>
                <a:solidFill>
                  <a:schemeClr val="tx2"/>
                </a:solidFill>
              </a:defRPr>
            </a:lvl1pPr>
          </a:lstStyle>
          <a:p>
            <a:pPr marL="0" lvl="0" indent="0" algn="r" rtl="0">
              <a:spcBef>
                <a:spcPts val="0"/>
              </a:spcBef>
              <a:spcAft>
                <a:spcPts val="0"/>
              </a:spcAft>
              <a:buNone/>
            </a:pPr>
            <a:fld id="{00000000-1234-1234-1234-123412341234}" type="slidenum">
              <a:rPr lang="ru" smtClean="0"/>
              <a:t>‹№›</a:t>
            </a:fld>
            <a:endParaRPr lang="ru"/>
          </a:p>
        </p:txBody>
      </p:sp>
      <p:sp>
        <p:nvSpPr>
          <p:cNvPr id="9" name="Rectangle 8" title="Divider Bar"/>
          <p:cNvSpPr/>
          <p:nvPr/>
        </p:nvSpPr>
        <p:spPr>
          <a:xfrm>
            <a:off x="3977640" y="282"/>
            <a:ext cx="17145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2730681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282"/>
            <a:ext cx="3977640" cy="514321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514350"/>
            <a:ext cx="2891790" cy="1618413"/>
          </a:xfrm>
        </p:spPr>
        <p:txBody>
          <a:bodyPr anchor="t">
            <a:normAutofit/>
          </a:bodyPr>
          <a:lstStyle>
            <a:lvl1pPr>
              <a:lnSpc>
                <a:spcPct val="84000"/>
              </a:lnSpc>
              <a:defRPr sz="36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4149090" y="1"/>
            <a:ext cx="4994910" cy="51434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a:t>Вставка рисунка</a:t>
            </a:r>
            <a:endParaRPr lang="en-US" dirty="0"/>
          </a:p>
        </p:txBody>
      </p:sp>
      <p:sp>
        <p:nvSpPr>
          <p:cNvPr id="4" name="Text Placeholder 3"/>
          <p:cNvSpPr>
            <a:spLocks noGrp="1"/>
          </p:cNvSpPr>
          <p:nvPr>
            <p:ph type="body" sz="half" idx="2"/>
          </p:nvPr>
        </p:nvSpPr>
        <p:spPr>
          <a:xfrm>
            <a:off x="542925" y="2141976"/>
            <a:ext cx="2891790" cy="2258574"/>
          </a:xfrm>
        </p:spPr>
        <p:txBody>
          <a:bodyPr/>
          <a:lstStyle>
            <a:lvl1pPr marL="0" indent="0">
              <a:lnSpc>
                <a:spcPct val="113000"/>
              </a:lnSpc>
              <a:spcBef>
                <a:spcPts val="0"/>
              </a:spcBef>
              <a:spcAft>
                <a:spcPts val="1125"/>
              </a:spcAft>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a:xfrm>
            <a:off x="542925" y="4840039"/>
            <a:ext cx="903429" cy="303461"/>
          </a:xfrm>
        </p:spPr>
        <p:txBody>
          <a:bodyPr/>
          <a:lstStyle>
            <a:lvl1pPr>
              <a:defRPr>
                <a:solidFill>
                  <a:schemeClr val="tx2"/>
                </a:solidFill>
              </a:defRPr>
            </a:lvl1pPr>
          </a:lstStyle>
          <a:p>
            <a:fld id="{87DE6118-2437-4B30-8E3C-4D2BE6020583}" type="datetimeFigureOut">
              <a:rPr lang="en-US" dirty="0"/>
              <a:pPr/>
              <a:t>5/7/2020</a:t>
            </a:fld>
            <a:endParaRPr lang="en-US" dirty="0"/>
          </a:p>
        </p:txBody>
      </p:sp>
      <p:sp>
        <p:nvSpPr>
          <p:cNvPr id="6" name="Footer Placeholder 5"/>
          <p:cNvSpPr>
            <a:spLocks noGrp="1"/>
          </p:cNvSpPr>
          <p:nvPr>
            <p:ph type="ftr" sz="quarter" idx="11"/>
          </p:nvPr>
        </p:nvSpPr>
        <p:spPr>
          <a:xfrm>
            <a:off x="1654459" y="4840039"/>
            <a:ext cx="1780256" cy="303461"/>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7412355" y="4840039"/>
            <a:ext cx="1197219" cy="303461"/>
          </a:xfrm>
        </p:spPr>
        <p:txBody>
          <a:bodyPr/>
          <a:lstStyle>
            <a:lvl1pPr>
              <a:defRPr>
                <a:solidFill>
                  <a:schemeClr val="tx2"/>
                </a:solidFill>
              </a:defRPr>
            </a:lvl1pPr>
          </a:lstStyle>
          <a:p>
            <a:pPr marL="0" lvl="0" indent="0" algn="r" rtl="0">
              <a:spcBef>
                <a:spcPts val="0"/>
              </a:spcBef>
              <a:spcAft>
                <a:spcPts val="0"/>
              </a:spcAft>
              <a:buNone/>
            </a:pPr>
            <a:fld id="{00000000-1234-1234-1234-123412341234}" type="slidenum">
              <a:rPr lang="ru" smtClean="0"/>
              <a:t>‹№›</a:t>
            </a:fld>
            <a:endParaRPr lang="ru"/>
          </a:p>
        </p:txBody>
      </p:sp>
      <p:sp>
        <p:nvSpPr>
          <p:cNvPr id="9" name="Rectangle 8" title="Divider Bar"/>
          <p:cNvSpPr/>
          <p:nvPr/>
        </p:nvSpPr>
        <p:spPr>
          <a:xfrm>
            <a:off x="3977640" y="282"/>
            <a:ext cx="17145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7172455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514350"/>
            <a:ext cx="7200900" cy="1114425"/>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028700" y="1714500"/>
            <a:ext cx="7200900" cy="268605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42987" y="4840039"/>
            <a:ext cx="903429" cy="303461"/>
          </a:xfrm>
          <a:prstGeom prst="rect">
            <a:avLst/>
          </a:prstGeom>
        </p:spPr>
        <p:txBody>
          <a:bodyPr vert="horz" lIns="91440" tIns="45720" rIns="91440" bIns="45720" rtlCol="0" anchor="ctr"/>
          <a:lstStyle>
            <a:lvl1pPr algn="l">
              <a:defRPr sz="900" baseline="0">
                <a:solidFill>
                  <a:schemeClr val="tx2"/>
                </a:solidFill>
              </a:defRPr>
            </a:lvl1pPr>
          </a:lstStyle>
          <a:p>
            <a:fld id="{87DE6118-2437-4B30-8E3C-4D2BE6020583}" type="datetimeFigureOut">
              <a:rPr lang="en-US" dirty="0"/>
              <a:pPr/>
              <a:t>5/7/2020</a:t>
            </a:fld>
            <a:endParaRPr lang="en-US" dirty="0"/>
          </a:p>
        </p:txBody>
      </p:sp>
      <p:sp>
        <p:nvSpPr>
          <p:cNvPr id="5" name="Footer Placeholder 4"/>
          <p:cNvSpPr>
            <a:spLocks noGrp="1"/>
          </p:cNvSpPr>
          <p:nvPr>
            <p:ph type="ftr" sz="quarter" idx="3"/>
          </p:nvPr>
        </p:nvSpPr>
        <p:spPr>
          <a:xfrm>
            <a:off x="2170173" y="4840039"/>
            <a:ext cx="4710623" cy="303461"/>
          </a:xfrm>
          <a:prstGeom prst="rect">
            <a:avLst/>
          </a:prstGeom>
        </p:spPr>
        <p:txBody>
          <a:bodyPr vert="horz" lIns="91440" tIns="45720" rIns="91440" bIns="45720" rtlCol="0" anchor="ctr"/>
          <a:lstStyle>
            <a:lvl1pPr algn="l">
              <a:defRPr sz="9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7104552" y="4840039"/>
            <a:ext cx="1197219" cy="303461"/>
          </a:xfrm>
          <a:prstGeom prst="rect">
            <a:avLst/>
          </a:prstGeom>
        </p:spPr>
        <p:txBody>
          <a:bodyPr vert="horz" lIns="91440" tIns="45720" rIns="91440" bIns="45720" rtlCol="0" anchor="ctr"/>
          <a:lstStyle>
            <a:lvl1pPr algn="r">
              <a:defRPr sz="900" baseline="0">
                <a:solidFill>
                  <a:schemeClr val="tx2"/>
                </a:solidFill>
              </a:defRPr>
            </a:lvl1pPr>
          </a:lstStyle>
          <a:p>
            <a:pPr marL="0" lvl="0" indent="0" algn="r" rtl="0">
              <a:spcBef>
                <a:spcPts val="0"/>
              </a:spcBef>
              <a:spcAft>
                <a:spcPts val="0"/>
              </a:spcAft>
              <a:buNone/>
            </a:pPr>
            <a:fld id="{00000000-1234-1234-1234-123412341234}" type="slidenum">
              <a:rPr lang="ru" smtClean="0"/>
              <a:t>‹№›</a:t>
            </a:fld>
            <a:endParaRPr lang="ru"/>
          </a:p>
        </p:txBody>
      </p:sp>
      <p:sp>
        <p:nvSpPr>
          <p:cNvPr id="9" name="Rectangle 8" title="Side bar"/>
          <p:cNvSpPr/>
          <p:nvPr/>
        </p:nvSpPr>
        <p:spPr>
          <a:xfrm>
            <a:off x="358571" y="282"/>
            <a:ext cx="17145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966121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sldNum="0" hdr="0" ftr="0" dt="0"/>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88036" indent="-288036" algn="l" defTabSz="685800" rtl="0" eaLnBrk="1" latinLnBrk="0" hangingPunct="1">
        <a:lnSpc>
          <a:spcPct val="94000"/>
        </a:lnSpc>
        <a:spcBef>
          <a:spcPts val="750"/>
        </a:spcBef>
        <a:spcAft>
          <a:spcPts val="150"/>
        </a:spcAft>
        <a:buFont typeface="Franklin Gothic Book" panose="020B0503020102020204" pitchFamily="34" charset="0"/>
        <a:buChar char="■"/>
        <a:defRPr sz="1500" kern="1200" baseline="0">
          <a:solidFill>
            <a:schemeClr val="tx2"/>
          </a:solidFill>
          <a:latin typeface="+mn-lt"/>
          <a:ea typeface="+mn-ea"/>
          <a:cs typeface="+mn-cs"/>
        </a:defRPr>
      </a:lvl1pPr>
      <a:lvl2pPr marL="6858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500" i="1" kern="1200" baseline="0">
          <a:solidFill>
            <a:schemeClr val="tx2"/>
          </a:solidFill>
          <a:latin typeface="+mn-lt"/>
          <a:ea typeface="+mn-ea"/>
          <a:cs typeface="+mn-cs"/>
        </a:defRPr>
      </a:lvl2pPr>
      <a:lvl3pPr marL="10287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350" kern="1200" baseline="0">
          <a:solidFill>
            <a:schemeClr val="tx2"/>
          </a:solidFill>
          <a:latin typeface="+mn-lt"/>
          <a:ea typeface="+mn-ea"/>
          <a:cs typeface="+mn-cs"/>
        </a:defRPr>
      </a:lvl3pPr>
      <a:lvl4pPr marL="13716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350" i="1" kern="1200" baseline="0">
          <a:solidFill>
            <a:schemeClr val="tx2"/>
          </a:solidFill>
          <a:latin typeface="+mn-lt"/>
          <a:ea typeface="+mn-ea"/>
          <a:cs typeface="+mn-cs"/>
        </a:defRPr>
      </a:lvl4pPr>
      <a:lvl5pPr marL="17145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15.xml"/><Relationship Id="rId4" Type="http://schemas.openxmlformats.org/officeDocument/2006/relationships/image" Target="../media/image7.jp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hyperlink" Target="https://ieeexplore.ieee.org/xpl/tocresult.jsp?isnumber=5391790" TargetMode="External"/><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1933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ru" dirty="0"/>
              <a:t>ІСТОРІЯ СТВОРЕННЯ ДИФРАКЦІЙНИХ ГРАТОК</a:t>
            </a:r>
            <a:endParaRPr dirty="0"/>
          </a:p>
        </p:txBody>
      </p:sp>
      <p:sp>
        <p:nvSpPr>
          <p:cNvPr id="55" name="Google Shape;55;p13"/>
          <p:cNvSpPr txBox="1">
            <a:spLocks noGrp="1"/>
          </p:cNvSpPr>
          <p:nvPr>
            <p:ph type="subTitle" idx="1"/>
          </p:nvPr>
        </p:nvSpPr>
        <p:spPr>
          <a:xfrm>
            <a:off x="311700" y="267767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ru" sz="1800" u="sng" dirty="0">
                <a:latin typeface="Times New Roman"/>
                <a:ea typeface="Times New Roman"/>
                <a:cs typeface="Times New Roman"/>
                <a:sym typeface="Times New Roman"/>
              </a:rPr>
              <a:t>Виконали</a:t>
            </a:r>
            <a:r>
              <a:rPr lang="ru" sz="1800" dirty="0">
                <a:latin typeface="Times New Roman"/>
                <a:ea typeface="Times New Roman"/>
                <a:cs typeface="Times New Roman"/>
                <a:sym typeface="Times New Roman"/>
              </a:rPr>
              <a:t>: Кононенко П.М. ФПМ 2 курс, Сліпченко М.С. ФПМ 2 курс, </a:t>
            </a:r>
          </a:p>
          <a:p>
            <a:pPr marL="0" lvl="0" indent="0" algn="ctr" rtl="0">
              <a:spcBef>
                <a:spcPts val="0"/>
              </a:spcBef>
              <a:spcAft>
                <a:spcPts val="0"/>
              </a:spcAft>
              <a:buNone/>
            </a:pPr>
            <a:r>
              <a:rPr lang="ru" sz="1800" u="sng" dirty="0">
                <a:latin typeface="Times New Roman"/>
                <a:ea typeface="Times New Roman"/>
                <a:cs typeface="Times New Roman"/>
                <a:sym typeface="Times New Roman"/>
              </a:rPr>
              <a:t>Керівник</a:t>
            </a:r>
            <a:r>
              <a:rPr lang="ru" sz="1800" dirty="0">
                <a:latin typeface="Times New Roman"/>
                <a:ea typeface="Times New Roman"/>
                <a:cs typeface="Times New Roman"/>
                <a:sym typeface="Times New Roman"/>
              </a:rPr>
              <a:t>: Климук О.С</a:t>
            </a:r>
            <a:r>
              <a:rPr lang="ru" sz="1800" dirty="0" smtClean="0">
                <a:latin typeface="Times New Roman"/>
                <a:ea typeface="Times New Roman"/>
                <a:cs typeface="Times New Roman"/>
                <a:sym typeface="Times New Roman"/>
              </a:rPr>
              <a:t>., к.фіз.-мат. </a:t>
            </a:r>
            <a:r>
              <a:rPr lang="uk-UA" sz="1800" dirty="0">
                <a:latin typeface="Times New Roman"/>
                <a:ea typeface="Times New Roman"/>
                <a:cs typeface="Times New Roman"/>
                <a:sym typeface="Times New Roman"/>
              </a:rPr>
              <a:t>н</a:t>
            </a:r>
            <a:r>
              <a:rPr lang="ru" sz="1800" dirty="0" smtClean="0">
                <a:latin typeface="Times New Roman"/>
                <a:ea typeface="Times New Roman"/>
                <a:cs typeface="Times New Roman"/>
                <a:sym typeface="Times New Roman"/>
              </a:rPr>
              <a:t>аук, доцент каф.З та ТФ</a:t>
            </a:r>
            <a:endParaRPr sz="1800" dirty="0">
              <a:latin typeface="Times New Roman"/>
              <a:ea typeface="Times New Roman"/>
              <a:cs typeface="Times New Roman"/>
              <a:sym typeface="Times New Roman"/>
            </a:endParaRPr>
          </a:p>
        </p:txBody>
      </p:sp>
      <p:sp>
        <p:nvSpPr>
          <p:cNvPr id="56" name="Google Shape;56;p13"/>
          <p:cNvSpPr txBox="1">
            <a:spLocks noGrp="1"/>
          </p:cNvSpPr>
          <p:nvPr>
            <p:ph type="subTitle" idx="4294967295"/>
          </p:nvPr>
        </p:nvSpPr>
        <p:spPr>
          <a:xfrm>
            <a:off x="0" y="3604259"/>
            <a:ext cx="8521700" cy="792162"/>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ru" sz="1800" dirty="0">
                <a:latin typeface="Times New Roman"/>
                <a:ea typeface="Times New Roman"/>
                <a:cs typeface="Times New Roman"/>
                <a:sym typeface="Times New Roman"/>
              </a:rPr>
              <a:t>Національний технічний університет України</a:t>
            </a:r>
            <a:endParaRPr sz="1800" dirty="0">
              <a:latin typeface="Times New Roman"/>
              <a:ea typeface="Times New Roman"/>
              <a:cs typeface="Times New Roman"/>
              <a:sym typeface="Times New Roman"/>
            </a:endParaRPr>
          </a:p>
          <a:p>
            <a:pPr marL="0" lvl="0" indent="0" algn="ctr">
              <a:spcBef>
                <a:spcPts val="0"/>
              </a:spcBef>
              <a:spcAft>
                <a:spcPts val="0"/>
              </a:spcAft>
              <a:buNone/>
            </a:pPr>
            <a:r>
              <a:rPr lang="ru" sz="1800" dirty="0">
                <a:latin typeface="Times New Roman"/>
                <a:ea typeface="Times New Roman"/>
                <a:cs typeface="Times New Roman"/>
                <a:sym typeface="Times New Roman"/>
              </a:rPr>
              <a:t>«Київський політехнічний інститут</a:t>
            </a:r>
            <a:r>
              <a:rPr lang="en-US" sz="1800" dirty="0">
                <a:latin typeface="Times New Roman"/>
                <a:ea typeface="Times New Roman"/>
                <a:cs typeface="Times New Roman"/>
                <a:sym typeface="Times New Roman"/>
              </a:rPr>
              <a:t> </a:t>
            </a:r>
            <a:r>
              <a:rPr lang="uk-UA" sz="1800" dirty="0">
                <a:latin typeface="Times New Roman"/>
                <a:ea typeface="Times New Roman"/>
                <a:cs typeface="Times New Roman"/>
                <a:sym typeface="Times New Roman"/>
              </a:rPr>
              <a:t>імені Ігоря Сікорського</a:t>
            </a:r>
            <a:r>
              <a:rPr lang="ru" sz="1800" dirty="0">
                <a:latin typeface="Times New Roman"/>
                <a:ea typeface="Times New Roman"/>
                <a:cs typeface="Times New Roman"/>
                <a:sym typeface="Times New Roman"/>
              </a:rPr>
              <a:t>»</a:t>
            </a:r>
            <a:endParaRPr sz="1800" dirty="0">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2"/>
          <p:cNvSpPr txBox="1">
            <a:spLocks noGrp="1"/>
          </p:cNvSpPr>
          <p:nvPr>
            <p:ph type="title"/>
          </p:nvPr>
        </p:nvSpPr>
        <p:spPr>
          <a:xfrm>
            <a:off x="540536" y="445025"/>
            <a:ext cx="8291763"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dirty="0"/>
              <a:t>Гравірувальна машина та сферична гратка</a:t>
            </a:r>
            <a:endParaRPr dirty="0"/>
          </a:p>
        </p:txBody>
      </p:sp>
      <p:pic>
        <p:nvPicPr>
          <p:cNvPr id="120" name="Google Shape;120;p22"/>
          <p:cNvPicPr preferRelativeResize="0"/>
          <p:nvPr/>
        </p:nvPicPr>
        <p:blipFill>
          <a:blip r:embed="rId3">
            <a:alphaModFix/>
          </a:blip>
          <a:stretch>
            <a:fillRect/>
          </a:stretch>
        </p:blipFill>
        <p:spPr>
          <a:xfrm>
            <a:off x="540537" y="1338775"/>
            <a:ext cx="4052450" cy="2894600"/>
          </a:xfrm>
          <a:prstGeom prst="rect">
            <a:avLst/>
          </a:prstGeom>
          <a:noFill/>
          <a:ln>
            <a:noFill/>
          </a:ln>
        </p:spPr>
      </p:pic>
      <p:pic>
        <p:nvPicPr>
          <p:cNvPr id="121" name="Google Shape;121;p22"/>
          <p:cNvPicPr preferRelativeResize="0"/>
          <p:nvPr/>
        </p:nvPicPr>
        <p:blipFill>
          <a:blip r:embed="rId4">
            <a:alphaModFix/>
          </a:blip>
          <a:stretch>
            <a:fillRect/>
          </a:stretch>
        </p:blipFill>
        <p:spPr>
          <a:xfrm>
            <a:off x="5480047" y="1687475"/>
            <a:ext cx="3352253" cy="2545900"/>
          </a:xfrm>
          <a:prstGeom prst="rect">
            <a:avLst/>
          </a:prstGeom>
          <a:noFill/>
          <a:ln>
            <a:noFill/>
          </a:ln>
        </p:spPr>
      </p:pic>
      <p:sp>
        <p:nvSpPr>
          <p:cNvPr id="122" name="Google Shape;122;p22"/>
          <p:cNvSpPr txBox="1"/>
          <p:nvPr/>
        </p:nvSpPr>
        <p:spPr>
          <a:xfrm>
            <a:off x="2216062" y="4233375"/>
            <a:ext cx="701400" cy="283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ru" dirty="0">
                <a:solidFill>
                  <a:schemeClr val="tx1"/>
                </a:solidFill>
                <a:latin typeface="Times New Roman"/>
                <a:ea typeface="Times New Roman"/>
                <a:cs typeface="Times New Roman"/>
                <a:sym typeface="Times New Roman"/>
              </a:rPr>
              <a:t>Рис. 4</a:t>
            </a:r>
            <a:endParaRPr dirty="0">
              <a:solidFill>
                <a:schemeClr val="tx1"/>
              </a:solidFill>
              <a:latin typeface="Times New Roman"/>
              <a:ea typeface="Times New Roman"/>
              <a:cs typeface="Times New Roman"/>
              <a:sym typeface="Times New Roman"/>
            </a:endParaRPr>
          </a:p>
          <a:p>
            <a:pPr marL="0" lvl="0" indent="0" algn="l" rtl="0">
              <a:spcBef>
                <a:spcPts val="0"/>
              </a:spcBef>
              <a:spcAft>
                <a:spcPts val="0"/>
              </a:spcAft>
              <a:buNone/>
            </a:pPr>
            <a:endParaRPr dirty="0"/>
          </a:p>
        </p:txBody>
      </p:sp>
      <p:sp>
        <p:nvSpPr>
          <p:cNvPr id="123" name="Google Shape;123;p22"/>
          <p:cNvSpPr txBox="1"/>
          <p:nvPr/>
        </p:nvSpPr>
        <p:spPr>
          <a:xfrm>
            <a:off x="6805475" y="4233375"/>
            <a:ext cx="701400" cy="283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ru" dirty="0">
                <a:solidFill>
                  <a:schemeClr val="tx1"/>
                </a:solidFill>
                <a:latin typeface="Times New Roman"/>
                <a:ea typeface="Times New Roman"/>
                <a:cs typeface="Times New Roman"/>
                <a:sym typeface="Times New Roman"/>
              </a:rPr>
              <a:t>Рис. 5</a:t>
            </a:r>
            <a:endParaRPr dirty="0">
              <a:solidFill>
                <a:schemeClr val="tx1"/>
              </a:solidFill>
              <a:latin typeface="Times New Roman"/>
              <a:ea typeface="Times New Roman"/>
              <a:cs typeface="Times New Roman"/>
              <a:sym typeface="Times New Roman"/>
            </a:endParaRPr>
          </a:p>
          <a:p>
            <a:pPr marL="0" lvl="0" indent="0" algn="l" rtl="0">
              <a:spcBef>
                <a:spcPts val="0"/>
              </a:spcBef>
              <a:spcAft>
                <a:spcPts val="0"/>
              </a:spcAft>
              <a:buNone/>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3"/>
          <p:cNvSpPr txBox="1">
            <a:spLocks noGrp="1"/>
          </p:cNvSpPr>
          <p:nvPr>
            <p:ph type="title"/>
          </p:nvPr>
        </p:nvSpPr>
        <p:spPr>
          <a:xfrm>
            <a:off x="543140" y="445025"/>
            <a:ext cx="828916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dirty="0"/>
              <a:t>Проблеми перших нарізальних машин</a:t>
            </a:r>
            <a:endParaRPr dirty="0"/>
          </a:p>
        </p:txBody>
      </p:sp>
      <p:sp>
        <p:nvSpPr>
          <p:cNvPr id="129" name="Google Shape;129;p23"/>
          <p:cNvSpPr txBox="1">
            <a:spLocks noGrp="1"/>
          </p:cNvSpPr>
          <p:nvPr>
            <p:ph type="body" idx="1"/>
          </p:nvPr>
        </p:nvSpPr>
        <p:spPr>
          <a:xfrm>
            <a:off x="543140" y="1152475"/>
            <a:ext cx="4028860" cy="3416400"/>
          </a:xfrm>
          <a:prstGeom prst="rect">
            <a:avLst/>
          </a:prstGeom>
        </p:spPr>
        <p:txBody>
          <a:bodyPr spcFirstLastPara="1" wrap="square" lIns="91425" tIns="91425" rIns="91425" bIns="91425" anchor="t" anchorCtr="0">
            <a:noAutofit/>
          </a:bodyPr>
          <a:lstStyle/>
          <a:p>
            <a:pPr>
              <a:buClr>
                <a:srgbClr val="FFFFFF"/>
              </a:buClr>
            </a:pPr>
            <a:r>
              <a:rPr lang="ru" b="1" dirty="0">
                <a:solidFill>
                  <a:schemeClr val="tx1"/>
                </a:solidFill>
                <a:latin typeface="Times New Roman"/>
                <a:ea typeface="Times New Roman"/>
                <a:cs typeface="Times New Roman"/>
                <a:sym typeface="Times New Roman"/>
              </a:rPr>
              <a:t>Якість решітки залежала від точності гвинта</a:t>
            </a:r>
            <a:endParaRPr b="1" dirty="0">
              <a:solidFill>
                <a:schemeClr val="tx1"/>
              </a:solidFill>
              <a:latin typeface="Times New Roman"/>
              <a:ea typeface="Times New Roman"/>
              <a:cs typeface="Times New Roman"/>
              <a:sym typeface="Times New Roman"/>
            </a:endParaRPr>
          </a:p>
          <a:p>
            <a:pPr marL="0" lvl="0" indent="0" algn="l" rtl="0">
              <a:spcBef>
                <a:spcPts val="1600"/>
              </a:spcBef>
              <a:spcAft>
                <a:spcPts val="0"/>
              </a:spcAft>
              <a:buNone/>
            </a:pPr>
            <a:r>
              <a:rPr lang="ru" dirty="0">
                <a:solidFill>
                  <a:schemeClr val="tx1"/>
                </a:solidFill>
                <a:latin typeface="Times New Roman"/>
                <a:ea typeface="Times New Roman"/>
                <a:cs typeface="Times New Roman"/>
                <a:sym typeface="Times New Roman"/>
              </a:rPr>
              <a:t>Загальна довжина штриха в решітці може перевищувати 30 км,  для збереження однорідності ефективності необхідно, щоб не було ніякої помітної зміни форми різця.</a:t>
            </a:r>
            <a:endParaRPr dirty="0">
              <a:solidFill>
                <a:schemeClr val="tx1"/>
              </a:solidFill>
              <a:latin typeface="Times New Roman"/>
              <a:ea typeface="Times New Roman"/>
              <a:cs typeface="Times New Roman"/>
              <a:sym typeface="Times New Roman"/>
            </a:endParaRPr>
          </a:p>
          <a:p>
            <a:pPr marL="0" lvl="0" indent="0" algn="l" rtl="0">
              <a:lnSpc>
                <a:spcPct val="100000"/>
              </a:lnSpc>
              <a:spcBef>
                <a:spcPts val="1600"/>
              </a:spcBef>
              <a:spcAft>
                <a:spcPts val="0"/>
              </a:spcAft>
              <a:buNone/>
            </a:pPr>
            <a:r>
              <a:rPr lang="ru" b="1" dirty="0">
                <a:solidFill>
                  <a:schemeClr val="tx1"/>
                </a:solidFill>
                <a:latin typeface="Times New Roman"/>
                <a:ea typeface="Times New Roman"/>
                <a:cs typeface="Times New Roman"/>
                <a:sym typeface="Times New Roman"/>
              </a:rPr>
              <a:t>Вирішення:</a:t>
            </a:r>
            <a:endParaRPr b="1" dirty="0">
              <a:solidFill>
                <a:schemeClr val="tx1"/>
              </a:solidFill>
              <a:latin typeface="Times New Roman"/>
              <a:ea typeface="Times New Roman"/>
              <a:cs typeface="Times New Roman"/>
              <a:sym typeface="Times New Roman"/>
            </a:endParaRPr>
          </a:p>
          <a:p>
            <a:pPr marL="0" lvl="0" indent="0" algn="l" rtl="0">
              <a:spcBef>
                <a:spcPts val="1600"/>
              </a:spcBef>
              <a:spcAft>
                <a:spcPts val="0"/>
              </a:spcAft>
              <a:buNone/>
            </a:pPr>
            <a:r>
              <a:rPr lang="ru" dirty="0">
                <a:solidFill>
                  <a:schemeClr val="tx1"/>
                </a:solidFill>
                <a:latin typeface="Times New Roman"/>
                <a:ea typeface="Times New Roman"/>
                <a:cs typeface="Times New Roman"/>
                <a:sym typeface="Times New Roman"/>
              </a:rPr>
              <a:t>Рішення проблеми полягало  в нарізці порівняно грубих решіток і використанні їх у високих порядках дифракції при великих кутах падіння.</a:t>
            </a:r>
            <a:endParaRPr b="1" dirty="0">
              <a:solidFill>
                <a:schemeClr val="tx1"/>
              </a:solidFill>
              <a:latin typeface="Times New Roman"/>
              <a:ea typeface="Times New Roman"/>
              <a:cs typeface="Times New Roman"/>
              <a:sym typeface="Times New Roman"/>
            </a:endParaRPr>
          </a:p>
          <a:p>
            <a:pPr marL="0" lvl="0" indent="0" algn="l" rtl="0">
              <a:spcBef>
                <a:spcPts val="1600"/>
              </a:spcBef>
              <a:spcAft>
                <a:spcPts val="1600"/>
              </a:spcAft>
              <a:buNone/>
            </a:pPr>
            <a:endParaRPr dirty="0">
              <a:solidFill>
                <a:srgbClr val="FFFFFF"/>
              </a:solidFill>
              <a:latin typeface="Times New Roman"/>
              <a:ea typeface="Times New Roman"/>
              <a:cs typeface="Times New Roman"/>
              <a:sym typeface="Times New Roman"/>
            </a:endParaRPr>
          </a:p>
        </p:txBody>
      </p:sp>
      <p:sp>
        <p:nvSpPr>
          <p:cNvPr id="130" name="Google Shape;130;p23"/>
          <p:cNvSpPr txBox="1">
            <a:spLocks noGrp="1"/>
          </p:cNvSpPr>
          <p:nvPr>
            <p:ph type="body" idx="2"/>
          </p:nvPr>
        </p:nvSpPr>
        <p:spPr>
          <a:xfrm>
            <a:off x="4812632" y="1152475"/>
            <a:ext cx="4019667" cy="3416400"/>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Clr>
                <a:srgbClr val="FFFFFF"/>
              </a:buClr>
              <a:buSzPts val="1400"/>
              <a:buFont typeface="Times New Roman"/>
              <a:buChar char="●"/>
            </a:pPr>
            <a:r>
              <a:rPr lang="ru" b="1" dirty="0">
                <a:solidFill>
                  <a:schemeClr val="tx1"/>
                </a:solidFill>
                <a:latin typeface="Times New Roman"/>
                <a:ea typeface="Times New Roman"/>
                <a:cs typeface="Times New Roman"/>
                <a:sym typeface="Times New Roman"/>
              </a:rPr>
              <a:t>Знос алмазного різця</a:t>
            </a:r>
            <a:endParaRPr b="1" dirty="0">
              <a:solidFill>
                <a:schemeClr val="tx1"/>
              </a:solidFill>
              <a:latin typeface="Times New Roman"/>
              <a:ea typeface="Times New Roman"/>
              <a:cs typeface="Times New Roman"/>
              <a:sym typeface="Times New Roman"/>
            </a:endParaRPr>
          </a:p>
          <a:p>
            <a:pPr marL="0" lvl="0" indent="0" algn="l" rtl="0">
              <a:spcBef>
                <a:spcPts val="1600"/>
              </a:spcBef>
              <a:spcAft>
                <a:spcPts val="0"/>
              </a:spcAft>
              <a:buNone/>
            </a:pPr>
            <a:r>
              <a:rPr lang="ru" dirty="0">
                <a:solidFill>
                  <a:schemeClr val="tx1"/>
                </a:solidFill>
                <a:latin typeface="Times New Roman"/>
                <a:ea typeface="Times New Roman"/>
                <a:cs typeface="Times New Roman"/>
                <a:sym typeface="Times New Roman"/>
              </a:rPr>
              <a:t>Інша важлива проблема в нарізанні решіток — знос алмазного різця.</a:t>
            </a:r>
            <a:endParaRPr dirty="0">
              <a:solidFill>
                <a:schemeClr val="tx1"/>
              </a:solidFill>
              <a:latin typeface="Times New Roman"/>
              <a:ea typeface="Times New Roman"/>
              <a:cs typeface="Times New Roman"/>
              <a:sym typeface="Times New Roman"/>
            </a:endParaRPr>
          </a:p>
          <a:p>
            <a:pPr marL="0" lvl="0" indent="0" algn="l" rtl="0">
              <a:lnSpc>
                <a:spcPct val="100000"/>
              </a:lnSpc>
              <a:spcBef>
                <a:spcPts val="1600"/>
              </a:spcBef>
              <a:spcAft>
                <a:spcPts val="0"/>
              </a:spcAft>
              <a:buNone/>
            </a:pPr>
            <a:r>
              <a:rPr lang="ru" b="1" dirty="0">
                <a:solidFill>
                  <a:schemeClr val="tx1"/>
                </a:solidFill>
                <a:latin typeface="Times New Roman"/>
                <a:ea typeface="Times New Roman"/>
                <a:cs typeface="Times New Roman"/>
                <a:sym typeface="Times New Roman"/>
              </a:rPr>
              <a:t>Вирішення:</a:t>
            </a:r>
            <a:endParaRPr b="1" dirty="0">
              <a:solidFill>
                <a:schemeClr val="tx1"/>
              </a:solidFill>
              <a:latin typeface="Times New Roman"/>
              <a:ea typeface="Times New Roman"/>
              <a:cs typeface="Times New Roman"/>
              <a:sym typeface="Times New Roman"/>
            </a:endParaRPr>
          </a:p>
          <a:p>
            <a:pPr marL="0" lvl="0" indent="0" algn="just" rtl="0">
              <a:lnSpc>
                <a:spcPct val="115000"/>
              </a:lnSpc>
              <a:spcBef>
                <a:spcPts val="1600"/>
              </a:spcBef>
              <a:spcAft>
                <a:spcPts val="0"/>
              </a:spcAft>
              <a:buNone/>
            </a:pPr>
            <a:r>
              <a:rPr lang="ru" dirty="0">
                <a:solidFill>
                  <a:schemeClr val="tx1"/>
                </a:solidFill>
                <a:latin typeface="Times New Roman"/>
                <a:ea typeface="Times New Roman"/>
                <a:cs typeface="Times New Roman"/>
                <a:sym typeface="Times New Roman"/>
              </a:rPr>
              <a:t>Сервосистема, що керувалася інтерферометром. Це дозволило компенсувати вібрації і помилки механічної системи верстата [3]. Така обробка оптичних поверхонь використовується і в наші дні.</a:t>
            </a:r>
            <a:endParaRPr dirty="0">
              <a:solidFill>
                <a:schemeClr val="tx1"/>
              </a:solidFill>
              <a:latin typeface="Times New Roman"/>
              <a:ea typeface="Times New Roman"/>
              <a:cs typeface="Times New Roman"/>
              <a:sym typeface="Times New Roman"/>
            </a:endParaRPr>
          </a:p>
          <a:p>
            <a:pPr marL="0" lvl="0" indent="0" algn="l" rtl="0">
              <a:spcBef>
                <a:spcPts val="0"/>
              </a:spcBef>
              <a:spcAft>
                <a:spcPts val="1600"/>
              </a:spcAft>
              <a:buNone/>
            </a:pPr>
            <a:endParaRPr b="1" dirty="0">
              <a:solidFill>
                <a:schemeClr val="tx1"/>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4"/>
          <p:cNvSpPr txBox="1">
            <a:spLocks noGrp="1"/>
          </p:cNvSpPr>
          <p:nvPr>
            <p:ph type="title"/>
          </p:nvPr>
        </p:nvSpPr>
        <p:spPr>
          <a:xfrm>
            <a:off x="536264" y="445025"/>
            <a:ext cx="8296035"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dirty="0"/>
              <a:t>Технологія копіювання</a:t>
            </a:r>
            <a:endParaRPr dirty="0"/>
          </a:p>
        </p:txBody>
      </p:sp>
      <p:sp>
        <p:nvSpPr>
          <p:cNvPr id="136" name="Google Shape;136;p24"/>
          <p:cNvSpPr txBox="1">
            <a:spLocks noGrp="1"/>
          </p:cNvSpPr>
          <p:nvPr>
            <p:ph type="body" idx="1"/>
          </p:nvPr>
        </p:nvSpPr>
        <p:spPr>
          <a:xfrm>
            <a:off x="536264" y="1152475"/>
            <a:ext cx="5291836"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ru" dirty="0">
                <a:solidFill>
                  <a:schemeClr val="tx1"/>
                </a:solidFill>
                <a:latin typeface="Times New Roman"/>
                <a:ea typeface="Times New Roman"/>
                <a:cs typeface="Times New Roman"/>
                <a:sym typeface="Times New Roman"/>
              </a:rPr>
              <a:t>Однією з найбільш важливих подій в технології виготовлення решіток,був винахід Уайта і Фразера в кінці 1940-их років  - технологія високоякісного копіювання. У цьому методі неклейке покриття напилюється у вакуумі на поверхню решітки і супроводжується дзеркальним покриттям. На нього наноситься смола, і на смолу накладається скляна підкладка з поверхнею, яка зазвичай оброблялася, щоб поліпшити її адгезію до смоли. Коли смола вулканізовувалася, сендвіч розділявся, щоб отримати точну копію решітки в смолі на скляній підкладці. Тепер використовується дуже широко. </a:t>
            </a:r>
            <a:endParaRPr dirty="0">
              <a:solidFill>
                <a:schemeClr val="tx1"/>
              </a:solidFill>
            </a:endParaRPr>
          </a:p>
        </p:txBody>
      </p:sp>
      <p:pic>
        <p:nvPicPr>
          <p:cNvPr id="137" name="Google Shape;137;p24"/>
          <p:cNvPicPr preferRelativeResize="0"/>
          <p:nvPr/>
        </p:nvPicPr>
        <p:blipFill rotWithShape="1">
          <a:blip r:embed="rId3">
            <a:alphaModFix/>
          </a:blip>
          <a:srcRect l="9505" t="6065" r="7979" b="36604"/>
          <a:stretch/>
        </p:blipFill>
        <p:spPr>
          <a:xfrm>
            <a:off x="6028600" y="1152475"/>
            <a:ext cx="2889026" cy="2948798"/>
          </a:xfrm>
          <a:prstGeom prst="rect">
            <a:avLst/>
          </a:prstGeom>
          <a:noFill/>
          <a:ln>
            <a:noFill/>
          </a:ln>
        </p:spPr>
      </p:pic>
      <p:sp>
        <p:nvSpPr>
          <p:cNvPr id="138" name="Google Shape;138;p24"/>
          <p:cNvSpPr txBox="1"/>
          <p:nvPr/>
        </p:nvSpPr>
        <p:spPr>
          <a:xfrm>
            <a:off x="7135000" y="4101275"/>
            <a:ext cx="676200" cy="56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ru" dirty="0">
                <a:solidFill>
                  <a:schemeClr val="tx1"/>
                </a:solidFill>
                <a:latin typeface="Times New Roman"/>
                <a:ea typeface="Times New Roman"/>
                <a:cs typeface="Times New Roman"/>
                <a:sym typeface="Times New Roman"/>
              </a:rPr>
              <a:t>Рис. 6</a:t>
            </a:r>
            <a:endParaRPr dirty="0">
              <a:solidFill>
                <a:schemeClr val="tx1"/>
              </a:solidFill>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5"/>
          <p:cNvSpPr txBox="1">
            <a:spLocks noGrp="1"/>
          </p:cNvSpPr>
          <p:nvPr>
            <p:ph type="title"/>
          </p:nvPr>
        </p:nvSpPr>
        <p:spPr>
          <a:xfrm>
            <a:off x="529388" y="445025"/>
            <a:ext cx="8302912"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dirty="0"/>
              <a:t>Голографічні гратки</a:t>
            </a:r>
            <a:endParaRPr dirty="0"/>
          </a:p>
        </p:txBody>
      </p:sp>
      <p:sp>
        <p:nvSpPr>
          <p:cNvPr id="144" name="Google Shape;144;p25"/>
          <p:cNvSpPr txBox="1">
            <a:spLocks noGrp="1"/>
          </p:cNvSpPr>
          <p:nvPr>
            <p:ph type="body" idx="1"/>
          </p:nvPr>
        </p:nvSpPr>
        <p:spPr>
          <a:xfrm>
            <a:off x="529388" y="1152475"/>
            <a:ext cx="8302911" cy="11019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ru" sz="1400" dirty="0">
                <a:solidFill>
                  <a:schemeClr val="tx1"/>
                </a:solidFill>
                <a:latin typeface="Times New Roman"/>
                <a:ea typeface="Times New Roman"/>
                <a:cs typeface="Times New Roman"/>
                <a:sym typeface="Times New Roman"/>
              </a:rPr>
              <a:t>У 1960 роках була розроблена нова технологія виготовлення дифракційних граток, що полягає в створенні періодичного розподілу інтенсивності у фотоматеріалах завдяки інтерференції лазерного випромінювання. Такі голографічні гратки мали високу якість та набули широкого поширення. </a:t>
            </a:r>
            <a:endParaRPr dirty="0">
              <a:solidFill>
                <a:schemeClr val="tx1"/>
              </a:solidFill>
            </a:endParaRPr>
          </a:p>
        </p:txBody>
      </p:sp>
      <p:pic>
        <p:nvPicPr>
          <p:cNvPr id="145" name="Google Shape;145;p25"/>
          <p:cNvPicPr preferRelativeResize="0"/>
          <p:nvPr/>
        </p:nvPicPr>
        <p:blipFill>
          <a:blip r:embed="rId3">
            <a:alphaModFix/>
          </a:blip>
          <a:stretch>
            <a:fillRect/>
          </a:stretch>
        </p:blipFill>
        <p:spPr>
          <a:xfrm>
            <a:off x="2634630" y="2550677"/>
            <a:ext cx="4191000" cy="1800225"/>
          </a:xfrm>
          <a:prstGeom prst="rect">
            <a:avLst/>
          </a:prstGeom>
          <a:noFill/>
          <a:ln>
            <a:noFill/>
          </a:ln>
        </p:spPr>
      </p:pic>
      <p:sp>
        <p:nvSpPr>
          <p:cNvPr id="146" name="Google Shape;146;p25"/>
          <p:cNvSpPr txBox="1"/>
          <p:nvPr/>
        </p:nvSpPr>
        <p:spPr>
          <a:xfrm>
            <a:off x="4383630" y="4317504"/>
            <a:ext cx="693000" cy="329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ru" dirty="0">
                <a:solidFill>
                  <a:schemeClr val="tx1"/>
                </a:solidFill>
                <a:latin typeface="Times New Roman"/>
                <a:ea typeface="Times New Roman"/>
                <a:cs typeface="Times New Roman"/>
                <a:sym typeface="Times New Roman"/>
              </a:rPr>
              <a:t>Рис. 7</a:t>
            </a:r>
            <a:endParaRPr dirty="0">
              <a:solidFill>
                <a:schemeClr val="tx1"/>
              </a:solidFill>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6"/>
          <p:cNvSpPr txBox="1">
            <a:spLocks noGrp="1"/>
          </p:cNvSpPr>
          <p:nvPr>
            <p:ph type="title"/>
          </p:nvPr>
        </p:nvSpPr>
        <p:spPr>
          <a:xfrm>
            <a:off x="529388" y="445025"/>
            <a:ext cx="8302911"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dirty="0"/>
              <a:t>Голографічні гратки</a:t>
            </a:r>
            <a:endParaRPr dirty="0"/>
          </a:p>
        </p:txBody>
      </p:sp>
      <p:sp>
        <p:nvSpPr>
          <p:cNvPr id="152" name="Google Shape;152;p26"/>
          <p:cNvSpPr txBox="1">
            <a:spLocks noGrp="1"/>
          </p:cNvSpPr>
          <p:nvPr>
            <p:ph type="body" idx="1"/>
          </p:nvPr>
        </p:nvSpPr>
        <p:spPr>
          <a:xfrm>
            <a:off x="529388" y="1152475"/>
            <a:ext cx="5156812" cy="3416400"/>
          </a:xfrm>
          <a:prstGeom prst="rect">
            <a:avLst/>
          </a:prstGeom>
        </p:spPr>
        <p:txBody>
          <a:bodyPr spcFirstLastPara="1" wrap="square" lIns="91425" tIns="91425" rIns="91425" bIns="91425" anchor="t" anchorCtr="0">
            <a:noAutofit/>
          </a:bodyPr>
          <a:lstStyle/>
          <a:p>
            <a:pPr marL="0" lvl="0" indent="0" algn="just" rtl="0">
              <a:lnSpc>
                <a:spcPct val="115000"/>
              </a:lnSpc>
              <a:spcBef>
                <a:spcPts val="1200"/>
              </a:spcBef>
              <a:spcAft>
                <a:spcPts val="0"/>
              </a:spcAft>
              <a:buNone/>
            </a:pPr>
            <a:r>
              <a:rPr lang="ru" sz="1400" dirty="0">
                <a:solidFill>
                  <a:schemeClr val="tx1"/>
                </a:solidFill>
                <a:latin typeface="Times New Roman"/>
                <a:ea typeface="Times New Roman"/>
                <a:cs typeface="Times New Roman"/>
                <a:sym typeface="Times New Roman"/>
              </a:rPr>
              <a:t>Поява лазера зумовила нові вимоги до якості решіток, необхідних для спектроскопії та запропонувала деякі рішення задач їх виготовлення. Воно зробило можливим їх виготовлення абсолютно новим методом, що використовує явище оптичної інтерференції. Коли два когерентних пучка світла перетинаються, вони виробляють ряд інтерференційних смуг. Ці смуги можуть бути зареєстровані у фоточутливому матеріалі, і можуть використовуватися, щоб формувати штрихи решітки. Розміщення інтерференційних смуг визначено кутом перетину пучків і довжиною хвилі світла, і, через те, що положення штрихів визначено законом інтерференції, решітка, зроблена таким чином, буде вільна від випадкових і періодичних помилок.</a:t>
            </a:r>
            <a:endParaRPr sz="1400" dirty="0">
              <a:solidFill>
                <a:schemeClr val="tx1"/>
              </a:solidFill>
              <a:latin typeface="Times New Roman"/>
              <a:ea typeface="Times New Roman"/>
              <a:cs typeface="Times New Roman"/>
              <a:sym typeface="Times New Roman"/>
            </a:endParaRPr>
          </a:p>
          <a:p>
            <a:pPr marL="0" lvl="0" indent="0" algn="l" rtl="0">
              <a:spcBef>
                <a:spcPts val="0"/>
              </a:spcBef>
              <a:spcAft>
                <a:spcPts val="1600"/>
              </a:spcAft>
              <a:buNone/>
            </a:pPr>
            <a:endParaRPr dirty="0"/>
          </a:p>
        </p:txBody>
      </p:sp>
      <p:pic>
        <p:nvPicPr>
          <p:cNvPr id="153" name="Google Shape;153;p26"/>
          <p:cNvPicPr preferRelativeResize="0"/>
          <p:nvPr/>
        </p:nvPicPr>
        <p:blipFill>
          <a:blip r:embed="rId3">
            <a:alphaModFix/>
          </a:blip>
          <a:stretch>
            <a:fillRect/>
          </a:stretch>
        </p:blipFill>
        <p:spPr>
          <a:xfrm>
            <a:off x="5817225" y="1610747"/>
            <a:ext cx="3153000" cy="1922003"/>
          </a:xfrm>
          <a:prstGeom prst="rect">
            <a:avLst/>
          </a:prstGeom>
          <a:noFill/>
          <a:ln>
            <a:noFill/>
          </a:ln>
        </p:spPr>
      </p:pic>
      <p:sp>
        <p:nvSpPr>
          <p:cNvPr id="154" name="Google Shape;154;p26"/>
          <p:cNvSpPr txBox="1"/>
          <p:nvPr/>
        </p:nvSpPr>
        <p:spPr>
          <a:xfrm>
            <a:off x="7055625" y="3532750"/>
            <a:ext cx="676200" cy="371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ru" dirty="0">
                <a:solidFill>
                  <a:schemeClr val="tx1"/>
                </a:solidFill>
                <a:latin typeface="Times New Roman"/>
                <a:ea typeface="Times New Roman"/>
                <a:cs typeface="Times New Roman"/>
                <a:sym typeface="Times New Roman"/>
              </a:rPr>
              <a:t>Рис. 8</a:t>
            </a:r>
            <a:endParaRPr dirty="0">
              <a:solidFill>
                <a:schemeClr val="tx1"/>
              </a:solidFill>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60" name="Google Shape;160;p27"/>
          <p:cNvSpPr txBox="1">
            <a:spLocks noGrp="1"/>
          </p:cNvSpPr>
          <p:nvPr>
            <p:ph type="title"/>
          </p:nvPr>
        </p:nvSpPr>
        <p:spPr>
          <a:xfrm>
            <a:off x="556890" y="1233175"/>
            <a:ext cx="3753810" cy="1482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ru" sz="3000" dirty="0"/>
              <a:t>Голографічні гратки</a:t>
            </a:r>
            <a:endParaRPr sz="3000" dirty="0"/>
          </a:p>
        </p:txBody>
      </p:sp>
      <p:sp>
        <p:nvSpPr>
          <p:cNvPr id="159" name="Google Shape;159;p27"/>
          <p:cNvSpPr txBox="1">
            <a:spLocks noGrp="1"/>
          </p:cNvSpPr>
          <p:nvPr>
            <p:ph type="subTitle" idx="1"/>
          </p:nvPr>
        </p:nvSpPr>
        <p:spPr>
          <a:xfrm>
            <a:off x="556890" y="2803075"/>
            <a:ext cx="375381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ru" dirty="0"/>
              <a:t>Виготовлення гратки</a:t>
            </a:r>
            <a:endParaRPr dirty="0"/>
          </a:p>
        </p:txBody>
      </p:sp>
      <p:pic>
        <p:nvPicPr>
          <p:cNvPr id="161" name="Google Shape;161;p27"/>
          <p:cNvPicPr preferRelativeResize="0"/>
          <p:nvPr/>
        </p:nvPicPr>
        <p:blipFill>
          <a:blip r:embed="rId3">
            <a:alphaModFix/>
          </a:blip>
          <a:stretch>
            <a:fillRect/>
          </a:stretch>
        </p:blipFill>
        <p:spPr>
          <a:xfrm>
            <a:off x="5030900" y="152400"/>
            <a:ext cx="3687579" cy="4838702"/>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8"/>
          <p:cNvSpPr txBox="1">
            <a:spLocks noGrp="1"/>
          </p:cNvSpPr>
          <p:nvPr>
            <p:ph type="title"/>
          </p:nvPr>
        </p:nvSpPr>
        <p:spPr>
          <a:xfrm>
            <a:off x="529388" y="445025"/>
            <a:ext cx="8302911"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dirty="0"/>
              <a:t>Виробництво голографічних решіток</a:t>
            </a:r>
            <a:endParaRPr dirty="0"/>
          </a:p>
        </p:txBody>
      </p:sp>
      <p:sp>
        <p:nvSpPr>
          <p:cNvPr id="167" name="Google Shape;167;p28"/>
          <p:cNvSpPr txBox="1">
            <a:spLocks noGrp="1"/>
          </p:cNvSpPr>
          <p:nvPr>
            <p:ph type="body" idx="1"/>
          </p:nvPr>
        </p:nvSpPr>
        <p:spPr>
          <a:xfrm>
            <a:off x="529388" y="1152475"/>
            <a:ext cx="8302912"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ru" sz="1400" dirty="0">
                <a:solidFill>
                  <a:schemeClr val="tx1"/>
                </a:solidFill>
                <a:latin typeface="Times New Roman"/>
                <a:ea typeface="Times New Roman"/>
                <a:cs typeface="Times New Roman"/>
                <a:sym typeface="Times New Roman"/>
              </a:rPr>
              <a:t>У виробництві інтерференційних решіток правильна скляна підкладка спочатку покривається тонким шаром з фоторезиста, який потім експонується картиною інтерференційних смуг, виробленою лазером у відповідному інтерферометрі. Фоторезист має важливу властивість - його розчинність (у відповідному проявнику) змінюється з експонуванням так, що синусоїдальна зміна інтенсивності в інтерференційної картині реєструється як синусоїдальна зміна розчинності, при прояві це викликає синусоїдальне гофрування в поверхні резисту. Цей процес дає прозору решітку в фоторезисті, що за потреби можна використовувати для пропускання, але зазвичай вона вкривається металом, що схожий на алюміній або золото, і використовується для відображення. Цей метод видається більш швидким і легким, ніж використання роздільної машини, проте вироблені решітки багато в чому відрізняються від нарізаних механічно.</a:t>
            </a:r>
            <a:endParaRPr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9"/>
          <p:cNvSpPr txBox="1">
            <a:spLocks noGrp="1"/>
          </p:cNvSpPr>
          <p:nvPr>
            <p:ph type="title"/>
          </p:nvPr>
        </p:nvSpPr>
        <p:spPr>
          <a:xfrm>
            <a:off x="536263" y="171700"/>
            <a:ext cx="2963207" cy="1139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ru" dirty="0"/>
              <a:t>Сучачні приклади дифракційних граток</a:t>
            </a:r>
            <a:endParaRPr dirty="0"/>
          </a:p>
        </p:txBody>
      </p:sp>
      <p:sp>
        <p:nvSpPr>
          <p:cNvPr id="173" name="Google Shape;173;p29"/>
          <p:cNvSpPr txBox="1">
            <a:spLocks noGrp="1"/>
          </p:cNvSpPr>
          <p:nvPr>
            <p:ph type="body" idx="1"/>
          </p:nvPr>
        </p:nvSpPr>
        <p:spPr>
          <a:xfrm>
            <a:off x="536264" y="1389600"/>
            <a:ext cx="3086960" cy="3179400"/>
          </a:xfrm>
          <a:prstGeom prst="rect">
            <a:avLst/>
          </a:prstGeom>
        </p:spPr>
        <p:txBody>
          <a:bodyPr spcFirstLastPara="1" wrap="square" lIns="91425" tIns="91425" rIns="91425" bIns="91425" anchor="t" anchorCtr="0">
            <a:noAutofit/>
          </a:bodyPr>
          <a:lstStyle/>
          <a:p>
            <a:pPr marL="0" lvl="0" indent="0" algn="just" rtl="0">
              <a:lnSpc>
                <a:spcPct val="115000"/>
              </a:lnSpc>
              <a:spcBef>
                <a:spcPts val="1200"/>
              </a:spcBef>
              <a:spcAft>
                <a:spcPts val="0"/>
              </a:spcAft>
              <a:buNone/>
            </a:pPr>
            <a:r>
              <a:rPr lang="ru" sz="1400" dirty="0">
                <a:solidFill>
                  <a:schemeClr val="tx1"/>
                </a:solidFill>
                <a:latin typeface="Times New Roman"/>
                <a:ea typeface="Times New Roman"/>
                <a:cs typeface="Times New Roman"/>
                <a:sym typeface="Times New Roman"/>
              </a:rPr>
              <a:t>Вже в 1969 році фахівці фірми IBM, використовуючи сучасну на ті часи обчислювальну техніку, створили фокусуючий дифракційний елемент з безперервним профілем – кіноформ. Ще через рік були проведені перші експерименти для створення ДВЕ (дифракції відбитих електронів) [3-4].</a:t>
            </a:r>
            <a:endParaRPr sz="1400" dirty="0">
              <a:solidFill>
                <a:schemeClr val="tx1"/>
              </a:solidFill>
              <a:latin typeface="Times New Roman"/>
              <a:ea typeface="Times New Roman"/>
              <a:cs typeface="Times New Roman"/>
              <a:sym typeface="Times New Roman"/>
            </a:endParaRPr>
          </a:p>
          <a:p>
            <a:pPr marL="0" lvl="0" indent="0" algn="l" rtl="0">
              <a:spcBef>
                <a:spcPts val="0"/>
              </a:spcBef>
              <a:spcAft>
                <a:spcPts val="1600"/>
              </a:spcAft>
              <a:buNone/>
            </a:pPr>
            <a:endParaRPr dirty="0"/>
          </a:p>
        </p:txBody>
      </p:sp>
      <p:pic>
        <p:nvPicPr>
          <p:cNvPr id="174" name="Google Shape;174;p29"/>
          <p:cNvPicPr preferRelativeResize="0"/>
          <p:nvPr/>
        </p:nvPicPr>
        <p:blipFill>
          <a:blip r:embed="rId3">
            <a:alphaModFix/>
          </a:blip>
          <a:stretch>
            <a:fillRect/>
          </a:stretch>
        </p:blipFill>
        <p:spPr>
          <a:xfrm>
            <a:off x="3838076" y="1157300"/>
            <a:ext cx="4762500" cy="2828925"/>
          </a:xfrm>
          <a:prstGeom prst="rect">
            <a:avLst/>
          </a:prstGeom>
          <a:noFill/>
          <a:ln>
            <a:noFill/>
          </a:ln>
        </p:spPr>
      </p:pic>
      <p:sp>
        <p:nvSpPr>
          <p:cNvPr id="175" name="Google Shape;175;p29"/>
          <p:cNvSpPr txBox="1"/>
          <p:nvPr/>
        </p:nvSpPr>
        <p:spPr>
          <a:xfrm>
            <a:off x="5897876" y="3986225"/>
            <a:ext cx="642900" cy="3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ru" dirty="0">
                <a:solidFill>
                  <a:schemeClr val="tx1"/>
                </a:solidFill>
                <a:latin typeface="Times New Roman"/>
                <a:ea typeface="Times New Roman"/>
                <a:cs typeface="Times New Roman"/>
                <a:sym typeface="Times New Roman"/>
              </a:rPr>
              <a:t>Рис. 9</a:t>
            </a:r>
            <a:endParaRPr dirty="0">
              <a:solidFill>
                <a:schemeClr val="tx1"/>
              </a:solidFill>
              <a:latin typeface="Times New Roman"/>
              <a:ea typeface="Times New Roman"/>
              <a:cs typeface="Times New Roman"/>
              <a:sym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30"/>
          <p:cNvSpPr txBox="1">
            <a:spLocks noGrp="1"/>
          </p:cNvSpPr>
          <p:nvPr>
            <p:ph type="title"/>
          </p:nvPr>
        </p:nvSpPr>
        <p:spPr>
          <a:xfrm>
            <a:off x="522514" y="445025"/>
            <a:ext cx="8309786"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dirty="0"/>
              <a:t>Висновки</a:t>
            </a:r>
            <a:endParaRPr dirty="0"/>
          </a:p>
        </p:txBody>
      </p:sp>
      <p:sp>
        <p:nvSpPr>
          <p:cNvPr id="181" name="Google Shape;181;p30"/>
          <p:cNvSpPr txBox="1">
            <a:spLocks noGrp="1"/>
          </p:cNvSpPr>
          <p:nvPr>
            <p:ph type="body" idx="1"/>
          </p:nvPr>
        </p:nvSpPr>
        <p:spPr>
          <a:xfrm>
            <a:off x="522514" y="1152475"/>
            <a:ext cx="8309786" cy="3416400"/>
          </a:xfrm>
          <a:prstGeom prst="rect">
            <a:avLst/>
          </a:prstGeom>
        </p:spPr>
        <p:txBody>
          <a:bodyPr spcFirstLastPara="1" wrap="square" lIns="91425" tIns="91425" rIns="91425" bIns="91425" anchor="t" anchorCtr="0">
            <a:noAutofit/>
          </a:bodyPr>
          <a:lstStyle/>
          <a:p>
            <a:pPr marL="0" lvl="0" indent="0" algn="just" rtl="0">
              <a:lnSpc>
                <a:spcPct val="150000"/>
              </a:lnSpc>
              <a:spcBef>
                <a:spcPts val="1200"/>
              </a:spcBef>
              <a:spcAft>
                <a:spcPts val="0"/>
              </a:spcAft>
              <a:buNone/>
            </a:pPr>
            <a:r>
              <a:rPr lang="ru" sz="1400" dirty="0">
                <a:solidFill>
                  <a:schemeClr val="tx1"/>
                </a:solidFill>
                <a:latin typeface="Times New Roman"/>
                <a:ea typeface="Times New Roman"/>
                <a:cs typeface="Times New Roman"/>
                <a:sym typeface="Times New Roman"/>
              </a:rPr>
              <a:t>Отже, розглянуті етапи розвитку виробництва дифракційних граток дають змогу побачити, які задачі були пріоритетними для винахідників різних епох, які матеріали, технології та інструменти вони застосовували, які існують технологічні тенденції для виготовлення майбутніх решіток.</a:t>
            </a:r>
            <a:endParaRPr sz="1400" dirty="0">
              <a:solidFill>
                <a:schemeClr val="tx1"/>
              </a:solidFill>
              <a:latin typeface="Times New Roman"/>
              <a:ea typeface="Times New Roman"/>
              <a:cs typeface="Times New Roman"/>
              <a:sym typeface="Times New Roman"/>
            </a:endParaRPr>
          </a:p>
          <a:p>
            <a:pPr marL="0" lvl="0" indent="0" algn="l" rtl="0">
              <a:spcBef>
                <a:spcPts val="0"/>
              </a:spcBef>
              <a:spcAft>
                <a:spcPts val="1600"/>
              </a:spcAft>
              <a:buNone/>
            </a:pP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1"/>
          <p:cNvSpPr txBox="1">
            <a:spLocks noGrp="1"/>
          </p:cNvSpPr>
          <p:nvPr>
            <p:ph type="title"/>
          </p:nvPr>
        </p:nvSpPr>
        <p:spPr>
          <a:xfrm>
            <a:off x="536264" y="445025"/>
            <a:ext cx="8296035"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dirty="0"/>
              <a:t>Джерела</a:t>
            </a:r>
            <a:endParaRPr dirty="0"/>
          </a:p>
        </p:txBody>
      </p:sp>
      <p:sp>
        <p:nvSpPr>
          <p:cNvPr id="187" name="Google Shape;187;p31"/>
          <p:cNvSpPr txBox="1">
            <a:spLocks noGrp="1"/>
          </p:cNvSpPr>
          <p:nvPr>
            <p:ph type="body" idx="1"/>
          </p:nvPr>
        </p:nvSpPr>
        <p:spPr>
          <a:xfrm>
            <a:off x="536263" y="1152475"/>
            <a:ext cx="8508499" cy="3416400"/>
          </a:xfrm>
          <a:prstGeom prst="rect">
            <a:avLst/>
          </a:prstGeom>
        </p:spPr>
        <p:txBody>
          <a:bodyPr spcFirstLastPara="1" wrap="square" lIns="91425" tIns="91425" rIns="91425" bIns="91425" anchor="t" anchorCtr="0">
            <a:noAutofit/>
          </a:bodyPr>
          <a:lstStyle/>
          <a:p>
            <a:pPr marL="0" lvl="0" indent="0" algn="l" rtl="0">
              <a:lnSpc>
                <a:spcPct val="150000"/>
              </a:lnSpc>
              <a:spcBef>
                <a:spcPts val="1200"/>
              </a:spcBef>
              <a:spcAft>
                <a:spcPts val="0"/>
              </a:spcAft>
              <a:buNone/>
            </a:pPr>
            <a:r>
              <a:rPr lang="ru" sz="1400" dirty="0">
                <a:solidFill>
                  <a:schemeClr val="tx1"/>
                </a:solidFill>
                <a:latin typeface="Times New Roman"/>
                <a:ea typeface="Times New Roman"/>
                <a:cs typeface="Times New Roman"/>
                <a:sym typeface="Times New Roman"/>
              </a:rPr>
              <a:t>1.</a:t>
            </a:r>
            <a:r>
              <a:rPr lang="ru" sz="700" dirty="0">
                <a:solidFill>
                  <a:schemeClr val="tx1"/>
                </a:solidFill>
                <a:latin typeface="Times New Roman"/>
                <a:ea typeface="Times New Roman"/>
                <a:cs typeface="Times New Roman"/>
                <a:sym typeface="Times New Roman"/>
              </a:rPr>
              <a:t>       </a:t>
            </a:r>
            <a:r>
              <a:rPr lang="ru" sz="1400" dirty="0">
                <a:solidFill>
                  <a:schemeClr val="tx1"/>
                </a:solidFill>
                <a:latin typeface="Times New Roman"/>
                <a:ea typeface="Times New Roman"/>
                <a:cs typeface="Times New Roman"/>
                <a:sym typeface="Times New Roman"/>
              </a:rPr>
              <a:t>И. Д. Багбая. К истории дифракционной решётки // Успехи физических наук – октябрь 1972, – Т. 108, –В. </a:t>
            </a:r>
            <a:endParaRPr sz="1400" dirty="0">
              <a:solidFill>
                <a:schemeClr val="tx1"/>
              </a:solidFill>
              <a:latin typeface="Times New Roman"/>
              <a:ea typeface="Times New Roman"/>
              <a:cs typeface="Times New Roman"/>
              <a:sym typeface="Times New Roman"/>
            </a:endParaRPr>
          </a:p>
          <a:p>
            <a:pPr marL="0" lvl="0" indent="0" algn="l" rtl="0">
              <a:lnSpc>
                <a:spcPct val="150000"/>
              </a:lnSpc>
              <a:spcBef>
                <a:spcPts val="1200"/>
              </a:spcBef>
              <a:spcAft>
                <a:spcPts val="0"/>
              </a:spcAft>
              <a:buNone/>
            </a:pPr>
            <a:r>
              <a:rPr lang="ru" sz="1400" dirty="0">
                <a:solidFill>
                  <a:schemeClr val="tx1"/>
                </a:solidFill>
                <a:latin typeface="Times New Roman"/>
                <a:ea typeface="Times New Roman"/>
                <a:cs typeface="Times New Roman"/>
                <a:sym typeface="Times New Roman"/>
              </a:rPr>
              <a:t>2.</a:t>
            </a:r>
            <a:r>
              <a:rPr lang="ru" sz="700" dirty="0">
                <a:solidFill>
                  <a:schemeClr val="tx1"/>
                </a:solidFill>
                <a:latin typeface="Times New Roman"/>
                <a:ea typeface="Times New Roman"/>
                <a:cs typeface="Times New Roman"/>
                <a:sym typeface="Times New Roman"/>
              </a:rPr>
              <a:t>       </a:t>
            </a:r>
            <a:r>
              <a:rPr lang="ru" sz="1400" dirty="0">
                <a:solidFill>
                  <a:schemeClr val="tx1"/>
                </a:solidFill>
                <a:latin typeface="Times New Roman"/>
                <a:ea typeface="Times New Roman"/>
                <a:cs typeface="Times New Roman"/>
                <a:sym typeface="Times New Roman"/>
              </a:rPr>
              <a:t>Е. А. Соколова. Дифракционные решётки нового поколения //Дисертаційна робота, – 2000.</a:t>
            </a:r>
            <a:endParaRPr sz="1400" dirty="0">
              <a:solidFill>
                <a:schemeClr val="tx1"/>
              </a:solidFill>
              <a:latin typeface="Times New Roman"/>
              <a:ea typeface="Times New Roman"/>
              <a:cs typeface="Times New Roman"/>
              <a:sym typeface="Times New Roman"/>
            </a:endParaRPr>
          </a:p>
          <a:p>
            <a:pPr marL="0" lvl="0" indent="0" algn="l" rtl="0">
              <a:lnSpc>
                <a:spcPct val="150000"/>
              </a:lnSpc>
              <a:spcBef>
                <a:spcPts val="1200"/>
              </a:spcBef>
              <a:spcAft>
                <a:spcPts val="0"/>
              </a:spcAft>
              <a:buNone/>
            </a:pPr>
            <a:r>
              <a:rPr lang="ru" sz="1400" dirty="0">
                <a:solidFill>
                  <a:schemeClr val="tx1"/>
                </a:solidFill>
                <a:latin typeface="Times New Roman"/>
                <a:ea typeface="Times New Roman"/>
                <a:cs typeface="Times New Roman"/>
                <a:sym typeface="Times New Roman"/>
              </a:rPr>
              <a:t>3.</a:t>
            </a:r>
            <a:r>
              <a:rPr lang="ru" sz="700" dirty="0">
                <a:solidFill>
                  <a:schemeClr val="tx1"/>
                </a:solidFill>
                <a:latin typeface="Times New Roman"/>
                <a:ea typeface="Times New Roman"/>
                <a:cs typeface="Times New Roman"/>
                <a:sym typeface="Times New Roman"/>
              </a:rPr>
              <a:t>       </a:t>
            </a:r>
            <a:r>
              <a:rPr lang="ru" sz="1400" dirty="0">
                <a:solidFill>
                  <a:schemeClr val="tx1"/>
                </a:solidFill>
                <a:latin typeface="Times New Roman"/>
                <a:ea typeface="Times New Roman"/>
                <a:cs typeface="Times New Roman"/>
                <a:sym typeface="Times New Roman"/>
              </a:rPr>
              <a:t>А. Г. Полещук, В.П. Коронкевич. Новый облик оптики // Журнал «Наука из первых рук» – 10 сентября 2006, –Т. 11, – №5.</a:t>
            </a:r>
            <a:endParaRPr sz="1400" dirty="0">
              <a:solidFill>
                <a:schemeClr val="tx1"/>
              </a:solidFill>
              <a:latin typeface="Times New Roman"/>
              <a:ea typeface="Times New Roman"/>
              <a:cs typeface="Times New Roman"/>
              <a:sym typeface="Times New Roman"/>
            </a:endParaRPr>
          </a:p>
          <a:p>
            <a:pPr marL="0" lvl="0" indent="0" algn="l" rtl="0">
              <a:lnSpc>
                <a:spcPct val="150000"/>
              </a:lnSpc>
              <a:spcBef>
                <a:spcPts val="1200"/>
              </a:spcBef>
              <a:spcAft>
                <a:spcPts val="0"/>
              </a:spcAft>
              <a:buNone/>
            </a:pPr>
            <a:r>
              <a:rPr lang="ru" sz="1400" dirty="0">
                <a:solidFill>
                  <a:schemeClr val="tx1"/>
                </a:solidFill>
                <a:latin typeface="Times New Roman"/>
                <a:ea typeface="Times New Roman"/>
                <a:cs typeface="Times New Roman"/>
                <a:sym typeface="Times New Roman"/>
              </a:rPr>
              <a:t>4.</a:t>
            </a:r>
            <a:r>
              <a:rPr lang="ru" sz="700" dirty="0">
                <a:solidFill>
                  <a:schemeClr val="tx1"/>
                </a:solidFill>
                <a:latin typeface="Times New Roman"/>
                <a:ea typeface="Times New Roman"/>
                <a:cs typeface="Times New Roman"/>
                <a:sym typeface="Times New Roman"/>
              </a:rPr>
              <a:t>       </a:t>
            </a:r>
            <a:r>
              <a:rPr lang="ru" sz="1400" dirty="0">
                <a:solidFill>
                  <a:schemeClr val="tx1"/>
                </a:solidFill>
                <a:latin typeface="Times New Roman"/>
                <a:ea typeface="Times New Roman"/>
                <a:cs typeface="Times New Roman"/>
                <a:sym typeface="Times New Roman"/>
              </a:rPr>
              <a:t>L. B. Lesem, P. M. Hirsch, J. A. Jordan. The Kinoform: A New Wavefront Reconstruction Device // IBM Journal of Research and Development, – March 1969, –V. 13, –</a:t>
            </a:r>
            <a:r>
              <a:rPr lang="ru" sz="1400" u="sng" dirty="0">
                <a:solidFill>
                  <a:schemeClr val="tx1"/>
                </a:solidFill>
                <a:latin typeface="Times New Roman"/>
                <a:ea typeface="Times New Roman"/>
                <a:cs typeface="Times New Roman"/>
                <a:sym typeface="Times New Roman"/>
                <a:hlinkClick r:id="rId3"/>
              </a:rPr>
              <a:t>I. 2</a:t>
            </a:r>
            <a:r>
              <a:rPr lang="ru" sz="1400" dirty="0">
                <a:solidFill>
                  <a:schemeClr val="tx1"/>
                </a:solidFill>
                <a:latin typeface="Times New Roman"/>
                <a:ea typeface="Times New Roman"/>
                <a:cs typeface="Times New Roman"/>
                <a:sym typeface="Times New Roman"/>
              </a:rPr>
              <a:t>.</a:t>
            </a:r>
            <a:endParaRPr sz="1400" dirty="0">
              <a:solidFill>
                <a:schemeClr val="tx1"/>
              </a:solidFill>
              <a:latin typeface="Times New Roman"/>
              <a:ea typeface="Times New Roman"/>
              <a:cs typeface="Times New Roman"/>
              <a:sym typeface="Times New Roman"/>
            </a:endParaRPr>
          </a:p>
          <a:p>
            <a:pPr marL="0" lvl="0" indent="0">
              <a:lnSpc>
                <a:spcPct val="150000"/>
              </a:lnSpc>
              <a:spcBef>
                <a:spcPts val="1200"/>
              </a:spcBef>
              <a:buNone/>
            </a:pPr>
            <a:r>
              <a:rPr lang="ru" sz="1400" dirty="0">
                <a:solidFill>
                  <a:schemeClr val="tx1"/>
                </a:solidFill>
                <a:latin typeface="Times New Roman"/>
                <a:ea typeface="Times New Roman"/>
                <a:cs typeface="Times New Roman"/>
                <a:sym typeface="Times New Roman"/>
              </a:rPr>
              <a:t>5.   </a:t>
            </a:r>
            <a:r>
              <a:rPr lang="en-US" sz="1400" dirty="0">
                <a:solidFill>
                  <a:schemeClr val="tx1"/>
                </a:solidFill>
                <a:latin typeface="Times New Roman"/>
                <a:ea typeface="Times New Roman"/>
                <a:cs typeface="Times New Roman"/>
                <a:sym typeface="Times New Roman"/>
              </a:rPr>
              <a:t>C. Palmer, E. Loewen. </a:t>
            </a:r>
            <a:r>
              <a:rPr lang="ru" sz="1400" dirty="0">
                <a:solidFill>
                  <a:schemeClr val="tx1"/>
                </a:solidFill>
                <a:latin typeface="Times New Roman"/>
                <a:ea typeface="Times New Roman"/>
                <a:cs typeface="Times New Roman"/>
                <a:sym typeface="Times New Roman"/>
              </a:rPr>
              <a:t>Diffraction gratting handbook</a:t>
            </a:r>
            <a:r>
              <a:rPr lang="en-US" sz="1400" dirty="0">
                <a:solidFill>
                  <a:schemeClr val="tx1"/>
                </a:solidFill>
                <a:latin typeface="Times New Roman"/>
                <a:ea typeface="Times New Roman"/>
                <a:cs typeface="Times New Roman"/>
                <a:sym typeface="Times New Roman"/>
              </a:rPr>
              <a:t> //  </a:t>
            </a:r>
            <a:r>
              <a:rPr lang="uk-UA" sz="1400" dirty="0">
                <a:solidFill>
                  <a:schemeClr val="tx1"/>
                </a:solidFill>
                <a:latin typeface="Times New Roman"/>
                <a:ea typeface="Times New Roman"/>
                <a:cs typeface="Times New Roman"/>
                <a:sym typeface="Times New Roman"/>
              </a:rPr>
              <a:t>Наукова робота</a:t>
            </a:r>
            <a:r>
              <a:rPr lang="ru-RU" sz="1400" dirty="0">
                <a:solidFill>
                  <a:schemeClr val="tx1"/>
                </a:solidFill>
                <a:latin typeface="Times New Roman"/>
                <a:ea typeface="Times New Roman"/>
                <a:cs typeface="Times New Roman"/>
                <a:sym typeface="Times New Roman"/>
              </a:rPr>
              <a:t>, </a:t>
            </a:r>
            <a:r>
              <a:rPr lang="en-US" sz="1400" dirty="0">
                <a:solidFill>
                  <a:schemeClr val="tx1"/>
                </a:solidFill>
                <a:latin typeface="Times New Roman"/>
                <a:ea typeface="Times New Roman"/>
                <a:cs typeface="Times New Roman"/>
                <a:sym typeface="Times New Roman"/>
              </a:rPr>
              <a:t>2005, </a:t>
            </a:r>
            <a:r>
              <a:rPr lang="ru" sz="1400" dirty="0">
                <a:solidFill>
                  <a:schemeClr val="tx1"/>
                </a:solidFill>
                <a:latin typeface="Times New Roman"/>
                <a:ea typeface="Times New Roman"/>
                <a:cs typeface="Times New Roman"/>
                <a:sym typeface="Times New Roman"/>
              </a:rPr>
              <a:t>– </a:t>
            </a:r>
            <a:r>
              <a:rPr lang="en-US" sz="1400" dirty="0">
                <a:solidFill>
                  <a:schemeClr val="tx1"/>
                </a:solidFill>
                <a:latin typeface="Times New Roman"/>
                <a:ea typeface="Times New Roman"/>
                <a:cs typeface="Times New Roman"/>
                <a:sym typeface="Times New Roman"/>
              </a:rPr>
              <a:t>E.6.</a:t>
            </a:r>
            <a:endParaRPr sz="1400" dirty="0">
              <a:solidFill>
                <a:schemeClr val="tx1"/>
              </a:solidFill>
              <a:latin typeface="Times New Roman"/>
              <a:ea typeface="Times New Roman"/>
              <a:cs typeface="Times New Roman"/>
              <a:sym typeface="Times New Roman"/>
            </a:endParaRPr>
          </a:p>
          <a:p>
            <a:pPr marL="0" lvl="0" indent="0" algn="l" rtl="0">
              <a:spcBef>
                <a:spcPts val="1200"/>
              </a:spcBef>
              <a:spcAft>
                <a:spcPts val="1600"/>
              </a:spcAft>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529388" y="445025"/>
            <a:ext cx="8302911"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dirty="0"/>
              <a:t>План</a:t>
            </a:r>
            <a:endParaRPr dirty="0"/>
          </a:p>
        </p:txBody>
      </p:sp>
      <p:sp>
        <p:nvSpPr>
          <p:cNvPr id="62" name="Google Shape;62;p14"/>
          <p:cNvSpPr txBox="1">
            <a:spLocks noGrp="1"/>
          </p:cNvSpPr>
          <p:nvPr>
            <p:ph type="body" idx="1"/>
          </p:nvPr>
        </p:nvSpPr>
        <p:spPr>
          <a:xfrm>
            <a:off x="529388" y="1152475"/>
            <a:ext cx="8302912" cy="3416400"/>
          </a:xfrm>
          <a:prstGeom prst="rect">
            <a:avLst/>
          </a:prstGeom>
        </p:spPr>
        <p:txBody>
          <a:bodyPr spcFirstLastPara="1" wrap="square" lIns="91425" tIns="91425" rIns="91425" bIns="91425" anchor="t" anchorCtr="0">
            <a:noAutofit/>
          </a:bodyPr>
          <a:lstStyle/>
          <a:p>
            <a:pPr marL="342900" lvl="0" algn="l" rtl="0">
              <a:spcBef>
                <a:spcPts val="0"/>
              </a:spcBef>
              <a:spcAft>
                <a:spcPts val="1600"/>
              </a:spcAft>
              <a:buFont typeface="+mj-lt"/>
              <a:buAutoNum type="arabicPeriod"/>
            </a:pPr>
            <a:r>
              <a:rPr lang="uk-UA" dirty="0"/>
              <a:t>Початок історії дифракційних </a:t>
            </a:r>
            <a:r>
              <a:rPr lang="uk-UA" dirty="0" err="1"/>
              <a:t>граток</a:t>
            </a:r>
            <a:r>
              <a:rPr lang="uk-UA" dirty="0"/>
              <a:t>, перший експеримент</a:t>
            </a:r>
          </a:p>
          <a:p>
            <a:pPr marL="342900" lvl="0" algn="l" rtl="0">
              <a:spcBef>
                <a:spcPts val="0"/>
              </a:spcBef>
              <a:spcAft>
                <a:spcPts val="1600"/>
              </a:spcAft>
              <a:buFont typeface="+mj-lt"/>
              <a:buAutoNum type="arabicPeriod"/>
            </a:pPr>
            <a:r>
              <a:rPr lang="uk-UA" dirty="0"/>
              <a:t>Перші машини для виготовлення дифракційних </a:t>
            </a:r>
            <a:r>
              <a:rPr lang="uk-UA" dirty="0" err="1"/>
              <a:t>граток</a:t>
            </a:r>
            <a:endParaRPr lang="uk-UA" dirty="0"/>
          </a:p>
          <a:p>
            <a:pPr marL="342900" lvl="0" algn="l" rtl="0">
              <a:spcBef>
                <a:spcPts val="0"/>
              </a:spcBef>
              <a:spcAft>
                <a:spcPts val="1600"/>
              </a:spcAft>
              <a:buFont typeface="+mj-lt"/>
              <a:buAutoNum type="arabicPeriod"/>
            </a:pPr>
            <a:r>
              <a:rPr lang="uk-UA" dirty="0"/>
              <a:t>Технології копіювання</a:t>
            </a:r>
          </a:p>
          <a:p>
            <a:pPr marL="342900" lvl="0" algn="l" rtl="0">
              <a:spcBef>
                <a:spcPts val="0"/>
              </a:spcBef>
              <a:spcAft>
                <a:spcPts val="1600"/>
              </a:spcAft>
              <a:buFont typeface="+mj-lt"/>
              <a:buAutoNum type="arabicPeriod"/>
            </a:pPr>
            <a:r>
              <a:rPr lang="uk-UA" dirty="0"/>
              <a:t>Голографічні </a:t>
            </a:r>
            <a:r>
              <a:rPr lang="uk-UA" dirty="0" err="1"/>
              <a:t>гратки</a:t>
            </a:r>
            <a:r>
              <a:rPr lang="uk-UA" dirty="0"/>
              <a:t> та їх виготовлення</a:t>
            </a:r>
          </a:p>
          <a:p>
            <a:pPr marL="342900" lvl="0" algn="l" rtl="0">
              <a:spcBef>
                <a:spcPts val="0"/>
              </a:spcBef>
              <a:spcAft>
                <a:spcPts val="1600"/>
              </a:spcAft>
              <a:buFont typeface="+mj-lt"/>
              <a:buAutoNum type="arabicPeriod"/>
            </a:pPr>
            <a:r>
              <a:rPr lang="uk-UA" dirty="0"/>
              <a:t>Сучасні </a:t>
            </a:r>
            <a:r>
              <a:rPr lang="uk-UA" dirty="0" err="1"/>
              <a:t>гратки</a:t>
            </a:r>
            <a:endParaRPr lang="uk-UA" dirty="0"/>
          </a:p>
          <a:p>
            <a:pPr marL="342900" lvl="0" algn="l" rtl="0">
              <a:spcBef>
                <a:spcPts val="0"/>
              </a:spcBef>
              <a:spcAft>
                <a:spcPts val="1600"/>
              </a:spcAft>
              <a:buFont typeface="+mj-lt"/>
              <a:buAutoNum type="arabicPeriod"/>
            </a:pPr>
            <a:r>
              <a:rPr lang="uk-UA" dirty="0"/>
              <a:t>Висновки</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a:spLocks noGrp="1"/>
          </p:cNvSpPr>
          <p:nvPr>
            <p:ph type="title"/>
          </p:nvPr>
        </p:nvSpPr>
        <p:spPr>
          <a:xfrm>
            <a:off x="529388" y="445025"/>
            <a:ext cx="8302911"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dirty="0"/>
              <a:t>Вступ</a:t>
            </a:r>
            <a:endParaRPr dirty="0"/>
          </a:p>
        </p:txBody>
      </p:sp>
      <p:sp>
        <p:nvSpPr>
          <p:cNvPr id="68" name="Google Shape;68;p15"/>
          <p:cNvSpPr txBox="1">
            <a:spLocks noGrp="1"/>
          </p:cNvSpPr>
          <p:nvPr>
            <p:ph type="body" idx="1"/>
          </p:nvPr>
        </p:nvSpPr>
        <p:spPr>
          <a:xfrm>
            <a:off x="529389" y="1152475"/>
            <a:ext cx="7906468" cy="3416400"/>
          </a:xfrm>
          <a:prstGeom prst="rect">
            <a:avLst/>
          </a:prstGeom>
        </p:spPr>
        <p:txBody>
          <a:bodyPr spcFirstLastPara="1" wrap="square" lIns="91425" tIns="91425" rIns="91425" bIns="91425" anchor="t" anchorCtr="0">
            <a:noAutofit/>
          </a:bodyPr>
          <a:lstStyle/>
          <a:p>
            <a:pPr marL="0" lvl="0" indent="0" algn="just" rtl="0">
              <a:lnSpc>
                <a:spcPct val="150000"/>
              </a:lnSpc>
              <a:spcBef>
                <a:spcPts val="1200"/>
              </a:spcBef>
              <a:spcAft>
                <a:spcPts val="0"/>
              </a:spcAft>
              <a:buNone/>
            </a:pPr>
            <a:r>
              <a:rPr lang="ru" sz="1400" dirty="0">
                <a:solidFill>
                  <a:schemeClr val="tx1"/>
                </a:solidFill>
                <a:latin typeface="Times New Roman"/>
                <a:ea typeface="Times New Roman"/>
                <a:cs typeface="Times New Roman"/>
                <a:sym typeface="Times New Roman"/>
              </a:rPr>
              <a:t>Дифракційні гратки знайшли своє застосування в багатьох наукових дослідженнях. Зокрема цей прилад ліг в основу рентгеноструктурного аналізу – найпоширенішого методу визначення структури речовини, який полягає у вимірюванні параметрів кристалічної решітки за допомогою дифракції рентгенівських променів. </a:t>
            </a:r>
            <a:endParaRPr sz="1400" dirty="0">
              <a:solidFill>
                <a:schemeClr val="tx1"/>
              </a:solidFill>
              <a:latin typeface="Times New Roman"/>
              <a:ea typeface="Times New Roman"/>
              <a:cs typeface="Times New Roman"/>
              <a:sym typeface="Times New Roman"/>
            </a:endParaRPr>
          </a:p>
          <a:p>
            <a:pPr marL="0" lvl="0" indent="0" algn="l" rtl="0">
              <a:spcBef>
                <a:spcPts val="0"/>
              </a:spcBef>
              <a:spcAft>
                <a:spcPts val="1600"/>
              </a:spcAft>
              <a:buNone/>
            </a:pPr>
            <a:endParaRPr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536264" y="445025"/>
            <a:ext cx="8296036"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dirty="0"/>
              <a:t>Початок історії дифракційних граток</a:t>
            </a:r>
            <a:endParaRPr dirty="0"/>
          </a:p>
        </p:txBody>
      </p:sp>
      <p:sp>
        <p:nvSpPr>
          <p:cNvPr id="74" name="Google Shape;74;p16"/>
          <p:cNvSpPr txBox="1">
            <a:spLocks noGrp="1"/>
          </p:cNvSpPr>
          <p:nvPr>
            <p:ph type="body" idx="1"/>
          </p:nvPr>
        </p:nvSpPr>
        <p:spPr>
          <a:xfrm>
            <a:off x="536264" y="1152475"/>
            <a:ext cx="5500635" cy="3416400"/>
          </a:xfrm>
          <a:prstGeom prst="rect">
            <a:avLst/>
          </a:prstGeom>
        </p:spPr>
        <p:txBody>
          <a:bodyPr spcFirstLastPara="1" wrap="square" lIns="91425" tIns="91425" rIns="91425" bIns="91425" anchor="t" anchorCtr="0">
            <a:noAutofit/>
          </a:bodyPr>
          <a:lstStyle/>
          <a:p>
            <a:pPr marL="0" lvl="0" indent="457200" algn="just" rtl="0">
              <a:lnSpc>
                <a:spcPct val="150000"/>
              </a:lnSpc>
              <a:spcBef>
                <a:spcPts val="1200"/>
              </a:spcBef>
              <a:spcAft>
                <a:spcPts val="0"/>
              </a:spcAft>
              <a:buNone/>
            </a:pPr>
            <a:r>
              <a:rPr lang="ru" sz="1400" dirty="0">
                <a:solidFill>
                  <a:schemeClr val="tx1"/>
                </a:solidFill>
                <a:latin typeface="Times New Roman"/>
                <a:ea typeface="Times New Roman"/>
                <a:cs typeface="Times New Roman"/>
                <a:sym typeface="Times New Roman"/>
              </a:rPr>
              <a:t>Першим кроком до визначення явища дифракції став лист від юриста Френсіса Гопкінсона до відомого американського астронома Девіда Ріттенхауза (1732-1796), в якому пропонувалося дослідити дивне оптичне явище. Переглядаючи джерела світла через натягнуту хустку, Гопкінсон спостерігав темні смуги. При переміщенні хустки вправо та вліво ці смуги залишалися нерухомі, хоча, на думку Ф. Гопкінсона, вони повинні були рухатися. Д. Ріттенхауз був зацікавлений цим явищем та вирішив повторити експеримент [1].</a:t>
            </a:r>
            <a:endParaRPr sz="1400" dirty="0">
              <a:solidFill>
                <a:schemeClr val="tx1"/>
              </a:solidFill>
              <a:latin typeface="Times New Roman"/>
              <a:ea typeface="Times New Roman"/>
              <a:cs typeface="Times New Roman"/>
              <a:sym typeface="Times New Roman"/>
            </a:endParaRPr>
          </a:p>
          <a:p>
            <a:pPr marL="0" lvl="0" indent="0" algn="l" rtl="0">
              <a:spcBef>
                <a:spcPts val="0"/>
              </a:spcBef>
              <a:spcAft>
                <a:spcPts val="1600"/>
              </a:spcAft>
              <a:buNone/>
            </a:pPr>
            <a:endParaRPr dirty="0"/>
          </a:p>
        </p:txBody>
      </p:sp>
      <p:pic>
        <p:nvPicPr>
          <p:cNvPr id="75" name="Google Shape;75;p16"/>
          <p:cNvPicPr preferRelativeResize="0"/>
          <p:nvPr/>
        </p:nvPicPr>
        <p:blipFill>
          <a:blip r:embed="rId3">
            <a:alphaModFix/>
          </a:blip>
          <a:stretch>
            <a:fillRect/>
          </a:stretch>
        </p:blipFill>
        <p:spPr>
          <a:xfrm>
            <a:off x="6537925" y="1152475"/>
            <a:ext cx="2157575" cy="2599875"/>
          </a:xfrm>
          <a:prstGeom prst="rect">
            <a:avLst/>
          </a:prstGeom>
          <a:noFill/>
          <a:ln>
            <a:noFill/>
          </a:ln>
        </p:spPr>
      </p:pic>
      <p:sp>
        <p:nvSpPr>
          <p:cNvPr id="76" name="Google Shape;76;p16"/>
          <p:cNvSpPr txBox="1"/>
          <p:nvPr/>
        </p:nvSpPr>
        <p:spPr>
          <a:xfrm>
            <a:off x="6562975" y="3752350"/>
            <a:ext cx="2132400" cy="39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ru" dirty="0">
                <a:solidFill>
                  <a:schemeClr val="tx1"/>
                </a:solidFill>
                <a:latin typeface="Times New Roman"/>
                <a:ea typeface="Times New Roman"/>
                <a:cs typeface="Times New Roman"/>
                <a:sym typeface="Times New Roman"/>
              </a:rPr>
              <a:t>David Rittenhouse</a:t>
            </a:r>
            <a:endParaRPr dirty="0">
              <a:solidFill>
                <a:schemeClr val="tx1"/>
              </a:solidFill>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title"/>
          </p:nvPr>
        </p:nvSpPr>
        <p:spPr>
          <a:xfrm>
            <a:off x="543140" y="445025"/>
            <a:ext cx="828916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dirty="0"/>
              <a:t>Перший експеримент</a:t>
            </a:r>
            <a:endParaRPr dirty="0"/>
          </a:p>
        </p:txBody>
      </p:sp>
      <p:sp>
        <p:nvSpPr>
          <p:cNvPr id="82" name="Google Shape;82;p17"/>
          <p:cNvSpPr txBox="1">
            <a:spLocks noGrp="1"/>
          </p:cNvSpPr>
          <p:nvPr>
            <p:ph type="body" idx="1"/>
          </p:nvPr>
        </p:nvSpPr>
        <p:spPr>
          <a:xfrm>
            <a:off x="2566050" y="1152475"/>
            <a:ext cx="6408250" cy="3416400"/>
          </a:xfrm>
          <a:prstGeom prst="rect">
            <a:avLst/>
          </a:prstGeom>
        </p:spPr>
        <p:txBody>
          <a:bodyPr spcFirstLastPara="1" wrap="square" lIns="91425" tIns="91425" rIns="91425" bIns="91425" anchor="t" anchorCtr="0">
            <a:noAutofit/>
          </a:bodyPr>
          <a:lstStyle/>
          <a:p>
            <a:pPr marL="0" lvl="0" indent="0" algn="just" rtl="0">
              <a:lnSpc>
                <a:spcPct val="150000"/>
              </a:lnSpc>
              <a:spcBef>
                <a:spcPts val="1200"/>
              </a:spcBef>
              <a:spcAft>
                <a:spcPts val="0"/>
              </a:spcAft>
              <a:buNone/>
            </a:pPr>
            <a:r>
              <a:rPr lang="ru" sz="1400" dirty="0">
                <a:solidFill>
                  <a:schemeClr val="tx1"/>
                </a:solidFill>
                <a:latin typeface="Times New Roman"/>
                <a:ea typeface="Times New Roman"/>
                <a:cs typeface="Times New Roman"/>
                <a:sym typeface="Times New Roman"/>
              </a:rPr>
              <a:t>Для проведення експерименту було створено дифракційну гратку, у вигляді квадрату з паралельних волосків довжиною в півдюйма, де на один дюйм було накладено 50-60 волосків. Після збільшення кількості волосків до 190 на дюйм якість картини збільшилась. Вчений прийшов до висновку, що дисперсія решітки підвищується зі збільшенням кількості волосків на одиницю довжини. Під час дослідження явища Ріттенхауз помітив, що червоні промені відхилялися від свого напрямку сильніше, ніж сині [1]. Таким чином, Д. Ріттенхауз став першим експериментатором, хто кількісно дослідив дію дифракційної гратки. Вчений не зміг дати правильне пояснення явищу дифракції та дії решітки на світло, як і всі вчені кінця XVIII століття, дотримувався поглядів І. Ньютона на природу світла, виходячи з яких, роботу дифракційної решітки пояснити було неможливо.</a:t>
            </a:r>
            <a:endParaRPr sz="1400" dirty="0">
              <a:solidFill>
                <a:schemeClr val="tx1"/>
              </a:solidFill>
              <a:latin typeface="Times New Roman"/>
              <a:ea typeface="Times New Roman"/>
              <a:cs typeface="Times New Roman"/>
              <a:sym typeface="Times New Roman"/>
            </a:endParaRPr>
          </a:p>
          <a:p>
            <a:pPr marL="0" lvl="0" indent="0" algn="l" rtl="0">
              <a:spcBef>
                <a:spcPts val="0"/>
              </a:spcBef>
              <a:spcAft>
                <a:spcPts val="1600"/>
              </a:spcAft>
              <a:buNone/>
            </a:pPr>
            <a:endParaRPr dirty="0"/>
          </a:p>
        </p:txBody>
      </p:sp>
      <p:pic>
        <p:nvPicPr>
          <p:cNvPr id="83" name="Google Shape;83;p17"/>
          <p:cNvPicPr preferRelativeResize="0"/>
          <p:nvPr/>
        </p:nvPicPr>
        <p:blipFill rotWithShape="1">
          <a:blip r:embed="rId3">
            <a:alphaModFix/>
          </a:blip>
          <a:srcRect l="26551" r="27646"/>
          <a:stretch/>
        </p:blipFill>
        <p:spPr>
          <a:xfrm>
            <a:off x="543140" y="1381125"/>
            <a:ext cx="1745100" cy="2381250"/>
          </a:xfrm>
          <a:prstGeom prst="rect">
            <a:avLst/>
          </a:prstGeom>
          <a:noFill/>
          <a:ln>
            <a:noFill/>
          </a:ln>
        </p:spPr>
      </p:pic>
      <p:sp>
        <p:nvSpPr>
          <p:cNvPr id="84" name="Google Shape;84;p17"/>
          <p:cNvSpPr txBox="1"/>
          <p:nvPr/>
        </p:nvSpPr>
        <p:spPr>
          <a:xfrm>
            <a:off x="1052390" y="3750272"/>
            <a:ext cx="726600" cy="37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ru" dirty="0">
                <a:solidFill>
                  <a:schemeClr val="tx1"/>
                </a:solidFill>
                <a:latin typeface="Times New Roman"/>
                <a:ea typeface="Times New Roman"/>
                <a:cs typeface="Times New Roman"/>
                <a:sym typeface="Times New Roman"/>
              </a:rPr>
              <a:t>Рис. 1</a:t>
            </a:r>
            <a:endParaRPr dirty="0">
              <a:solidFill>
                <a:schemeClr val="tx1"/>
              </a:solidFill>
              <a:latin typeface="Times New Roman"/>
              <a:ea typeface="Times New Roman"/>
              <a:cs typeface="Times New Roman"/>
              <a:sym typeface="Times New Roman"/>
            </a:endParaRPr>
          </a:p>
          <a:p>
            <a:pPr marL="0" lvl="0" indent="0" algn="l" rtl="0">
              <a:spcBef>
                <a:spcPts val="0"/>
              </a:spcBef>
              <a:spcAft>
                <a:spcPts val="0"/>
              </a:spcAft>
              <a:buNone/>
            </a:pP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8"/>
          <p:cNvSpPr txBox="1">
            <a:spLocks noGrp="1"/>
          </p:cNvSpPr>
          <p:nvPr>
            <p:ph type="title"/>
          </p:nvPr>
        </p:nvSpPr>
        <p:spPr>
          <a:xfrm>
            <a:off x="522514" y="1233175"/>
            <a:ext cx="3788186" cy="1482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ru" sz="3000" dirty="0"/>
              <a:t>Дифракційна решітка</a:t>
            </a:r>
            <a:endParaRPr sz="3000" dirty="0"/>
          </a:p>
        </p:txBody>
      </p:sp>
      <p:sp>
        <p:nvSpPr>
          <p:cNvPr id="90" name="Google Shape;90;p18"/>
          <p:cNvSpPr txBox="1">
            <a:spLocks noGrp="1"/>
          </p:cNvSpPr>
          <p:nvPr>
            <p:ph type="subTitle" idx="1"/>
          </p:nvPr>
        </p:nvSpPr>
        <p:spPr>
          <a:xfrm>
            <a:off x="522514" y="2803075"/>
            <a:ext cx="3788186"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ru" dirty="0">
                <a:solidFill>
                  <a:schemeClr val="tx1"/>
                </a:solidFill>
                <a:latin typeface="Times New Roman"/>
                <a:ea typeface="Times New Roman"/>
                <a:cs typeface="Times New Roman"/>
                <a:sym typeface="Times New Roman"/>
              </a:rPr>
              <a:t>Приклад роботи дифракційної решітки</a:t>
            </a:r>
            <a:endParaRPr dirty="0">
              <a:solidFill>
                <a:schemeClr val="tx1"/>
              </a:solidFill>
              <a:latin typeface="Times New Roman"/>
              <a:ea typeface="Times New Roman"/>
              <a:cs typeface="Times New Roman"/>
              <a:sym typeface="Times New Roman"/>
            </a:endParaRPr>
          </a:p>
        </p:txBody>
      </p:sp>
      <p:pic>
        <p:nvPicPr>
          <p:cNvPr id="91" name="Google Shape;91;p18"/>
          <p:cNvPicPr preferRelativeResize="0"/>
          <p:nvPr/>
        </p:nvPicPr>
        <p:blipFill>
          <a:blip r:embed="rId3">
            <a:alphaModFix/>
          </a:blip>
          <a:stretch>
            <a:fillRect/>
          </a:stretch>
        </p:blipFill>
        <p:spPr>
          <a:xfrm>
            <a:off x="4705700" y="1475321"/>
            <a:ext cx="4360774" cy="2959075"/>
          </a:xfrm>
          <a:prstGeom prst="rect">
            <a:avLst/>
          </a:prstGeom>
          <a:noFill/>
          <a:ln>
            <a:noFill/>
          </a:ln>
        </p:spPr>
      </p:pic>
      <p:sp>
        <p:nvSpPr>
          <p:cNvPr id="92" name="Google Shape;92;p18"/>
          <p:cNvSpPr txBox="1"/>
          <p:nvPr/>
        </p:nvSpPr>
        <p:spPr>
          <a:xfrm>
            <a:off x="6529387" y="4434396"/>
            <a:ext cx="713400" cy="56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ru" dirty="0">
                <a:solidFill>
                  <a:schemeClr val="tx1"/>
                </a:solidFill>
                <a:latin typeface="Times New Roman"/>
                <a:ea typeface="Times New Roman"/>
                <a:cs typeface="Times New Roman"/>
                <a:sym typeface="Times New Roman"/>
              </a:rPr>
              <a:t>Рис. 2</a:t>
            </a:r>
            <a:endParaRPr dirty="0">
              <a:solidFill>
                <a:schemeClr val="tx1"/>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9"/>
          <p:cNvSpPr txBox="1">
            <a:spLocks noGrp="1"/>
          </p:cNvSpPr>
          <p:nvPr>
            <p:ph type="title"/>
          </p:nvPr>
        </p:nvSpPr>
        <p:spPr>
          <a:xfrm>
            <a:off x="522514" y="555600"/>
            <a:ext cx="5648136" cy="651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ru" dirty="0"/>
              <a:t>Перша машина для нарізання решіток</a:t>
            </a:r>
            <a:endParaRPr dirty="0"/>
          </a:p>
        </p:txBody>
      </p:sp>
      <p:sp>
        <p:nvSpPr>
          <p:cNvPr id="98" name="Google Shape;98;p19"/>
          <p:cNvSpPr txBox="1">
            <a:spLocks noGrp="1"/>
          </p:cNvSpPr>
          <p:nvPr>
            <p:ph type="body" idx="1"/>
          </p:nvPr>
        </p:nvSpPr>
        <p:spPr>
          <a:xfrm>
            <a:off x="522514" y="1207200"/>
            <a:ext cx="5648136" cy="3353400"/>
          </a:xfrm>
          <a:prstGeom prst="rect">
            <a:avLst/>
          </a:prstGeom>
        </p:spPr>
        <p:txBody>
          <a:bodyPr spcFirstLastPara="1" wrap="square" lIns="91425" tIns="91425" rIns="91425" bIns="91425" anchor="t" anchorCtr="0">
            <a:noAutofit/>
          </a:bodyPr>
          <a:lstStyle/>
          <a:p>
            <a:pPr marL="0" lvl="0" indent="0" algn="just" rtl="0">
              <a:spcBef>
                <a:spcPts val="0"/>
              </a:spcBef>
              <a:spcAft>
                <a:spcPts val="1600"/>
              </a:spcAft>
              <a:buNone/>
            </a:pPr>
            <a:r>
              <a:rPr lang="ru" sz="1400" dirty="0">
                <a:solidFill>
                  <a:schemeClr val="tx1"/>
                </a:solidFill>
                <a:latin typeface="Times New Roman"/>
                <a:ea typeface="Times New Roman"/>
                <a:cs typeface="Times New Roman"/>
                <a:sym typeface="Times New Roman"/>
              </a:rPr>
              <a:t>Наступним вченим, який займався дифракційними гратками, був німецький фізик та оптик Йозеф Фраунгофер (1787-1826). Будучи дивовижним механіком, він розробив першу механічну машину для нарізання періодичних решіток за допомогою алмазного різця в тонкому шарі золота, нанесеному на поверхню скляної пластини. Його найкраща решітка була тільки 12mm шириною і містила 9600 штрихів. Це дозволило йому провести повне вивчення її характеристик і виміряти довжину хвилі світла. Решітки в результаті давали настільки добрі результати, що дали змогу виміряти лінії поглинання в сонячному спектрі (лінії Фраунгофера) [2].</a:t>
            </a:r>
            <a:endParaRPr dirty="0">
              <a:solidFill>
                <a:schemeClr val="tx1"/>
              </a:solidFill>
            </a:endParaRPr>
          </a:p>
        </p:txBody>
      </p:sp>
      <p:pic>
        <p:nvPicPr>
          <p:cNvPr id="99" name="Google Shape;99;p19"/>
          <p:cNvPicPr preferRelativeResize="0"/>
          <p:nvPr/>
        </p:nvPicPr>
        <p:blipFill>
          <a:blip r:embed="rId3">
            <a:alphaModFix/>
          </a:blip>
          <a:stretch>
            <a:fillRect/>
          </a:stretch>
        </p:blipFill>
        <p:spPr>
          <a:xfrm>
            <a:off x="6726553" y="1207200"/>
            <a:ext cx="1905000" cy="2857500"/>
          </a:xfrm>
          <a:prstGeom prst="rect">
            <a:avLst/>
          </a:prstGeom>
          <a:noFill/>
          <a:ln>
            <a:noFill/>
          </a:ln>
        </p:spPr>
      </p:pic>
      <p:sp>
        <p:nvSpPr>
          <p:cNvPr id="100" name="Google Shape;100;p19"/>
          <p:cNvSpPr txBox="1"/>
          <p:nvPr/>
        </p:nvSpPr>
        <p:spPr>
          <a:xfrm>
            <a:off x="6767503" y="4064700"/>
            <a:ext cx="1823100" cy="56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ru" dirty="0">
                <a:solidFill>
                  <a:schemeClr val="tx1"/>
                </a:solidFill>
                <a:latin typeface="Times New Roman"/>
                <a:ea typeface="Times New Roman"/>
                <a:cs typeface="Times New Roman"/>
                <a:sym typeface="Times New Roman"/>
              </a:rPr>
              <a:t>Joseph von Fraunhofer</a:t>
            </a:r>
            <a:endParaRPr dirty="0">
              <a:solidFill>
                <a:schemeClr val="tx1"/>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0"/>
          <p:cNvSpPr txBox="1">
            <a:spLocks noGrp="1"/>
          </p:cNvSpPr>
          <p:nvPr>
            <p:ph type="title"/>
          </p:nvPr>
        </p:nvSpPr>
        <p:spPr>
          <a:xfrm>
            <a:off x="536265" y="1123172"/>
            <a:ext cx="3774435" cy="984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ru" sz="3000" dirty="0"/>
              <a:t>Дифракція на щілині</a:t>
            </a:r>
            <a:endParaRPr sz="3000" dirty="0"/>
          </a:p>
        </p:txBody>
      </p:sp>
      <p:sp>
        <p:nvSpPr>
          <p:cNvPr id="106" name="Google Shape;106;p20"/>
          <p:cNvSpPr txBox="1">
            <a:spLocks noGrp="1"/>
          </p:cNvSpPr>
          <p:nvPr>
            <p:ph type="subTitle" idx="1"/>
          </p:nvPr>
        </p:nvSpPr>
        <p:spPr>
          <a:xfrm>
            <a:off x="536264" y="2107472"/>
            <a:ext cx="3774435" cy="1466400"/>
          </a:xfrm>
          <a:prstGeom prst="rect">
            <a:avLst/>
          </a:prstGeom>
        </p:spPr>
        <p:txBody>
          <a:bodyPr spcFirstLastPara="1" wrap="square" lIns="91425" tIns="91425" rIns="91425" bIns="91425" anchor="t" anchorCtr="0">
            <a:noAutofit/>
          </a:bodyPr>
          <a:lstStyle/>
          <a:p>
            <a:pPr marL="0" lvl="0" indent="0" algn="just" rtl="0">
              <a:lnSpc>
                <a:spcPct val="115000"/>
              </a:lnSpc>
              <a:spcBef>
                <a:spcPts val="1200"/>
              </a:spcBef>
              <a:spcAft>
                <a:spcPts val="0"/>
              </a:spcAft>
              <a:buNone/>
            </a:pPr>
            <a:r>
              <a:rPr lang="ru" sz="1400" dirty="0">
                <a:solidFill>
                  <a:schemeClr val="tx1"/>
                </a:solidFill>
                <a:latin typeface="Times New Roman"/>
                <a:ea typeface="Times New Roman"/>
                <a:cs typeface="Times New Roman"/>
                <a:sym typeface="Times New Roman"/>
              </a:rPr>
              <a:t>Наполегливість Фраунгофера привела до появи решіток високої якості. Він пояснив явище порядків дифракції, вивів і перевірив рівняння решітки та розглянув залежність спектра від форми штрихів і похибок в їхньому положенні. Фраунгофер був зацікавлений тільки в створенні грат для власних експериментів, і після його смерті його обладнання зникло [5].  </a:t>
            </a:r>
            <a:endParaRPr sz="1200" dirty="0">
              <a:solidFill>
                <a:schemeClr val="tx1"/>
              </a:solidFill>
            </a:endParaRPr>
          </a:p>
          <a:p>
            <a:pPr marL="0" lvl="0" indent="0" algn="just" rtl="0">
              <a:lnSpc>
                <a:spcPct val="150000"/>
              </a:lnSpc>
              <a:spcBef>
                <a:spcPts val="1200"/>
              </a:spcBef>
              <a:spcAft>
                <a:spcPts val="0"/>
              </a:spcAft>
              <a:buNone/>
            </a:pPr>
            <a:endParaRPr sz="1400" dirty="0">
              <a:solidFill>
                <a:srgbClr val="FFFFFF"/>
              </a:solidFill>
              <a:latin typeface="Times New Roman"/>
              <a:ea typeface="Times New Roman"/>
              <a:cs typeface="Times New Roman"/>
              <a:sym typeface="Times New Roman"/>
            </a:endParaRPr>
          </a:p>
          <a:p>
            <a:pPr marL="0" lvl="0" indent="0" algn="ctr" rtl="0">
              <a:spcBef>
                <a:spcPts val="0"/>
              </a:spcBef>
              <a:spcAft>
                <a:spcPts val="0"/>
              </a:spcAft>
              <a:buNone/>
            </a:pPr>
            <a:endParaRPr dirty="0"/>
          </a:p>
        </p:txBody>
      </p:sp>
      <p:pic>
        <p:nvPicPr>
          <p:cNvPr id="107" name="Google Shape;107;p20"/>
          <p:cNvPicPr preferRelativeResize="0"/>
          <p:nvPr/>
        </p:nvPicPr>
        <p:blipFill>
          <a:blip r:embed="rId3">
            <a:alphaModFix/>
          </a:blip>
          <a:stretch>
            <a:fillRect/>
          </a:stretch>
        </p:blipFill>
        <p:spPr>
          <a:xfrm>
            <a:off x="4572000" y="873563"/>
            <a:ext cx="4528499" cy="3396374"/>
          </a:xfrm>
          <a:prstGeom prst="rect">
            <a:avLst/>
          </a:prstGeom>
          <a:noFill/>
          <a:ln>
            <a:noFill/>
          </a:ln>
        </p:spPr>
      </p:pic>
      <p:sp>
        <p:nvSpPr>
          <p:cNvPr id="108" name="Google Shape;108;p20"/>
          <p:cNvSpPr txBox="1"/>
          <p:nvPr/>
        </p:nvSpPr>
        <p:spPr>
          <a:xfrm>
            <a:off x="6836249" y="4269937"/>
            <a:ext cx="726300" cy="360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ru" dirty="0">
                <a:solidFill>
                  <a:schemeClr val="tx1"/>
                </a:solidFill>
                <a:latin typeface="Times New Roman"/>
                <a:ea typeface="Times New Roman"/>
                <a:cs typeface="Times New Roman"/>
                <a:sym typeface="Times New Roman"/>
              </a:rPr>
              <a:t>Рис 3.</a:t>
            </a:r>
            <a:endParaRPr dirty="0">
              <a:solidFill>
                <a:schemeClr val="tx1"/>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1"/>
          <p:cNvSpPr txBox="1">
            <a:spLocks noGrp="1"/>
          </p:cNvSpPr>
          <p:nvPr>
            <p:ph type="title"/>
          </p:nvPr>
        </p:nvSpPr>
        <p:spPr>
          <a:xfrm>
            <a:off x="543140" y="445025"/>
            <a:ext cx="828916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dirty="0"/>
              <a:t>Гравірувальні машини Роуланда</a:t>
            </a:r>
            <a:endParaRPr dirty="0"/>
          </a:p>
        </p:txBody>
      </p:sp>
      <p:sp>
        <p:nvSpPr>
          <p:cNvPr id="114" name="Google Shape;114;p21"/>
          <p:cNvSpPr txBox="1">
            <a:spLocks noGrp="1"/>
          </p:cNvSpPr>
          <p:nvPr>
            <p:ph type="body" idx="1"/>
          </p:nvPr>
        </p:nvSpPr>
        <p:spPr>
          <a:xfrm>
            <a:off x="543140" y="1144125"/>
            <a:ext cx="8215710" cy="3089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ru" sz="1400" dirty="0">
                <a:solidFill>
                  <a:schemeClr val="tx1"/>
                </a:solidFill>
                <a:latin typeface="Times New Roman"/>
                <a:ea typeface="Times New Roman"/>
                <a:cs typeface="Times New Roman"/>
                <a:sym typeface="Times New Roman"/>
              </a:rPr>
              <a:t>У 1882 р. американський фізик Генрі Роуланд в Університеті Джона Гопкінса в Балтіморі побудував гравірувальні машини, які потім назвав роздільними. Роздільна машина – це пристрій для здійснення двох ортогональних рухів: порівняно швидкого руху алмазного інструменту, що наносить штрих, та набагато повільнішого руху перпендикулярно штриху. Допуски, необхідні для оптичної решітки, мають порядок малої частки довжини хвилі видимого світла, і роздільна машина може розглядатися як найбільш точна форма вже існуючого верстата. Він також винайшов гратку, в якій штрихи знаходяться на поверхні увігнутого сферичного дзеркала. Така решітка не тільки розкладає світло в спектр, але також і фокусує його в різке зображення. Це уможливило розробку багатьох нових приладів і розширило діапазон досліджуваних довжин хвиль.</a:t>
            </a:r>
            <a:endParaRPr sz="1400" dirty="0">
              <a:solidFill>
                <a:schemeClr val="tx1"/>
              </a:solidFill>
              <a:latin typeface="Times New Roman"/>
              <a:ea typeface="Times New Roman"/>
              <a:cs typeface="Times New Roman"/>
              <a:sym typeface="Times New Roman"/>
            </a:endParaRPr>
          </a:p>
          <a:p>
            <a:pPr marL="0" lvl="0" indent="0" algn="just" rtl="0">
              <a:spcBef>
                <a:spcPts val="1600"/>
              </a:spcBef>
              <a:spcAft>
                <a:spcPts val="1600"/>
              </a:spcAft>
              <a:buNone/>
            </a:pPr>
            <a:endParaRPr sz="1400" dirty="0">
              <a:solidFill>
                <a:srgbClr val="000000"/>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TM10001105[[fn=Уголки]]</Template>
  <TotalTime>30</TotalTime>
  <Words>1372</Words>
  <Application>Microsoft Office PowerPoint</Application>
  <PresentationFormat>Екран (16:9)</PresentationFormat>
  <Paragraphs>67</Paragraphs>
  <Slides>19</Slides>
  <Notes>19</Notes>
  <HiddenSlides>0</HiddenSlides>
  <MMClips>0</MMClips>
  <ScaleCrop>false</ScaleCrop>
  <HeadingPairs>
    <vt:vector size="4" baseType="variant">
      <vt:variant>
        <vt:lpstr>Тема</vt:lpstr>
      </vt:variant>
      <vt:variant>
        <vt:i4>1</vt:i4>
      </vt:variant>
      <vt:variant>
        <vt:lpstr>Заголовки слайдів</vt:lpstr>
      </vt:variant>
      <vt:variant>
        <vt:i4>19</vt:i4>
      </vt:variant>
    </vt:vector>
  </HeadingPairs>
  <TitlesOfParts>
    <vt:vector size="20" baseType="lpstr">
      <vt:lpstr>Crop</vt:lpstr>
      <vt:lpstr>ІСТОРІЯ СТВОРЕННЯ ДИФРАКЦІЙНИХ ГРАТОК</vt:lpstr>
      <vt:lpstr>План</vt:lpstr>
      <vt:lpstr>Вступ</vt:lpstr>
      <vt:lpstr>Початок історії дифракційних граток</vt:lpstr>
      <vt:lpstr>Перший експеримент</vt:lpstr>
      <vt:lpstr>Дифракційна решітка</vt:lpstr>
      <vt:lpstr>Перша машина для нарізання решіток</vt:lpstr>
      <vt:lpstr>Дифракція на щілині</vt:lpstr>
      <vt:lpstr>Гравірувальні машини Роуланда</vt:lpstr>
      <vt:lpstr>Гравірувальна машина та сферична гратка</vt:lpstr>
      <vt:lpstr>Проблеми перших нарізальних машин</vt:lpstr>
      <vt:lpstr>Технологія копіювання</vt:lpstr>
      <vt:lpstr>Голографічні гратки</vt:lpstr>
      <vt:lpstr>Голографічні гратки</vt:lpstr>
      <vt:lpstr>Голографічні гратки</vt:lpstr>
      <vt:lpstr>Виробництво голографічних решіток</vt:lpstr>
      <vt:lpstr>Сучачні приклади дифракційних граток</vt:lpstr>
      <vt:lpstr>Висновки</vt:lpstr>
      <vt:lpstr>Джерела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ІСТОРІЯ СТВОРЕННЯ ДИФРАКЦІЙНИХ ГРАТОК</dc:title>
  <dc:creator>Максим Слипченко</dc:creator>
  <cp:lastModifiedBy>RePack by Diakov</cp:lastModifiedBy>
  <cp:revision>6</cp:revision>
  <dcterms:modified xsi:type="dcterms:W3CDTF">2020-05-07T09:28:58Z</dcterms:modified>
</cp:coreProperties>
</file>