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5" r:id="rId8"/>
    <p:sldId id="266" r:id="rId9"/>
    <p:sldId id="286" r:id="rId10"/>
    <p:sldId id="270" r:id="rId11"/>
    <p:sldId id="269" r:id="rId12"/>
    <p:sldId id="271" r:id="rId13"/>
    <p:sldId id="267" r:id="rId14"/>
    <p:sldId id="272" r:id="rId15"/>
    <p:sldId id="287" r:id="rId16"/>
    <p:sldId id="288" r:id="rId17"/>
    <p:sldId id="289" r:id="rId18"/>
    <p:sldId id="292" r:id="rId19"/>
    <p:sldId id="285" r:id="rId20"/>
    <p:sldId id="284" r:id="rId21"/>
    <p:sldId id="283" r:id="rId22"/>
    <p:sldId id="273" r:id="rId23"/>
    <p:sldId id="277" r:id="rId24"/>
    <p:sldId id="293" r:id="rId25"/>
    <p:sldId id="276"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endParaRPr lang="ru-RU" altLang="uk-UA"/>
          </a:p>
        </p:txBody>
      </p:sp>
      <p:sp>
        <p:nvSpPr>
          <p:cNvPr id="5" name="Місце для нижнього колонтитула 4"/>
          <p:cNvSpPr>
            <a:spLocks noGrp="1"/>
          </p:cNvSpPr>
          <p:nvPr>
            <p:ph type="ftr" sz="quarter" idx="11"/>
          </p:nvPr>
        </p:nvSpPr>
        <p:spPr/>
        <p:txBody>
          <a:bodyPr/>
          <a:lstStyle>
            <a:lvl1pPr>
              <a:defRPr/>
            </a:lvl1pPr>
          </a:lstStyle>
          <a:p>
            <a:endParaRPr lang="ru-RU" altLang="uk-UA"/>
          </a:p>
        </p:txBody>
      </p:sp>
      <p:sp>
        <p:nvSpPr>
          <p:cNvPr id="6" name="Місце для номера слайда 5"/>
          <p:cNvSpPr>
            <a:spLocks noGrp="1"/>
          </p:cNvSpPr>
          <p:nvPr>
            <p:ph type="sldNum" sz="quarter" idx="12"/>
          </p:nvPr>
        </p:nvSpPr>
        <p:spPr/>
        <p:txBody>
          <a:bodyPr/>
          <a:lstStyle>
            <a:lvl1pPr>
              <a:defRPr/>
            </a:lvl1pPr>
          </a:lstStyle>
          <a:p>
            <a:fld id="{44634293-0BD5-4AD4-8914-6CFF2E600583}" type="slidenum">
              <a:rPr lang="ru-RU" altLang="uk-UA"/>
              <a:pPr/>
              <a:t>‹№›</a:t>
            </a:fld>
            <a:endParaRPr lang="ru-RU" altLang="uk-UA"/>
          </a:p>
        </p:txBody>
      </p:sp>
    </p:spTree>
    <p:extLst>
      <p:ext uri="{BB962C8B-B14F-4D97-AF65-F5344CB8AC3E}">
        <p14:creationId xmlns:p14="http://schemas.microsoft.com/office/powerpoint/2010/main" val="60514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endParaRPr lang="ru-RU" altLang="uk-UA"/>
          </a:p>
        </p:txBody>
      </p:sp>
      <p:sp>
        <p:nvSpPr>
          <p:cNvPr id="5" name="Місце для нижнього колонтитула 4"/>
          <p:cNvSpPr>
            <a:spLocks noGrp="1"/>
          </p:cNvSpPr>
          <p:nvPr>
            <p:ph type="ftr" sz="quarter" idx="11"/>
          </p:nvPr>
        </p:nvSpPr>
        <p:spPr/>
        <p:txBody>
          <a:bodyPr/>
          <a:lstStyle>
            <a:lvl1pPr>
              <a:defRPr/>
            </a:lvl1pPr>
          </a:lstStyle>
          <a:p>
            <a:endParaRPr lang="ru-RU" altLang="uk-UA"/>
          </a:p>
        </p:txBody>
      </p:sp>
      <p:sp>
        <p:nvSpPr>
          <p:cNvPr id="6" name="Місце для номера слайда 5"/>
          <p:cNvSpPr>
            <a:spLocks noGrp="1"/>
          </p:cNvSpPr>
          <p:nvPr>
            <p:ph type="sldNum" sz="quarter" idx="12"/>
          </p:nvPr>
        </p:nvSpPr>
        <p:spPr/>
        <p:txBody>
          <a:bodyPr/>
          <a:lstStyle>
            <a:lvl1pPr>
              <a:defRPr/>
            </a:lvl1pPr>
          </a:lstStyle>
          <a:p>
            <a:fld id="{9F1FF736-8257-469F-BBCF-AD4C145050F3}" type="slidenum">
              <a:rPr lang="ru-RU" altLang="uk-UA"/>
              <a:pPr/>
              <a:t>‹№›</a:t>
            </a:fld>
            <a:endParaRPr lang="ru-RU" altLang="uk-UA"/>
          </a:p>
        </p:txBody>
      </p:sp>
    </p:spTree>
    <p:extLst>
      <p:ext uri="{BB962C8B-B14F-4D97-AF65-F5344CB8AC3E}">
        <p14:creationId xmlns:p14="http://schemas.microsoft.com/office/powerpoint/2010/main" val="334138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endParaRPr lang="ru-RU" altLang="uk-UA"/>
          </a:p>
        </p:txBody>
      </p:sp>
      <p:sp>
        <p:nvSpPr>
          <p:cNvPr id="5" name="Місце для нижнього колонтитула 4"/>
          <p:cNvSpPr>
            <a:spLocks noGrp="1"/>
          </p:cNvSpPr>
          <p:nvPr>
            <p:ph type="ftr" sz="quarter" idx="11"/>
          </p:nvPr>
        </p:nvSpPr>
        <p:spPr/>
        <p:txBody>
          <a:bodyPr/>
          <a:lstStyle>
            <a:lvl1pPr>
              <a:defRPr/>
            </a:lvl1pPr>
          </a:lstStyle>
          <a:p>
            <a:endParaRPr lang="ru-RU" altLang="uk-UA"/>
          </a:p>
        </p:txBody>
      </p:sp>
      <p:sp>
        <p:nvSpPr>
          <p:cNvPr id="6" name="Місце для номера слайда 5"/>
          <p:cNvSpPr>
            <a:spLocks noGrp="1"/>
          </p:cNvSpPr>
          <p:nvPr>
            <p:ph type="sldNum" sz="quarter" idx="12"/>
          </p:nvPr>
        </p:nvSpPr>
        <p:spPr/>
        <p:txBody>
          <a:bodyPr/>
          <a:lstStyle>
            <a:lvl1pPr>
              <a:defRPr/>
            </a:lvl1pPr>
          </a:lstStyle>
          <a:p>
            <a:fld id="{91BBA7AB-5F27-4D4F-A3BC-324F5CE17BAC}" type="slidenum">
              <a:rPr lang="ru-RU" altLang="uk-UA"/>
              <a:pPr/>
              <a:t>‹№›</a:t>
            </a:fld>
            <a:endParaRPr lang="ru-RU" altLang="uk-UA"/>
          </a:p>
        </p:txBody>
      </p:sp>
    </p:spTree>
    <p:extLst>
      <p:ext uri="{BB962C8B-B14F-4D97-AF65-F5344CB8AC3E}">
        <p14:creationId xmlns:p14="http://schemas.microsoft.com/office/powerpoint/2010/main" val="13220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endParaRPr lang="ru-RU" altLang="uk-UA"/>
          </a:p>
        </p:txBody>
      </p:sp>
      <p:sp>
        <p:nvSpPr>
          <p:cNvPr id="5" name="Місце для нижнього колонтитула 4"/>
          <p:cNvSpPr>
            <a:spLocks noGrp="1"/>
          </p:cNvSpPr>
          <p:nvPr>
            <p:ph type="ftr" sz="quarter" idx="11"/>
          </p:nvPr>
        </p:nvSpPr>
        <p:spPr/>
        <p:txBody>
          <a:bodyPr/>
          <a:lstStyle>
            <a:lvl1pPr>
              <a:defRPr/>
            </a:lvl1pPr>
          </a:lstStyle>
          <a:p>
            <a:endParaRPr lang="ru-RU" altLang="uk-UA"/>
          </a:p>
        </p:txBody>
      </p:sp>
      <p:sp>
        <p:nvSpPr>
          <p:cNvPr id="6" name="Місце для номера слайда 5"/>
          <p:cNvSpPr>
            <a:spLocks noGrp="1"/>
          </p:cNvSpPr>
          <p:nvPr>
            <p:ph type="sldNum" sz="quarter" idx="12"/>
          </p:nvPr>
        </p:nvSpPr>
        <p:spPr/>
        <p:txBody>
          <a:bodyPr/>
          <a:lstStyle>
            <a:lvl1pPr>
              <a:defRPr/>
            </a:lvl1pPr>
          </a:lstStyle>
          <a:p>
            <a:fld id="{0925CED8-D31A-46A6-B011-07EB7B7987C5}" type="slidenum">
              <a:rPr lang="ru-RU" altLang="uk-UA"/>
              <a:pPr/>
              <a:t>‹№›</a:t>
            </a:fld>
            <a:endParaRPr lang="ru-RU" altLang="uk-UA"/>
          </a:p>
        </p:txBody>
      </p:sp>
    </p:spTree>
    <p:extLst>
      <p:ext uri="{BB962C8B-B14F-4D97-AF65-F5344CB8AC3E}">
        <p14:creationId xmlns:p14="http://schemas.microsoft.com/office/powerpoint/2010/main" val="140252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endParaRPr lang="ru-RU" altLang="uk-UA"/>
          </a:p>
        </p:txBody>
      </p:sp>
      <p:sp>
        <p:nvSpPr>
          <p:cNvPr id="5" name="Місце для нижнього колонтитула 4"/>
          <p:cNvSpPr>
            <a:spLocks noGrp="1"/>
          </p:cNvSpPr>
          <p:nvPr>
            <p:ph type="ftr" sz="quarter" idx="11"/>
          </p:nvPr>
        </p:nvSpPr>
        <p:spPr/>
        <p:txBody>
          <a:bodyPr/>
          <a:lstStyle>
            <a:lvl1pPr>
              <a:defRPr/>
            </a:lvl1pPr>
          </a:lstStyle>
          <a:p>
            <a:endParaRPr lang="ru-RU" altLang="uk-UA"/>
          </a:p>
        </p:txBody>
      </p:sp>
      <p:sp>
        <p:nvSpPr>
          <p:cNvPr id="6" name="Місце для номера слайда 5"/>
          <p:cNvSpPr>
            <a:spLocks noGrp="1"/>
          </p:cNvSpPr>
          <p:nvPr>
            <p:ph type="sldNum" sz="quarter" idx="12"/>
          </p:nvPr>
        </p:nvSpPr>
        <p:spPr/>
        <p:txBody>
          <a:bodyPr/>
          <a:lstStyle>
            <a:lvl1pPr>
              <a:defRPr/>
            </a:lvl1pPr>
          </a:lstStyle>
          <a:p>
            <a:fld id="{AD8D7236-A92A-4066-87AF-8DB378B14CB2}" type="slidenum">
              <a:rPr lang="ru-RU" altLang="uk-UA"/>
              <a:pPr/>
              <a:t>‹№›</a:t>
            </a:fld>
            <a:endParaRPr lang="ru-RU" altLang="uk-UA"/>
          </a:p>
        </p:txBody>
      </p:sp>
    </p:spTree>
    <p:extLst>
      <p:ext uri="{BB962C8B-B14F-4D97-AF65-F5344CB8AC3E}">
        <p14:creationId xmlns:p14="http://schemas.microsoft.com/office/powerpoint/2010/main" val="350655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lvl1pPr>
              <a:defRPr/>
            </a:lvl1pPr>
          </a:lstStyle>
          <a:p>
            <a:endParaRPr lang="ru-RU" altLang="uk-UA"/>
          </a:p>
        </p:txBody>
      </p:sp>
      <p:sp>
        <p:nvSpPr>
          <p:cNvPr id="6" name="Місце для нижнього колонтитула 5"/>
          <p:cNvSpPr>
            <a:spLocks noGrp="1"/>
          </p:cNvSpPr>
          <p:nvPr>
            <p:ph type="ftr" sz="quarter" idx="11"/>
          </p:nvPr>
        </p:nvSpPr>
        <p:spPr/>
        <p:txBody>
          <a:bodyPr/>
          <a:lstStyle>
            <a:lvl1pPr>
              <a:defRPr/>
            </a:lvl1pPr>
          </a:lstStyle>
          <a:p>
            <a:endParaRPr lang="ru-RU" altLang="uk-UA"/>
          </a:p>
        </p:txBody>
      </p:sp>
      <p:sp>
        <p:nvSpPr>
          <p:cNvPr id="7" name="Місце для номера слайда 6"/>
          <p:cNvSpPr>
            <a:spLocks noGrp="1"/>
          </p:cNvSpPr>
          <p:nvPr>
            <p:ph type="sldNum" sz="quarter" idx="12"/>
          </p:nvPr>
        </p:nvSpPr>
        <p:spPr/>
        <p:txBody>
          <a:bodyPr/>
          <a:lstStyle>
            <a:lvl1pPr>
              <a:defRPr/>
            </a:lvl1pPr>
          </a:lstStyle>
          <a:p>
            <a:fld id="{F082FB49-F480-400D-936B-3E13A2BF2BC0}" type="slidenum">
              <a:rPr lang="ru-RU" altLang="uk-UA"/>
              <a:pPr/>
              <a:t>‹№›</a:t>
            </a:fld>
            <a:endParaRPr lang="ru-RU" altLang="uk-UA"/>
          </a:p>
        </p:txBody>
      </p:sp>
    </p:spTree>
    <p:extLst>
      <p:ext uri="{BB962C8B-B14F-4D97-AF65-F5344CB8AC3E}">
        <p14:creationId xmlns:p14="http://schemas.microsoft.com/office/powerpoint/2010/main" val="156460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lvl1pPr>
              <a:defRPr/>
            </a:lvl1pPr>
          </a:lstStyle>
          <a:p>
            <a:endParaRPr lang="ru-RU" altLang="uk-UA"/>
          </a:p>
        </p:txBody>
      </p:sp>
      <p:sp>
        <p:nvSpPr>
          <p:cNvPr id="8" name="Місце для нижнього колонтитула 7"/>
          <p:cNvSpPr>
            <a:spLocks noGrp="1"/>
          </p:cNvSpPr>
          <p:nvPr>
            <p:ph type="ftr" sz="quarter" idx="11"/>
          </p:nvPr>
        </p:nvSpPr>
        <p:spPr/>
        <p:txBody>
          <a:bodyPr/>
          <a:lstStyle>
            <a:lvl1pPr>
              <a:defRPr/>
            </a:lvl1pPr>
          </a:lstStyle>
          <a:p>
            <a:endParaRPr lang="ru-RU" altLang="uk-UA"/>
          </a:p>
        </p:txBody>
      </p:sp>
      <p:sp>
        <p:nvSpPr>
          <p:cNvPr id="9" name="Місце для номера слайда 8"/>
          <p:cNvSpPr>
            <a:spLocks noGrp="1"/>
          </p:cNvSpPr>
          <p:nvPr>
            <p:ph type="sldNum" sz="quarter" idx="12"/>
          </p:nvPr>
        </p:nvSpPr>
        <p:spPr/>
        <p:txBody>
          <a:bodyPr/>
          <a:lstStyle>
            <a:lvl1pPr>
              <a:defRPr/>
            </a:lvl1pPr>
          </a:lstStyle>
          <a:p>
            <a:fld id="{7A557224-D53A-4AA2-A6C3-8E96EEDD61FA}" type="slidenum">
              <a:rPr lang="ru-RU" altLang="uk-UA"/>
              <a:pPr/>
              <a:t>‹№›</a:t>
            </a:fld>
            <a:endParaRPr lang="ru-RU" altLang="uk-UA"/>
          </a:p>
        </p:txBody>
      </p:sp>
    </p:spTree>
    <p:extLst>
      <p:ext uri="{BB962C8B-B14F-4D97-AF65-F5344CB8AC3E}">
        <p14:creationId xmlns:p14="http://schemas.microsoft.com/office/powerpoint/2010/main" val="31924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lvl1pPr>
              <a:defRPr/>
            </a:lvl1pPr>
          </a:lstStyle>
          <a:p>
            <a:endParaRPr lang="ru-RU" altLang="uk-UA"/>
          </a:p>
        </p:txBody>
      </p:sp>
      <p:sp>
        <p:nvSpPr>
          <p:cNvPr id="4" name="Місце для нижнього колонтитула 3"/>
          <p:cNvSpPr>
            <a:spLocks noGrp="1"/>
          </p:cNvSpPr>
          <p:nvPr>
            <p:ph type="ftr" sz="quarter" idx="11"/>
          </p:nvPr>
        </p:nvSpPr>
        <p:spPr/>
        <p:txBody>
          <a:bodyPr/>
          <a:lstStyle>
            <a:lvl1pPr>
              <a:defRPr/>
            </a:lvl1pPr>
          </a:lstStyle>
          <a:p>
            <a:endParaRPr lang="ru-RU" altLang="uk-UA"/>
          </a:p>
        </p:txBody>
      </p:sp>
      <p:sp>
        <p:nvSpPr>
          <p:cNvPr id="5" name="Місце для номера слайда 4"/>
          <p:cNvSpPr>
            <a:spLocks noGrp="1"/>
          </p:cNvSpPr>
          <p:nvPr>
            <p:ph type="sldNum" sz="quarter" idx="12"/>
          </p:nvPr>
        </p:nvSpPr>
        <p:spPr/>
        <p:txBody>
          <a:bodyPr/>
          <a:lstStyle>
            <a:lvl1pPr>
              <a:defRPr/>
            </a:lvl1pPr>
          </a:lstStyle>
          <a:p>
            <a:fld id="{845452CC-C5F1-4631-8F2D-7BE32B82135B}" type="slidenum">
              <a:rPr lang="ru-RU" altLang="uk-UA"/>
              <a:pPr/>
              <a:t>‹№›</a:t>
            </a:fld>
            <a:endParaRPr lang="ru-RU" altLang="uk-UA"/>
          </a:p>
        </p:txBody>
      </p:sp>
    </p:spTree>
    <p:extLst>
      <p:ext uri="{BB962C8B-B14F-4D97-AF65-F5344CB8AC3E}">
        <p14:creationId xmlns:p14="http://schemas.microsoft.com/office/powerpoint/2010/main" val="276163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lvl1pPr>
              <a:defRPr/>
            </a:lvl1pPr>
          </a:lstStyle>
          <a:p>
            <a:endParaRPr lang="ru-RU" altLang="uk-UA"/>
          </a:p>
        </p:txBody>
      </p:sp>
      <p:sp>
        <p:nvSpPr>
          <p:cNvPr id="3" name="Місце для нижнього колонтитула 2"/>
          <p:cNvSpPr>
            <a:spLocks noGrp="1"/>
          </p:cNvSpPr>
          <p:nvPr>
            <p:ph type="ftr" sz="quarter" idx="11"/>
          </p:nvPr>
        </p:nvSpPr>
        <p:spPr/>
        <p:txBody>
          <a:bodyPr/>
          <a:lstStyle>
            <a:lvl1pPr>
              <a:defRPr/>
            </a:lvl1pPr>
          </a:lstStyle>
          <a:p>
            <a:endParaRPr lang="ru-RU" altLang="uk-UA"/>
          </a:p>
        </p:txBody>
      </p:sp>
      <p:sp>
        <p:nvSpPr>
          <p:cNvPr id="4" name="Місце для номера слайда 3"/>
          <p:cNvSpPr>
            <a:spLocks noGrp="1"/>
          </p:cNvSpPr>
          <p:nvPr>
            <p:ph type="sldNum" sz="quarter" idx="12"/>
          </p:nvPr>
        </p:nvSpPr>
        <p:spPr/>
        <p:txBody>
          <a:bodyPr/>
          <a:lstStyle>
            <a:lvl1pPr>
              <a:defRPr/>
            </a:lvl1pPr>
          </a:lstStyle>
          <a:p>
            <a:fld id="{9AB3AF2D-7751-4CF4-B76B-5F5A8EA47AB6}" type="slidenum">
              <a:rPr lang="ru-RU" altLang="uk-UA"/>
              <a:pPr/>
              <a:t>‹№›</a:t>
            </a:fld>
            <a:endParaRPr lang="ru-RU" altLang="uk-UA"/>
          </a:p>
        </p:txBody>
      </p:sp>
    </p:spTree>
    <p:extLst>
      <p:ext uri="{BB962C8B-B14F-4D97-AF65-F5344CB8AC3E}">
        <p14:creationId xmlns:p14="http://schemas.microsoft.com/office/powerpoint/2010/main" val="412591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lvl1pPr>
              <a:defRPr/>
            </a:lvl1pPr>
          </a:lstStyle>
          <a:p>
            <a:endParaRPr lang="ru-RU" altLang="uk-UA"/>
          </a:p>
        </p:txBody>
      </p:sp>
      <p:sp>
        <p:nvSpPr>
          <p:cNvPr id="6" name="Місце для нижнього колонтитула 5"/>
          <p:cNvSpPr>
            <a:spLocks noGrp="1"/>
          </p:cNvSpPr>
          <p:nvPr>
            <p:ph type="ftr" sz="quarter" idx="11"/>
          </p:nvPr>
        </p:nvSpPr>
        <p:spPr/>
        <p:txBody>
          <a:bodyPr/>
          <a:lstStyle>
            <a:lvl1pPr>
              <a:defRPr/>
            </a:lvl1pPr>
          </a:lstStyle>
          <a:p>
            <a:endParaRPr lang="ru-RU" altLang="uk-UA"/>
          </a:p>
        </p:txBody>
      </p:sp>
      <p:sp>
        <p:nvSpPr>
          <p:cNvPr id="7" name="Місце для номера слайда 6"/>
          <p:cNvSpPr>
            <a:spLocks noGrp="1"/>
          </p:cNvSpPr>
          <p:nvPr>
            <p:ph type="sldNum" sz="quarter" idx="12"/>
          </p:nvPr>
        </p:nvSpPr>
        <p:spPr/>
        <p:txBody>
          <a:bodyPr/>
          <a:lstStyle>
            <a:lvl1pPr>
              <a:defRPr/>
            </a:lvl1pPr>
          </a:lstStyle>
          <a:p>
            <a:fld id="{5B8C2C8C-B9F8-428B-962C-B1473020F00B}" type="slidenum">
              <a:rPr lang="ru-RU" altLang="uk-UA"/>
              <a:pPr/>
              <a:t>‹№›</a:t>
            </a:fld>
            <a:endParaRPr lang="ru-RU" altLang="uk-UA"/>
          </a:p>
        </p:txBody>
      </p:sp>
    </p:spTree>
    <p:extLst>
      <p:ext uri="{BB962C8B-B14F-4D97-AF65-F5344CB8AC3E}">
        <p14:creationId xmlns:p14="http://schemas.microsoft.com/office/powerpoint/2010/main" val="238779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lvl1pPr>
              <a:defRPr/>
            </a:lvl1pPr>
          </a:lstStyle>
          <a:p>
            <a:endParaRPr lang="ru-RU" altLang="uk-UA"/>
          </a:p>
        </p:txBody>
      </p:sp>
      <p:sp>
        <p:nvSpPr>
          <p:cNvPr id="6" name="Місце для нижнього колонтитула 5"/>
          <p:cNvSpPr>
            <a:spLocks noGrp="1"/>
          </p:cNvSpPr>
          <p:nvPr>
            <p:ph type="ftr" sz="quarter" idx="11"/>
          </p:nvPr>
        </p:nvSpPr>
        <p:spPr/>
        <p:txBody>
          <a:bodyPr/>
          <a:lstStyle>
            <a:lvl1pPr>
              <a:defRPr/>
            </a:lvl1pPr>
          </a:lstStyle>
          <a:p>
            <a:endParaRPr lang="ru-RU" altLang="uk-UA"/>
          </a:p>
        </p:txBody>
      </p:sp>
      <p:sp>
        <p:nvSpPr>
          <p:cNvPr id="7" name="Місце для номера слайда 6"/>
          <p:cNvSpPr>
            <a:spLocks noGrp="1"/>
          </p:cNvSpPr>
          <p:nvPr>
            <p:ph type="sldNum" sz="quarter" idx="12"/>
          </p:nvPr>
        </p:nvSpPr>
        <p:spPr/>
        <p:txBody>
          <a:bodyPr/>
          <a:lstStyle>
            <a:lvl1pPr>
              <a:defRPr/>
            </a:lvl1pPr>
          </a:lstStyle>
          <a:p>
            <a:fld id="{0B8ADC49-D9E9-415B-A5D6-85A5C35103FE}" type="slidenum">
              <a:rPr lang="ru-RU" altLang="uk-UA"/>
              <a:pPr/>
              <a:t>‹№›</a:t>
            </a:fld>
            <a:endParaRPr lang="ru-RU" altLang="uk-UA"/>
          </a:p>
        </p:txBody>
      </p:sp>
    </p:spTree>
    <p:extLst>
      <p:ext uri="{BB962C8B-B14F-4D97-AF65-F5344CB8AC3E}">
        <p14:creationId xmlns:p14="http://schemas.microsoft.com/office/powerpoint/2010/main" val="384454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uk-U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F5C2E2-A8A6-4FE1-9C31-5831793B5B41}" type="slidenum">
              <a:rPr lang="ru-RU" altLang="uk-UA"/>
              <a:pPr/>
              <a:t>‹№›</a:t>
            </a:fld>
            <a:endParaRPr lang="ru-RU" alt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hyperlink" Target="https://cyberleninka.ru/article/n/leonid-vladimirovich-assur/viewer"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2738" cy="6916738"/>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685800" y="2130425"/>
            <a:ext cx="7847013" cy="1803400"/>
          </a:xfrm>
        </p:spPr>
        <p:txBody>
          <a:bodyPr/>
          <a:lstStyle/>
          <a:p>
            <a:r>
              <a:rPr lang="uk-UA" altLang="uk-UA" sz="3600" b="1"/>
              <a:t>ЛЕОНІД ВОЛОДИМИРОВИЧ АССУР</a:t>
            </a:r>
            <a:r>
              <a:rPr lang="uk-UA" altLang="uk-UA" sz="3200"/>
              <a:t> – </a:t>
            </a:r>
            <a:br>
              <a:rPr lang="uk-UA" altLang="uk-UA" sz="3200"/>
            </a:br>
            <a:r>
              <a:rPr lang="uk-UA" altLang="uk-UA" sz="2400" b="1"/>
              <a:t>ЗАСНОВНИК ВЧЕННЯ ПРО СТРУКТУРУ </a:t>
            </a:r>
            <a:br>
              <a:rPr lang="uk-UA" altLang="uk-UA" sz="2400" b="1"/>
            </a:br>
            <a:r>
              <a:rPr lang="uk-UA" altLang="uk-UA" sz="2400" b="1"/>
              <a:t>ТА КЛАСИФІКАЦІЮ МЕХАНІЗМІВ</a:t>
            </a:r>
            <a:endParaRPr lang="ru-RU" altLang="uk-UA" sz="2400" b="1"/>
          </a:p>
        </p:txBody>
      </p:sp>
      <p:sp>
        <p:nvSpPr>
          <p:cNvPr id="5123" name="Rectangle 3"/>
          <p:cNvSpPr>
            <a:spLocks noGrp="1" noChangeArrowheads="1"/>
          </p:cNvSpPr>
          <p:nvPr>
            <p:ph type="subTitle" idx="1"/>
          </p:nvPr>
        </p:nvSpPr>
        <p:spPr>
          <a:xfrm>
            <a:off x="1403350" y="4365625"/>
            <a:ext cx="7200900" cy="1439863"/>
          </a:xfrm>
        </p:spPr>
        <p:txBody>
          <a:bodyPr/>
          <a:lstStyle/>
          <a:p>
            <a:pPr algn="r"/>
            <a:r>
              <a:rPr lang="uk-UA" altLang="uk-UA" sz="2400" b="1" dirty="0" smtClean="0"/>
              <a:t>Підготував: </a:t>
            </a:r>
            <a:r>
              <a:rPr lang="uk-UA" altLang="uk-UA" sz="2400" b="1" dirty="0" smtClean="0"/>
              <a:t>Кувшинов </a:t>
            </a:r>
            <a:r>
              <a:rPr lang="uk-UA" altLang="uk-UA" sz="2400" b="1" smtClean="0"/>
              <a:t>О.В.,</a:t>
            </a:r>
            <a:endParaRPr lang="uk-UA" altLang="uk-UA" sz="2400" b="1" dirty="0" smtClean="0"/>
          </a:p>
          <a:p>
            <a:pPr algn="r"/>
            <a:r>
              <a:rPr lang="uk-UA" altLang="uk-UA" sz="2400" b="1" dirty="0" smtClean="0"/>
              <a:t>студ</a:t>
            </a:r>
            <a:r>
              <a:rPr lang="uk-UA" altLang="uk-UA" sz="2400" b="1" dirty="0"/>
              <a:t>. 3-го курсу ІХФ</a:t>
            </a:r>
          </a:p>
          <a:p>
            <a:pPr algn="r"/>
            <a:r>
              <a:rPr lang="uk-UA" altLang="uk-UA" sz="2400" b="1" dirty="0" smtClean="0"/>
              <a:t>Керівник</a:t>
            </a:r>
            <a:r>
              <a:rPr lang="uk-UA" altLang="uk-UA" sz="2400" b="1" dirty="0"/>
              <a:t>: доц. Кірієнко О.А.</a:t>
            </a:r>
            <a:endParaRPr lang="ru-RU" altLang="uk-UA"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543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Rectangle 10"/>
          <p:cNvSpPr>
            <a:spLocks noGrp="1" noChangeArrowheads="1"/>
          </p:cNvSpPr>
          <p:nvPr>
            <p:ph type="body" sz="half" idx="4294967295"/>
          </p:nvPr>
        </p:nvSpPr>
        <p:spPr>
          <a:xfrm>
            <a:off x="468313" y="404813"/>
            <a:ext cx="3311525" cy="5545137"/>
          </a:xfrm>
        </p:spPr>
        <p:txBody>
          <a:bodyPr/>
          <a:lstStyle/>
          <a:p>
            <a:pPr algn="ctr">
              <a:lnSpc>
                <a:spcPct val="80000"/>
              </a:lnSpc>
              <a:buFontTx/>
              <a:buNone/>
            </a:pPr>
            <a:r>
              <a:rPr lang="uk-UA" altLang="uk-UA" sz="2400"/>
              <a:t>У 1909 р. вийшла у світ друга робота Л.В.Ассура </a:t>
            </a:r>
            <a:r>
              <a:rPr lang="uk-UA" altLang="uk-UA" sz="2400" b="1"/>
              <a:t>«</a:t>
            </a:r>
            <a:r>
              <a:rPr lang="ru-RU" altLang="uk-UA" sz="2400" b="1"/>
              <a:t>Основные свойства аналогов ускорений                        в аналитическом изложении</a:t>
            </a:r>
            <a:r>
              <a:rPr lang="uk-UA" altLang="uk-UA" sz="2400" b="1"/>
              <a:t>»,</a:t>
            </a:r>
            <a:r>
              <a:rPr lang="uk-UA" altLang="uk-UA" sz="2400"/>
              <a:t> </a:t>
            </a:r>
          </a:p>
          <a:p>
            <a:pPr algn="ctr">
              <a:lnSpc>
                <a:spcPct val="80000"/>
              </a:lnSpc>
              <a:buFontTx/>
              <a:buNone/>
            </a:pPr>
            <a:r>
              <a:rPr lang="uk-UA" altLang="uk-UA" sz="2400"/>
              <a:t>яка мала принципове значення для загальної теорії механізмів             із кількома степенями вільності</a:t>
            </a:r>
            <a:endParaRPr lang="ru-RU" altLang="uk-UA" sz="2400"/>
          </a:p>
        </p:txBody>
      </p:sp>
      <p:pic>
        <p:nvPicPr>
          <p:cNvPr id="297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333375"/>
            <a:ext cx="4041775"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8" name="Picture 12" descr="СПБп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6100" y="3068638"/>
            <a:ext cx="3998913"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 Box 14"/>
          <p:cNvSpPr txBox="1">
            <a:spLocks noChangeArrowheads="1"/>
          </p:cNvSpPr>
          <p:nvPr/>
        </p:nvSpPr>
        <p:spPr bwMode="auto">
          <a:xfrm>
            <a:off x="4572000" y="5516563"/>
            <a:ext cx="37449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1400" b="1"/>
              <a:t>Аудиторії та бібліотека Санкт-Петербурзького політехнічного інституту на початку ХХ-го століття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0"/>
            <a:ext cx="93345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9"/>
          <p:cNvSpPr>
            <a:spLocks noChangeArrowheads="1"/>
          </p:cNvSpPr>
          <p:nvPr/>
        </p:nvSpPr>
        <p:spPr bwMode="auto">
          <a:xfrm>
            <a:off x="684213" y="260350"/>
            <a:ext cx="7920037"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uk-UA" altLang="uk-UA" sz="2000" b="1"/>
              <a:t>У 1911 р. Ассур почав працювати над дисертацією на науковий ступінь ад‘юнкта. </a:t>
            </a:r>
          </a:p>
          <a:p>
            <a:pPr algn="ctr"/>
            <a:r>
              <a:rPr lang="uk-UA" altLang="uk-UA" sz="2000" b="1"/>
              <a:t>Робота </a:t>
            </a:r>
            <a:r>
              <a:rPr lang="ru-RU" altLang="uk-UA" sz="2000" b="1" i="1"/>
              <a:t>“</a:t>
            </a:r>
            <a:r>
              <a:rPr lang="ru-RU" altLang="uk-UA" sz="2400" b="1"/>
              <a:t>Исследование плоских стержневых механизмов с низшими парами с точки зрения их структуры и классификации”</a:t>
            </a:r>
            <a:r>
              <a:rPr lang="uk-UA" altLang="uk-UA" sz="2000" b="1"/>
              <a:t> – </a:t>
            </a:r>
          </a:p>
          <a:p>
            <a:pPr algn="ctr"/>
            <a:r>
              <a:rPr lang="uk-UA" altLang="uk-UA" sz="2000" b="1"/>
              <a:t>стала основною працею </a:t>
            </a:r>
          </a:p>
          <a:p>
            <a:pPr algn="ctr"/>
            <a:r>
              <a:rPr lang="uk-UA" altLang="uk-UA" sz="2000" b="1"/>
              <a:t>його життя</a:t>
            </a:r>
            <a:endParaRPr lang="en-US" altLang="uk-UA" sz="2000" b="1"/>
          </a:p>
        </p:txBody>
      </p:sp>
      <p:pic>
        <p:nvPicPr>
          <p:cNvPr id="27658" name="Picture 10" descr="спбп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708275"/>
            <a:ext cx="51212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0"/>
            <a:ext cx="93853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книга Ассура"/>
          <p:cNvPicPr>
            <a:picLocks noChangeAspect="1" noChangeArrowheads="1"/>
          </p:cNvPicPr>
          <p:nvPr/>
        </p:nvPicPr>
        <p:blipFill>
          <a:blip r:embed="rId3">
            <a:extLst>
              <a:ext uri="{28A0092B-C50C-407E-A947-70E740481C1C}">
                <a14:useLocalDpi xmlns:a14="http://schemas.microsoft.com/office/drawing/2010/main" val="0"/>
              </a:ext>
            </a:extLst>
          </a:blip>
          <a:srcRect l="3149" t="13951" r="3149" b="6349"/>
          <a:stretch>
            <a:fillRect/>
          </a:stretch>
        </p:blipFill>
        <p:spPr bwMode="auto">
          <a:xfrm>
            <a:off x="611188" y="1341438"/>
            <a:ext cx="299720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8"/>
          <p:cNvSpPr txBox="1">
            <a:spLocks noChangeArrowheads="1"/>
          </p:cNvSpPr>
          <p:nvPr/>
        </p:nvSpPr>
        <p:spPr bwMode="auto">
          <a:xfrm>
            <a:off x="3851275" y="476250"/>
            <a:ext cx="4897438"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2400"/>
              <a:t>З 1911 р. Л.В.Ассур починає викладати курс «</a:t>
            </a:r>
            <a:r>
              <a:rPr lang="uk-UA" altLang="uk-UA" sz="2400" b="1"/>
              <a:t>Теорія регулювання машин». </a:t>
            </a:r>
          </a:p>
          <a:p>
            <a:pPr algn="ctr">
              <a:spcBef>
                <a:spcPct val="50000"/>
              </a:spcBef>
            </a:pPr>
            <a:r>
              <a:rPr lang="uk-UA" altLang="uk-UA" sz="2400"/>
              <a:t>Цього року він опубліковує роботу</a:t>
            </a:r>
            <a:r>
              <a:rPr lang="ru-RU" altLang="uk-UA" sz="2400" b="1"/>
              <a:t>«Картины скоростей и ускорений точек плоских механизмов»,</a:t>
            </a:r>
            <a:r>
              <a:rPr lang="ru-RU" altLang="uk-UA" sz="2400"/>
              <a:t> в</a:t>
            </a:r>
            <a:r>
              <a:rPr lang="uk-UA" altLang="uk-UA" sz="2400"/>
              <a:t> який розглядає</a:t>
            </a:r>
            <a:r>
              <a:rPr lang="ru-RU" altLang="uk-UA" sz="2400"/>
              <a:t> ряд теорем та </a:t>
            </a:r>
            <a:r>
              <a:rPr lang="uk-UA" altLang="uk-UA" sz="2400"/>
              <a:t>новий принцип утворювання механізмів шляхом нашарування груп, а також застосовує </a:t>
            </a:r>
            <a:r>
              <a:rPr lang="uk-UA" altLang="uk-UA" sz="2400" b="1"/>
              <a:t>метод особливих точок,</a:t>
            </a:r>
            <a:r>
              <a:rPr lang="uk-UA" altLang="uk-UA" sz="2400"/>
              <a:t> який в подальшому отримає назву </a:t>
            </a:r>
            <a:r>
              <a:rPr lang="uk-UA" altLang="uk-UA" sz="2400" b="1"/>
              <a:t>«метод точок Ассура»</a:t>
            </a:r>
            <a:r>
              <a:rPr lang="uk-UA" altLang="uk-UA" sz="2400"/>
              <a:t> </a:t>
            </a:r>
            <a:endParaRPr lang="ru-RU" altLang="uk-UA" sz="2400"/>
          </a:p>
        </p:txBody>
      </p:sp>
      <p:sp>
        <p:nvSpPr>
          <p:cNvPr id="34825" name="Text Box 9"/>
          <p:cNvSpPr txBox="1">
            <a:spLocks noChangeArrowheads="1"/>
          </p:cNvSpPr>
          <p:nvPr/>
        </p:nvSpPr>
        <p:spPr bwMode="auto">
          <a:xfrm>
            <a:off x="900113" y="5013325"/>
            <a:ext cx="273685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uk-UA" sz="1400" b="1"/>
              <a:t>Л.В.Ассур.</a:t>
            </a:r>
          </a:p>
          <a:p>
            <a:pPr algn="ctr">
              <a:spcBef>
                <a:spcPct val="50000"/>
              </a:spcBef>
            </a:pPr>
            <a:r>
              <a:rPr lang="ru-RU" altLang="uk-UA" sz="1400" b="1"/>
              <a:t> Классификация стержневых механизмов</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2738" cy="6916738"/>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836613"/>
            <a:ext cx="4337050" cy="32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Text Box 7"/>
          <p:cNvSpPr txBox="1">
            <a:spLocks noChangeArrowheads="1"/>
          </p:cNvSpPr>
          <p:nvPr/>
        </p:nvSpPr>
        <p:spPr bwMode="auto">
          <a:xfrm>
            <a:off x="4932363" y="333375"/>
            <a:ext cx="3887787"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2000" b="1"/>
              <a:t>У 1914 р. в </a:t>
            </a:r>
            <a:r>
              <a:rPr lang="ru-RU" altLang="uk-UA" sz="2000" b="1"/>
              <a:t>“Известиях Санкт-Петербургского политехнического института” </a:t>
            </a:r>
            <a:r>
              <a:rPr lang="uk-UA" altLang="uk-UA" sz="2000" b="1"/>
              <a:t>була опублікована перша частина роботи</a:t>
            </a:r>
            <a:r>
              <a:rPr lang="ru-RU" altLang="uk-UA" sz="2000" b="1"/>
              <a:t> – </a:t>
            </a:r>
            <a:r>
              <a:rPr lang="ru-RU" altLang="uk-UA" sz="2400" b="1"/>
              <a:t>«Учение о нормальных многоповодковых цепях и роль их в образовании механизмов».</a:t>
            </a:r>
            <a:r>
              <a:rPr lang="ru-RU" altLang="uk-UA" sz="2000" b="1"/>
              <a:t> </a:t>
            </a:r>
          </a:p>
          <a:p>
            <a:pPr algn="ctr">
              <a:spcBef>
                <a:spcPct val="50000"/>
              </a:spcBef>
            </a:pPr>
            <a:r>
              <a:rPr lang="ru-RU" altLang="uk-UA" sz="2000" b="1"/>
              <a:t>У 1915</a:t>
            </a:r>
            <a:r>
              <a:rPr lang="en-US" altLang="uk-UA" sz="2000" b="1"/>
              <a:t> </a:t>
            </a:r>
            <a:r>
              <a:rPr lang="uk-UA" altLang="uk-UA" sz="2000" b="1"/>
              <a:t>році вийшла друга частина: </a:t>
            </a:r>
            <a:r>
              <a:rPr lang="ru-RU" altLang="uk-UA" sz="2400" b="1"/>
              <a:t>“Приложение учения о нормальных цепях к общей теории механизмов”</a:t>
            </a:r>
          </a:p>
        </p:txBody>
      </p:sp>
      <p:sp>
        <p:nvSpPr>
          <p:cNvPr id="25608" name="Text Box 8"/>
          <p:cNvSpPr txBox="1">
            <a:spLocks noChangeArrowheads="1"/>
          </p:cNvSpPr>
          <p:nvPr/>
        </p:nvSpPr>
        <p:spPr bwMode="auto">
          <a:xfrm>
            <a:off x="684213" y="4508500"/>
            <a:ext cx="36718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1400" b="1"/>
              <a:t>Унікальний екземпляр титульних аркушів книги з автографом Ассура</a:t>
            </a:r>
            <a:endParaRPr lang="ru-RU" altLang="uk-UA" sz="14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75"/>
            <a:ext cx="93345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971550" y="260350"/>
            <a:ext cx="7345363"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2000" b="1"/>
              <a:t>13 лютого 1916 р. Л.В.Ассур захищає у політехнічному інституті дисертацію на звання ад’юнкта за темою, яка збігається з назвою його основної наукової праці </a:t>
            </a:r>
            <a:r>
              <a:rPr lang="uk-UA" altLang="uk-UA" sz="2400" b="1"/>
              <a:t>«</a:t>
            </a:r>
            <a:r>
              <a:rPr lang="ru-RU" altLang="uk-UA" sz="2400" b="1"/>
              <a:t>Исследование плоских стержневых механизмов с низшими парами с</a:t>
            </a:r>
            <a:r>
              <a:rPr lang="uk-UA" altLang="uk-UA" sz="2400" b="1"/>
              <a:t> </a:t>
            </a:r>
            <a:r>
              <a:rPr lang="ru-RU" altLang="uk-UA" sz="2400" b="1"/>
              <a:t>точки зрения их структуры и классификации</a:t>
            </a:r>
            <a:r>
              <a:rPr lang="uk-UA" altLang="uk-UA" sz="2400" b="1"/>
              <a:t>»</a:t>
            </a:r>
            <a:r>
              <a:rPr lang="ru-RU" altLang="uk-UA"/>
              <a:t> </a:t>
            </a:r>
            <a:r>
              <a:rPr lang="uk-UA" altLang="uk-UA" sz="2000" b="1"/>
              <a:t>.</a:t>
            </a:r>
            <a:r>
              <a:rPr lang="ru-RU" altLang="uk-UA" sz="2000"/>
              <a:t> </a:t>
            </a:r>
            <a:endParaRPr lang="uk-UA" altLang="uk-UA" sz="2000" b="1"/>
          </a:p>
          <a:p>
            <a:pPr algn="ctr">
              <a:spcBef>
                <a:spcPct val="50000"/>
              </a:spcBef>
            </a:pPr>
            <a:r>
              <a:rPr lang="uk-UA" altLang="uk-UA" sz="2000" b="1"/>
              <a:t>Офіціальними опонентами були проф. О.О.Радциг, проф. М.Є.Жуковський, проф. Д.М.Зейлигер</a:t>
            </a:r>
            <a:br>
              <a:rPr lang="uk-UA" altLang="uk-UA" sz="2000" b="1"/>
            </a:br>
            <a:endParaRPr lang="ru-RU" altLang="uk-UA" sz="2000" b="1"/>
          </a:p>
        </p:txBody>
      </p:sp>
      <p:pic>
        <p:nvPicPr>
          <p:cNvPr id="36870" name="Picture 6" descr="Радциг А"/>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3284538"/>
            <a:ext cx="1871662"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Жуковск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284538"/>
            <a:ext cx="18542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descr="Зейлиге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3213100"/>
            <a:ext cx="180975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9"/>
          <p:cNvSpPr txBox="1">
            <a:spLocks noChangeArrowheads="1"/>
          </p:cNvSpPr>
          <p:nvPr/>
        </p:nvSpPr>
        <p:spPr bwMode="auto">
          <a:xfrm>
            <a:off x="1042988" y="6021388"/>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sz="1600" b="1"/>
              <a:t>Проф. О.О.Радциг</a:t>
            </a:r>
            <a:endParaRPr lang="ru-RU" altLang="uk-UA" sz="1600" b="1"/>
          </a:p>
        </p:txBody>
      </p:sp>
      <p:sp>
        <p:nvSpPr>
          <p:cNvPr id="36874" name="Text Box 10"/>
          <p:cNvSpPr txBox="1">
            <a:spLocks noChangeArrowheads="1"/>
          </p:cNvSpPr>
          <p:nvPr/>
        </p:nvSpPr>
        <p:spPr bwMode="auto">
          <a:xfrm>
            <a:off x="3635375" y="6021388"/>
            <a:ext cx="2665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1600" b="1"/>
              <a:t>Проф. М.Є.Жуковський</a:t>
            </a:r>
            <a:endParaRPr lang="ru-RU" altLang="uk-UA" sz="1600" b="1"/>
          </a:p>
        </p:txBody>
      </p:sp>
      <p:sp>
        <p:nvSpPr>
          <p:cNvPr id="36875" name="Text Box 11"/>
          <p:cNvSpPr txBox="1">
            <a:spLocks noChangeArrowheads="1"/>
          </p:cNvSpPr>
          <p:nvPr/>
        </p:nvSpPr>
        <p:spPr bwMode="auto">
          <a:xfrm>
            <a:off x="6516688" y="5949950"/>
            <a:ext cx="2376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1600" b="1"/>
              <a:t>Проф. Д.М.Зейлигер</a:t>
            </a:r>
            <a:endParaRPr lang="ru-RU" altLang="uk-UA" sz="16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0" name="Picture 8"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0"/>
            <a:ext cx="93345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Rectangle 11"/>
          <p:cNvSpPr>
            <a:spLocks noGrp="1" noChangeArrowheads="1"/>
          </p:cNvSpPr>
          <p:nvPr>
            <p:ph type="title"/>
          </p:nvPr>
        </p:nvSpPr>
        <p:spPr/>
        <p:txBody>
          <a:bodyPr/>
          <a:lstStyle/>
          <a:p>
            <a:r>
              <a:rPr lang="uk-UA" altLang="uk-UA"/>
              <a:t>РОБОТИ Л.В.АССУРА</a:t>
            </a:r>
            <a:endParaRPr lang="ru-RU" altLang="uk-UA"/>
          </a:p>
        </p:txBody>
      </p:sp>
      <p:pic>
        <p:nvPicPr>
          <p:cNvPr id="64519" name="Picture 7" descr="работа Ассура3"/>
          <p:cNvPicPr>
            <a:picLocks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595313" y="1916113"/>
            <a:ext cx="2389187" cy="3652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521" name="Picture 9" descr="робота Ассур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916113"/>
            <a:ext cx="2274887"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10" descr="работа Ассура2"/>
          <p:cNvPicPr>
            <a:picLocks noChangeAspect="1" noChangeArrowheads="1"/>
          </p:cNvPicPr>
          <p:nvPr/>
        </p:nvPicPr>
        <p:blipFill>
          <a:blip r:embed="rId5">
            <a:extLst>
              <a:ext uri="{28A0092B-C50C-407E-A947-70E740481C1C}">
                <a14:useLocalDpi xmlns:a14="http://schemas.microsoft.com/office/drawing/2010/main" val="0"/>
              </a:ext>
            </a:extLst>
          </a:blip>
          <a:srcRect t="6201" r="9351" b="-221"/>
          <a:stretch>
            <a:fillRect/>
          </a:stretch>
        </p:blipFill>
        <p:spPr bwMode="auto">
          <a:xfrm>
            <a:off x="5940425" y="1916113"/>
            <a:ext cx="2497138"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0"/>
            <a:ext cx="93345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Rectangle 6"/>
          <p:cNvSpPr>
            <a:spLocks noGrp="1" noChangeArrowheads="1"/>
          </p:cNvSpPr>
          <p:nvPr>
            <p:ph type="title"/>
          </p:nvPr>
        </p:nvSpPr>
        <p:spPr>
          <a:xfrm>
            <a:off x="1258888" y="476250"/>
            <a:ext cx="7129462" cy="5243513"/>
          </a:xfrm>
        </p:spPr>
        <p:txBody>
          <a:bodyPr/>
          <a:lstStyle/>
          <a:p>
            <a:r>
              <a:rPr lang="uk-UA" altLang="uk-UA" sz="2400"/>
              <a:t>У 1918 р. Л.В.Ассур обирається професором Петроградського лісового інституту по кафедрі прикладної механіки. </a:t>
            </a:r>
            <a:br>
              <a:rPr lang="uk-UA" altLang="uk-UA" sz="2400"/>
            </a:br>
            <a:r>
              <a:rPr lang="uk-UA" altLang="uk-UA" sz="2400"/>
              <a:t/>
            </a:r>
            <a:br>
              <a:rPr lang="uk-UA" altLang="uk-UA" sz="2400"/>
            </a:br>
            <a:r>
              <a:rPr lang="uk-UA" altLang="uk-UA" sz="2400"/>
              <a:t>У липні 1919 року Ассур виїхав до Воронежу,   де на той час знаходилася його родина (він мав дружину до трьох дітей). </a:t>
            </a:r>
            <a:br>
              <a:rPr lang="uk-UA" altLang="uk-UA" sz="2400"/>
            </a:br>
            <a:r>
              <a:rPr lang="uk-UA" altLang="uk-UA" sz="2400"/>
              <a:t/>
            </a:r>
            <a:br>
              <a:rPr lang="uk-UA" altLang="uk-UA" sz="2400"/>
            </a:br>
            <a:r>
              <a:rPr lang="uk-UA" altLang="uk-UA" sz="2400"/>
              <a:t>За свідченнями його колег, зовні Л.В.Ассур здавався замкнутою, суворою людиною.                 Він відрізнявся великою витримкою, спокійною вдачею, акуратністю та педантичністю,                  що відповідало його походженню. </a:t>
            </a:r>
            <a:br>
              <a:rPr lang="uk-UA" altLang="uk-UA" sz="2400"/>
            </a:br>
            <a:r>
              <a:rPr lang="uk-UA" altLang="uk-UA" sz="2400"/>
              <a:t>Він дуже любив музику, </a:t>
            </a:r>
            <a:br>
              <a:rPr lang="uk-UA" altLang="uk-UA" sz="2400"/>
            </a:br>
            <a:r>
              <a:rPr lang="uk-UA" altLang="uk-UA" sz="2400"/>
              <a:t>грав сам та писав її</a:t>
            </a:r>
            <a:endParaRPr lang="ru-RU" altLang="uk-UA"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5"/>
          <p:cNvSpPr>
            <a:spLocks noGrp="1" noChangeArrowheads="1"/>
          </p:cNvSpPr>
          <p:nvPr>
            <p:ph type="title"/>
          </p:nvPr>
        </p:nvSpPr>
        <p:spPr>
          <a:xfrm>
            <a:off x="1692275" y="765175"/>
            <a:ext cx="6335713" cy="4751388"/>
          </a:xfrm>
        </p:spPr>
        <p:txBody>
          <a:bodyPr/>
          <a:lstStyle/>
          <a:p>
            <a:r>
              <a:rPr lang="uk-UA" altLang="uk-UA" sz="2800"/>
              <a:t>Л.В.Ассур встиг опублікувати лише        11 наукових праць. </a:t>
            </a:r>
            <a:br>
              <a:rPr lang="uk-UA" altLang="uk-UA" sz="2800"/>
            </a:br>
            <a:r>
              <a:rPr lang="uk-UA" altLang="uk-UA" sz="2800"/>
              <a:t>Після важкої невдалої операції         з видалення виразки дванадцятипалої кишки, Л.В.Ассур помер 19 травня 1920 року у розквіті своїх творчих сил.</a:t>
            </a:r>
            <a:br>
              <a:rPr lang="uk-UA" altLang="uk-UA" sz="2800"/>
            </a:br>
            <a:r>
              <a:rPr lang="uk-UA" altLang="uk-UA" sz="2800"/>
              <a:t>Похований він у м. Воронежі (Росія) </a:t>
            </a:r>
            <a:br>
              <a:rPr lang="uk-UA" altLang="uk-UA" sz="2800"/>
            </a:br>
            <a:endParaRPr lang="ru-RU" altLang="uk-UA"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5"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Rectangle 6"/>
          <p:cNvSpPr>
            <a:spLocks noGrp="1" noChangeArrowheads="1"/>
          </p:cNvSpPr>
          <p:nvPr>
            <p:ph type="title"/>
          </p:nvPr>
        </p:nvSpPr>
        <p:spPr>
          <a:xfrm>
            <a:off x="1331913" y="274638"/>
            <a:ext cx="6985000" cy="5818187"/>
          </a:xfrm>
        </p:spPr>
        <p:txBody>
          <a:bodyPr/>
          <a:lstStyle/>
          <a:p>
            <a:r>
              <a:rPr lang="uk-UA" altLang="uk-UA" sz="2400"/>
              <a:t>Фактично робота Л.В.Ассура залишилася незавершеною. Папери Ассура були загублені, сам автор помер. За сімейною легендою вони булі продані якомусь вченому за продукти         в голодні роки, але підтвердження цьому немає.</a:t>
            </a:r>
            <a:br>
              <a:rPr lang="uk-UA" altLang="uk-UA" sz="2400"/>
            </a:br>
            <a:r>
              <a:rPr lang="uk-UA" altLang="uk-UA" sz="2400"/>
              <a:t/>
            </a:r>
            <a:br>
              <a:rPr lang="uk-UA" altLang="uk-UA" sz="2400"/>
            </a:br>
            <a:r>
              <a:rPr lang="uk-UA" altLang="uk-UA" sz="2400"/>
              <a:t>Ідеї Ассура виявилися забутими на декілька років. Подальше життя ідеям Ассура дали тоді ще молодий вчений, згодом, академік </a:t>
            </a:r>
            <a:r>
              <a:rPr lang="uk-UA" altLang="uk-UA" sz="2400" b="1"/>
              <a:t>І.І.Артоболевський</a:t>
            </a:r>
            <a:r>
              <a:rPr lang="uk-UA" altLang="uk-UA" sz="2400"/>
              <a:t>, який удосконалив класифікацію Ассура, а також відомі згодом вчені </a:t>
            </a:r>
            <a:r>
              <a:rPr lang="uk-UA" altLang="uk-UA" sz="2400" b="1"/>
              <a:t>В.В.Добровольський </a:t>
            </a:r>
            <a:r>
              <a:rPr lang="uk-UA" altLang="uk-UA" sz="2400"/>
              <a:t>і</a:t>
            </a:r>
            <a:r>
              <a:rPr lang="uk-UA" altLang="uk-UA" sz="2400" b="1"/>
              <a:t> Н.Г.Бруєвич</a:t>
            </a:r>
            <a:endParaRPr lang="ru-RU" altLang="uk-UA" sz="24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7" descr="ист"/>
          <p:cNvPicPr>
            <a:picLocks noChangeAspect="1" noChangeArrowheads="1"/>
          </p:cNvPicPr>
          <p:nvPr>
            <p:ph type="body" sz="half" idx="1"/>
          </p:nvPr>
        </p:nvPicPr>
        <p:blipFill>
          <a:blip r:embed="rId2" cstate="print">
            <a:extLst>
              <a:ext uri="{28A0092B-C50C-407E-A947-70E740481C1C}">
                <a14:useLocalDpi xmlns:a14="http://schemas.microsoft.com/office/drawing/2010/main" val="0"/>
              </a:ext>
            </a:extLst>
          </a:blip>
          <a:srcRect/>
          <a:stretch>
            <a:fillRect/>
          </a:stretch>
        </p:blipFill>
        <p:spPr>
          <a:xfrm>
            <a:off x="0" y="0"/>
            <a:ext cx="9220200" cy="691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2" name="Rectangle 4"/>
          <p:cNvSpPr>
            <a:spLocks noGrp="1" noChangeArrowheads="1"/>
          </p:cNvSpPr>
          <p:nvPr>
            <p:ph type="title"/>
          </p:nvPr>
        </p:nvSpPr>
        <p:spPr/>
        <p:txBody>
          <a:bodyPr/>
          <a:lstStyle/>
          <a:p>
            <a:r>
              <a:rPr lang="uk-UA" altLang="uk-UA" sz="2400" b="1"/>
              <a:t>УТВОРЕННЯ МЕХАНІЗМІВ ШЛЯХОМ НАШАРУВАННЯ СТРУКТУРНИХ ГРУП </a:t>
            </a:r>
            <a:br>
              <a:rPr lang="uk-UA" altLang="uk-UA" sz="2400" b="1"/>
            </a:br>
            <a:r>
              <a:rPr lang="uk-UA" altLang="uk-UA" sz="2400" b="1"/>
              <a:t>(ГРУП АССУРА)</a:t>
            </a:r>
            <a:endParaRPr lang="ru-RU" altLang="uk-UA" sz="2400" b="1"/>
          </a:p>
        </p:txBody>
      </p:sp>
      <p:pic>
        <p:nvPicPr>
          <p:cNvPr id="58376" name="Picture 8" descr="початкові механізми"/>
          <p:cNvPicPr>
            <a:picLocks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2268538" y="2349500"/>
            <a:ext cx="4819650" cy="2778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7" name="Text Box 9"/>
          <p:cNvSpPr txBox="1">
            <a:spLocks noChangeArrowheads="1"/>
          </p:cNvSpPr>
          <p:nvPr/>
        </p:nvSpPr>
        <p:spPr bwMode="auto">
          <a:xfrm>
            <a:off x="2268538" y="1557338"/>
            <a:ext cx="446405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uk-UA" sz="2000" b="1"/>
              <a:t> </a:t>
            </a:r>
            <a:r>
              <a:rPr lang="ru-RU" altLang="uk-UA" sz="2000" b="1"/>
              <a:t>ПОЧАТКОВ</a:t>
            </a:r>
            <a:r>
              <a:rPr lang="uk-UA" altLang="uk-UA" sz="2000" b="1"/>
              <a:t>ИЙ МЕХАНІЗМ </a:t>
            </a:r>
            <a:r>
              <a:rPr lang="uk-UA" altLang="uk-UA" b="1"/>
              <a:t>Механізм 1- го класу</a:t>
            </a:r>
            <a:endParaRPr lang="ru-RU" altLang="uk-UA" b="1"/>
          </a:p>
        </p:txBody>
      </p:sp>
      <p:sp>
        <p:nvSpPr>
          <p:cNvPr id="58378" name="Text Box 10"/>
          <p:cNvSpPr txBox="1">
            <a:spLocks noChangeArrowheads="1"/>
          </p:cNvSpPr>
          <p:nvPr/>
        </p:nvSpPr>
        <p:spPr bwMode="auto">
          <a:xfrm>
            <a:off x="2771775" y="5300663"/>
            <a:ext cx="439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uk-UA" sz="2400" b="1" i="1"/>
              <a:t>W</a:t>
            </a:r>
            <a:r>
              <a:rPr lang="en-US" altLang="uk-UA" sz="2400" b="1"/>
              <a:t> = 3</a:t>
            </a:r>
            <a:r>
              <a:rPr lang="en-US" altLang="uk-UA" sz="2400" b="1" i="1"/>
              <a:t>n</a:t>
            </a:r>
            <a:r>
              <a:rPr lang="en-US" altLang="uk-UA" sz="2400" b="1"/>
              <a:t> - 2</a:t>
            </a:r>
            <a:r>
              <a:rPr lang="en-US" altLang="uk-UA" sz="2400" b="1" i="1"/>
              <a:t>p</a:t>
            </a:r>
            <a:r>
              <a:rPr lang="en-US" altLang="uk-UA" sz="2400" b="1" baseline="-25000"/>
              <a:t>5 </a:t>
            </a:r>
            <a:r>
              <a:rPr lang="en-US" altLang="uk-UA" sz="2400" b="1"/>
              <a:t>= 3</a:t>
            </a:r>
            <a:r>
              <a:rPr lang="en-US" altLang="uk-UA" sz="2400" b="1" baseline="30000"/>
              <a:t>.</a:t>
            </a:r>
            <a:r>
              <a:rPr lang="en-US" altLang="uk-UA" sz="2400" b="1"/>
              <a:t>1 – 2</a:t>
            </a:r>
            <a:r>
              <a:rPr lang="en-US" altLang="uk-UA" sz="2400" b="1" baseline="30000"/>
              <a:t>.</a:t>
            </a:r>
            <a:r>
              <a:rPr lang="en-US" altLang="uk-UA" sz="2400" b="1"/>
              <a:t>1 = 1</a:t>
            </a:r>
            <a:r>
              <a:rPr lang="en-US" altLang="uk-UA" b="1"/>
              <a:t> </a:t>
            </a:r>
            <a:r>
              <a:rPr lang="en-US" altLang="uk-UA" b="1" baseline="-25000"/>
              <a:t> </a:t>
            </a:r>
            <a:endParaRPr lang="ru-RU" altLang="uk-UA"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5" name="Picture 11"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2738" cy="6916738"/>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Grp="1" noChangeArrowheads="1"/>
          </p:cNvSpPr>
          <p:nvPr>
            <p:ph type="title"/>
          </p:nvPr>
        </p:nvSpPr>
        <p:spPr/>
        <p:txBody>
          <a:bodyPr/>
          <a:lstStyle/>
          <a:p>
            <a:r>
              <a:rPr lang="uk-UA" altLang="uk-UA" sz="3200" b="1"/>
              <a:t>Леонід Володимирович Ассур</a:t>
            </a:r>
            <a:br>
              <a:rPr lang="uk-UA" altLang="uk-UA" sz="3200" b="1"/>
            </a:br>
            <a:r>
              <a:rPr lang="uk-UA" altLang="uk-UA" sz="3200" b="1"/>
              <a:t>(1878 – 1920 р.р.)</a:t>
            </a:r>
            <a:endParaRPr lang="ru-RU" altLang="uk-UA" sz="3200" b="1"/>
          </a:p>
        </p:txBody>
      </p:sp>
      <p:sp>
        <p:nvSpPr>
          <p:cNvPr id="6150" name="Rectangle 6"/>
          <p:cNvSpPr>
            <a:spLocks noGrp="1" noChangeArrowheads="1"/>
          </p:cNvSpPr>
          <p:nvPr>
            <p:ph type="body" sz="half" idx="2"/>
          </p:nvPr>
        </p:nvSpPr>
        <p:spPr/>
        <p:txBody>
          <a:bodyPr/>
          <a:lstStyle/>
          <a:p>
            <a:pPr algn="ctr">
              <a:buFontTx/>
              <a:buNone/>
            </a:pPr>
            <a:r>
              <a:rPr lang="uk-UA" altLang="uk-UA" b="1"/>
              <a:t>Леонід Володимирович Ассур</a:t>
            </a:r>
            <a:r>
              <a:rPr lang="uk-UA" altLang="uk-UA"/>
              <a:t> – видатний вчений-механік, прожив коротке (усього 42 роки), але дуже плідне життя   в</a:t>
            </a:r>
            <a:r>
              <a:rPr lang="ru-RU" altLang="uk-UA"/>
              <a:t> </a:t>
            </a:r>
            <a:r>
              <a:rPr lang="uk-UA" altLang="uk-UA"/>
              <a:t> науці</a:t>
            </a:r>
            <a:endParaRPr lang="ru-RU" altLang="uk-UA"/>
          </a:p>
        </p:txBody>
      </p:sp>
      <p:pic>
        <p:nvPicPr>
          <p:cNvPr id="6154" name="Picture 10" descr="ист"/>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t="10652" r="3944"/>
          <a:stretch>
            <a:fillRect/>
          </a:stretch>
        </p:blipFill>
        <p:spPr>
          <a:xfrm>
            <a:off x="827088" y="1700213"/>
            <a:ext cx="2952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2738" cy="6916738"/>
          </a:xfrm>
          <a:prstGeom prst="rect">
            <a:avLst/>
          </a:prstGeom>
          <a:noFill/>
          <a:extLst>
            <a:ext uri="{909E8E84-426E-40DD-AFC4-6F175D3DCCD1}">
              <a14:hiddenFill xmlns:a14="http://schemas.microsoft.com/office/drawing/2010/main">
                <a:solidFill>
                  <a:srgbClr val="FFFFFF"/>
                </a:solidFill>
              </a14:hiddenFill>
            </a:ext>
          </a:extLst>
        </p:spPr>
      </p:pic>
      <p:sp>
        <p:nvSpPr>
          <p:cNvPr id="52228" name="Rectangle 4"/>
          <p:cNvSpPr>
            <a:spLocks noGrp="1" noChangeArrowheads="1"/>
          </p:cNvSpPr>
          <p:nvPr>
            <p:ph type="title"/>
          </p:nvPr>
        </p:nvSpPr>
        <p:spPr>
          <a:xfrm>
            <a:off x="1187450" y="260350"/>
            <a:ext cx="7056438" cy="5184775"/>
          </a:xfrm>
        </p:spPr>
        <p:txBody>
          <a:bodyPr/>
          <a:lstStyle/>
          <a:p>
            <a:r>
              <a:rPr lang="uk-UA" altLang="uk-UA" sz="3200" b="1" i="1"/>
              <a:t/>
            </a:r>
            <a:br>
              <a:rPr lang="uk-UA" altLang="uk-UA" sz="3200" b="1" i="1"/>
            </a:br>
            <a:r>
              <a:rPr lang="uk-UA" altLang="uk-UA" sz="3200" b="1" i="1"/>
              <a:t/>
            </a:r>
            <a:br>
              <a:rPr lang="uk-UA" altLang="uk-UA" sz="3200" b="1" i="1"/>
            </a:br>
            <a:r>
              <a:rPr lang="uk-UA" altLang="uk-UA" sz="2800" b="1" i="1"/>
              <a:t>Групою Ассура</a:t>
            </a:r>
            <a:r>
              <a:rPr lang="uk-UA" altLang="uk-UA" sz="2800"/>
              <a:t> називається кінематичний ланцюг, що має </a:t>
            </a:r>
            <a:r>
              <a:rPr lang="uk-UA" altLang="uk-UA" sz="2800" b="1"/>
              <a:t>нульову рухомість</a:t>
            </a:r>
            <a:r>
              <a:rPr lang="uk-UA" altLang="uk-UA" sz="2800"/>
              <a:t> у разі приєднання його         до стояка, і який не розпадається           на більш прості групи.</a:t>
            </a:r>
            <a:br>
              <a:rPr lang="uk-UA" altLang="uk-UA" sz="2800"/>
            </a:br>
            <a:r>
              <a:rPr lang="uk-UA" altLang="uk-UA" sz="2800" b="1"/>
              <a:t>Структурна формула групи Ассура:</a:t>
            </a:r>
            <a:r>
              <a:rPr lang="en-US" altLang="uk-UA" sz="2800" b="1"/>
              <a:t/>
            </a:r>
            <a:br>
              <a:rPr lang="en-US" altLang="uk-UA" sz="2800" b="1"/>
            </a:br>
            <a:r>
              <a:rPr lang="en-US" altLang="uk-UA" sz="2800" b="1" i="1"/>
              <a:t>W</a:t>
            </a:r>
            <a:r>
              <a:rPr lang="en-US" altLang="uk-UA" sz="2800" b="1"/>
              <a:t> = 3</a:t>
            </a:r>
            <a:r>
              <a:rPr lang="en-US" altLang="uk-UA" sz="2800" b="1" i="1"/>
              <a:t>n</a:t>
            </a:r>
            <a:r>
              <a:rPr lang="en-US" altLang="uk-UA" sz="2800" b="1"/>
              <a:t> – 2 </a:t>
            </a:r>
            <a:r>
              <a:rPr lang="en-US" altLang="uk-UA" sz="2800" b="1" i="1"/>
              <a:t>p</a:t>
            </a:r>
            <a:r>
              <a:rPr lang="en-US" altLang="uk-UA" sz="2800" b="1" baseline="-25000"/>
              <a:t>5 </a:t>
            </a:r>
            <a:r>
              <a:rPr lang="en-US" altLang="uk-UA" sz="2800" b="1"/>
              <a:t>= 0,</a:t>
            </a:r>
            <a:r>
              <a:rPr lang="uk-UA" altLang="uk-UA" sz="2800" b="1"/>
              <a:t/>
            </a:r>
            <a:br>
              <a:rPr lang="uk-UA" altLang="uk-UA" sz="2800" b="1"/>
            </a:br>
            <a:r>
              <a:rPr lang="uk-UA" altLang="uk-UA" sz="2800" b="1"/>
              <a:t>3</a:t>
            </a:r>
            <a:r>
              <a:rPr lang="en-US" altLang="uk-UA" sz="2800" b="1" i="1"/>
              <a:t>n</a:t>
            </a:r>
            <a:r>
              <a:rPr lang="en-US" altLang="uk-UA" sz="2800" b="1"/>
              <a:t> = 2</a:t>
            </a:r>
            <a:r>
              <a:rPr lang="en-US" altLang="uk-UA" sz="2800" b="1" i="1"/>
              <a:t>p</a:t>
            </a:r>
            <a:r>
              <a:rPr lang="en-US" altLang="uk-UA" sz="2800" b="1" baseline="-25000"/>
              <a:t>5</a:t>
            </a:r>
            <a:r>
              <a:rPr lang="uk-UA" altLang="uk-UA" sz="2800" b="1"/>
              <a:t>, </a:t>
            </a:r>
            <a:br>
              <a:rPr lang="uk-UA" altLang="uk-UA" sz="2800" b="1"/>
            </a:br>
            <a:r>
              <a:rPr lang="en-US" altLang="uk-UA" sz="2800" b="1" i="1"/>
              <a:t>p</a:t>
            </a:r>
            <a:r>
              <a:rPr lang="en-US" altLang="uk-UA" sz="2800" b="1" baseline="-25000"/>
              <a:t>5</a:t>
            </a:r>
            <a:r>
              <a:rPr lang="uk-UA" altLang="uk-UA" sz="2800" b="1" baseline="-25000"/>
              <a:t> </a:t>
            </a:r>
            <a:r>
              <a:rPr lang="uk-UA" altLang="uk-UA" sz="2800" b="1"/>
              <a:t>= 3/2</a:t>
            </a:r>
            <a:r>
              <a:rPr lang="en-US" altLang="uk-UA" sz="2800" b="1"/>
              <a:t> </a:t>
            </a:r>
            <a:r>
              <a:rPr lang="en-US" altLang="uk-UA" sz="2800" b="1" i="1"/>
              <a:t>n</a:t>
            </a:r>
            <a:r>
              <a:rPr lang="uk-UA" altLang="uk-UA" sz="2800" b="1" i="1"/>
              <a:t>,</a:t>
            </a:r>
            <a:r>
              <a:rPr lang="en-US" altLang="uk-UA" sz="2800" b="1"/>
              <a:t> </a:t>
            </a:r>
            <a:r>
              <a:rPr lang="uk-UA" altLang="uk-UA" sz="2800" b="1"/>
              <a:t/>
            </a:r>
            <a:br>
              <a:rPr lang="uk-UA" altLang="uk-UA" sz="2800" b="1"/>
            </a:br>
            <a:r>
              <a:rPr lang="uk-UA" altLang="uk-UA" sz="2400" b="1"/>
              <a:t>де </a:t>
            </a:r>
            <a:r>
              <a:rPr lang="en-US" altLang="uk-UA" sz="2400" b="1" i="1"/>
              <a:t>n – </a:t>
            </a:r>
            <a:r>
              <a:rPr lang="uk-UA" altLang="uk-UA" sz="2400" b="1" i="1"/>
              <a:t>число ланок (парне);</a:t>
            </a:r>
            <a:br>
              <a:rPr lang="uk-UA" altLang="uk-UA" sz="2400" b="1" i="1"/>
            </a:br>
            <a:r>
              <a:rPr lang="en-US" altLang="uk-UA" sz="2400" b="1" i="1"/>
              <a:t>p</a:t>
            </a:r>
            <a:r>
              <a:rPr lang="en-US" altLang="uk-UA" sz="2400" b="1" i="1" baseline="-25000"/>
              <a:t>5</a:t>
            </a:r>
            <a:r>
              <a:rPr lang="en-US" altLang="uk-UA" sz="2400" b="1" i="1"/>
              <a:t> - </a:t>
            </a:r>
            <a:r>
              <a:rPr lang="uk-UA" altLang="uk-UA" sz="2400" b="1" i="1"/>
              <a:t> число КП 5 - го класу</a:t>
            </a:r>
            <a:endParaRPr lang="ru-RU" altLang="uk-UA" sz="2400" b="1"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2738" cy="6916738"/>
          </a:xfrm>
          <a:prstGeom prst="rect">
            <a:avLst/>
          </a:prstGeom>
          <a:noFill/>
          <a:extLst>
            <a:ext uri="{909E8E84-426E-40DD-AFC4-6F175D3DCCD1}">
              <a14:hiddenFill xmlns:a14="http://schemas.microsoft.com/office/drawing/2010/main">
                <a:solidFill>
                  <a:srgbClr val="FFFFFF"/>
                </a:solidFill>
              </a14:hiddenFill>
            </a:ext>
          </a:extLst>
        </p:spPr>
      </p:pic>
      <p:sp>
        <p:nvSpPr>
          <p:cNvPr id="49159" name="Rectangle 7"/>
          <p:cNvSpPr>
            <a:spLocks noGrp="1" noChangeArrowheads="1"/>
          </p:cNvSpPr>
          <p:nvPr>
            <p:ph type="title"/>
          </p:nvPr>
        </p:nvSpPr>
        <p:spPr>
          <a:xfrm>
            <a:off x="1116013" y="260350"/>
            <a:ext cx="7488237" cy="5976938"/>
          </a:xfrm>
        </p:spPr>
        <p:txBody>
          <a:bodyPr/>
          <a:lstStyle/>
          <a:p>
            <a:r>
              <a:rPr lang="uk-UA" altLang="uk-UA" sz="2400" b="1" i="1"/>
              <a:t>Клас групи</a:t>
            </a:r>
            <a:r>
              <a:rPr lang="uk-UA" altLang="uk-UA" sz="2400"/>
              <a:t> визначається числом сторін найбільш складного замкнутого контуру.</a:t>
            </a:r>
            <a:br>
              <a:rPr lang="uk-UA" altLang="uk-UA" sz="2400"/>
            </a:br>
            <a:r>
              <a:rPr lang="uk-UA" altLang="uk-UA" sz="2400" b="1" i="1"/>
              <a:t>Порядок групи</a:t>
            </a:r>
            <a:r>
              <a:rPr lang="uk-UA" altLang="uk-UA" sz="2400"/>
              <a:t> </a:t>
            </a:r>
            <a:r>
              <a:rPr lang="uk-UA" altLang="uk-UA" sz="2400" b="1"/>
              <a:t>(за Ассуром)</a:t>
            </a:r>
            <a:r>
              <a:rPr lang="uk-UA" altLang="uk-UA" sz="2400"/>
              <a:t> визначається числом </a:t>
            </a:r>
            <a:r>
              <a:rPr lang="uk-UA" altLang="uk-UA" sz="2400" b="1" i="1"/>
              <a:t>повідків</a:t>
            </a:r>
            <a:r>
              <a:rPr lang="uk-UA" altLang="uk-UA" sz="2400"/>
              <a:t>, якими група приєднується           до вихідного механізму</a:t>
            </a:r>
            <a:r>
              <a:rPr lang="uk-UA" altLang="uk-UA" sz="2800"/>
              <a:t>.</a:t>
            </a:r>
            <a:br>
              <a:rPr lang="uk-UA" altLang="uk-UA" sz="2800"/>
            </a:br>
            <a:r>
              <a:rPr lang="uk-UA" altLang="uk-UA" sz="3200" b="1"/>
              <a:t>Ця класифікація не є досконалою!</a:t>
            </a:r>
            <a:r>
              <a:rPr lang="uk-UA" altLang="uk-UA" sz="3200"/>
              <a:t/>
            </a:r>
            <a:br>
              <a:rPr lang="uk-UA" altLang="uk-UA" sz="3200"/>
            </a:br>
            <a:r>
              <a:rPr lang="uk-UA" altLang="uk-UA" sz="3200"/>
              <a:t/>
            </a:r>
            <a:br>
              <a:rPr lang="uk-UA" altLang="uk-UA" sz="3200"/>
            </a:br>
            <a:r>
              <a:rPr lang="uk-UA" altLang="uk-UA" sz="2400"/>
              <a:t>Тому застосовується класифікація                            за Артоболевським:</a:t>
            </a:r>
            <a:br>
              <a:rPr lang="uk-UA" altLang="uk-UA" sz="2400"/>
            </a:br>
            <a:r>
              <a:rPr lang="uk-UA" altLang="uk-UA" sz="2400"/>
              <a:t/>
            </a:r>
            <a:br>
              <a:rPr lang="uk-UA" altLang="uk-UA" sz="2400"/>
            </a:br>
            <a:r>
              <a:rPr lang="uk-UA" altLang="uk-UA" sz="2400" b="1" i="1"/>
              <a:t>Порядок групи</a:t>
            </a:r>
            <a:r>
              <a:rPr lang="uk-UA" altLang="uk-UA" sz="2400"/>
              <a:t> визначається числом </a:t>
            </a:r>
            <a:r>
              <a:rPr lang="uk-UA" altLang="uk-UA" sz="2400" b="1" i="1"/>
              <a:t>вільних елементів</a:t>
            </a:r>
            <a:r>
              <a:rPr lang="uk-UA" altLang="uk-UA" sz="2400"/>
              <a:t>, якими група приєднується                       до вихідного механізму</a:t>
            </a:r>
            <a:endParaRPr lang="ru-RU" altLang="uk-UA"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2738" cy="6916738"/>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descr="Групи 2 клас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412875"/>
            <a:ext cx="3908425"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250825" y="549275"/>
            <a:ext cx="41052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uk-UA" altLang="uk-UA" sz="2000" b="1"/>
              <a:t>ГРУПИ АССУРА ІІ – го класу </a:t>
            </a:r>
            <a:br>
              <a:rPr lang="uk-UA" altLang="uk-UA" sz="2000" b="1"/>
            </a:br>
            <a:r>
              <a:rPr lang="uk-UA" altLang="uk-UA" sz="2000" b="1"/>
              <a:t>2-го порядку</a:t>
            </a:r>
            <a:endParaRPr lang="ru-RU" altLang="uk-UA" sz="2000" b="1"/>
          </a:p>
        </p:txBody>
      </p:sp>
      <p:pic>
        <p:nvPicPr>
          <p:cNvPr id="37895" name="Picture 7" descr="групи 3 клас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1412875"/>
            <a:ext cx="4491037"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8"/>
          <p:cNvSpPr>
            <a:spLocks noChangeArrowheads="1"/>
          </p:cNvSpPr>
          <p:nvPr/>
        </p:nvSpPr>
        <p:spPr bwMode="auto">
          <a:xfrm>
            <a:off x="4716463" y="549275"/>
            <a:ext cx="37449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uk-UA" altLang="uk-UA" sz="2000" b="1"/>
              <a:t>ГРУПИ АССУРА ІІІ-го класу</a:t>
            </a:r>
            <a:endParaRPr lang="ru-RU" altLang="uk-UA" sz="2000" b="1"/>
          </a:p>
        </p:txBody>
      </p:sp>
      <p:sp>
        <p:nvSpPr>
          <p:cNvPr id="37897" name="Text Box 9"/>
          <p:cNvSpPr txBox="1">
            <a:spLocks noChangeArrowheads="1"/>
          </p:cNvSpPr>
          <p:nvPr/>
        </p:nvSpPr>
        <p:spPr bwMode="auto">
          <a:xfrm>
            <a:off x="5076825" y="5084763"/>
            <a:ext cx="3600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1400" b="1"/>
              <a:t>а. – 3- го порядку (триповідкова);            б. – 4 - го порядку; в. – 5- го порядку </a:t>
            </a:r>
            <a:r>
              <a:rPr lang="en-US" altLang="uk-UA" sz="1400" b="1"/>
              <a:t>                          </a:t>
            </a:r>
            <a:r>
              <a:rPr lang="uk-UA" altLang="uk-UA" sz="1400" b="1"/>
              <a:t>(за Ассуром – 2-го</a:t>
            </a:r>
            <a:r>
              <a:rPr lang="uk-UA" altLang="uk-UA" sz="1600" b="1"/>
              <a:t>)</a:t>
            </a:r>
            <a:endParaRPr lang="ru-RU" altLang="uk-UA" sz="16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202738" cy="6916738"/>
          </a:xfrm>
          <a:prstGeom prst="rect">
            <a:avLst/>
          </a:prstGeom>
          <a:noFill/>
          <a:extLst>
            <a:ext uri="{909E8E84-426E-40DD-AFC4-6F175D3DCCD1}">
              <a14:hiddenFill xmlns:a14="http://schemas.microsoft.com/office/drawing/2010/main">
                <a:solidFill>
                  <a:srgbClr val="FFFFFF"/>
                </a:solidFill>
              </a14:hiddenFill>
            </a:ext>
          </a:extLst>
        </p:spPr>
      </p:pic>
      <p:sp>
        <p:nvSpPr>
          <p:cNvPr id="41987" name="Rectangle 3"/>
          <p:cNvSpPr>
            <a:spLocks noGrp="1" noChangeArrowheads="1"/>
          </p:cNvSpPr>
          <p:nvPr>
            <p:ph type="title"/>
          </p:nvPr>
        </p:nvSpPr>
        <p:spPr>
          <a:xfrm>
            <a:off x="827088" y="260350"/>
            <a:ext cx="3384550" cy="647700"/>
          </a:xfrm>
        </p:spPr>
        <p:txBody>
          <a:bodyPr/>
          <a:lstStyle/>
          <a:p>
            <a:r>
              <a:rPr lang="uk-UA" altLang="uk-UA" sz="2000" b="1"/>
              <a:t>ГРУПИ АССУРА                 ІУ - го класу</a:t>
            </a:r>
            <a:endParaRPr lang="ru-RU" altLang="uk-UA" sz="2000" b="1"/>
          </a:p>
        </p:txBody>
      </p:sp>
      <p:pic>
        <p:nvPicPr>
          <p:cNvPr id="41988" name="Picture 4" descr="групи 4 клас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341438"/>
            <a:ext cx="39878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323850" y="4149725"/>
            <a:ext cx="43926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1600" b="1"/>
              <a:t>а. – 2 – го порядку (за Ассуром – 0 - го);         б. – 3- го порядку (за Ассуром – 2 - го)</a:t>
            </a:r>
            <a:endParaRPr lang="ru-RU" altLang="uk-UA" sz="1600" b="1"/>
          </a:p>
        </p:txBody>
      </p:sp>
      <p:pic>
        <p:nvPicPr>
          <p:cNvPr id="41990" name="Picture 6" descr="група 5 клас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341438"/>
            <a:ext cx="35528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7"/>
          <p:cNvSpPr txBox="1">
            <a:spLocks noChangeArrowheads="1"/>
          </p:cNvSpPr>
          <p:nvPr/>
        </p:nvSpPr>
        <p:spPr bwMode="auto">
          <a:xfrm>
            <a:off x="5219700" y="4149725"/>
            <a:ext cx="338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uk-UA" sz="1400" b="1"/>
              <a:t>3</a:t>
            </a:r>
            <a:r>
              <a:rPr lang="uk-UA" altLang="uk-UA" sz="1400" b="1"/>
              <a:t> </a:t>
            </a:r>
            <a:r>
              <a:rPr lang="en-US" altLang="uk-UA" sz="1400" b="1"/>
              <a:t>– </a:t>
            </a:r>
            <a:r>
              <a:rPr lang="uk-UA" altLang="uk-UA" sz="1400" b="1"/>
              <a:t>го порядку (за Ассуром – 1- го)</a:t>
            </a:r>
            <a:endParaRPr lang="ru-RU" altLang="uk-UA" sz="1400" b="1"/>
          </a:p>
        </p:txBody>
      </p:sp>
      <p:sp>
        <p:nvSpPr>
          <p:cNvPr id="41992" name="Rectangle 8"/>
          <p:cNvSpPr>
            <a:spLocks noChangeArrowheads="1"/>
          </p:cNvSpPr>
          <p:nvPr/>
        </p:nvSpPr>
        <p:spPr bwMode="auto">
          <a:xfrm>
            <a:off x="4787900" y="404813"/>
            <a:ext cx="37814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uk-UA" altLang="uk-UA" sz="2000" b="1"/>
              <a:t>ГРУПА АССУРА </a:t>
            </a:r>
            <a:r>
              <a:rPr lang="en-US" altLang="uk-UA" sz="2000" b="1"/>
              <a:t>Y</a:t>
            </a:r>
            <a:r>
              <a:rPr lang="uk-UA" altLang="uk-UA" sz="2000" b="1"/>
              <a:t>- го класу</a:t>
            </a:r>
            <a:endParaRPr lang="ru-RU" altLang="uk-UA" sz="2000" b="1"/>
          </a:p>
        </p:txBody>
      </p:sp>
      <p:sp>
        <p:nvSpPr>
          <p:cNvPr id="41993" name="Rectangle 9"/>
          <p:cNvSpPr>
            <a:spLocks noChangeArrowheads="1"/>
          </p:cNvSpPr>
          <p:nvPr/>
        </p:nvSpPr>
        <p:spPr bwMode="auto">
          <a:xfrm>
            <a:off x="971550" y="4868863"/>
            <a:ext cx="7561263"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nSpc>
                <a:spcPct val="90000"/>
              </a:lnSpc>
            </a:pPr>
            <a:r>
              <a:rPr lang="uk-UA" altLang="uk-UA" sz="2000" b="1"/>
              <a:t>СТРУКТУРНА КЛАСИФІКАЦІЯ АССУРА</a:t>
            </a:r>
            <a:endParaRPr lang="uk-UA" altLang="uk-UA" sz="2000" b="1" i="1"/>
          </a:p>
          <a:p>
            <a:pPr>
              <a:lnSpc>
                <a:spcPct val="90000"/>
              </a:lnSpc>
            </a:pPr>
            <a:r>
              <a:rPr lang="uk-UA" altLang="uk-UA" sz="2000" b="1" i="1"/>
              <a:t>Клас механізму</a:t>
            </a:r>
            <a:r>
              <a:rPr lang="uk-UA" altLang="uk-UA" sz="1800"/>
              <a:t> визначається класом найстаршої групи,                     що входить до його складу</a:t>
            </a:r>
            <a:endParaRPr lang="ru-RU" altLang="uk-UA"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Picture 5"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82125" cy="7037388"/>
          </a:xfrm>
          <a:prstGeom prst="rect">
            <a:avLst/>
          </a:prstGeom>
          <a:noFill/>
          <a:extLst>
            <a:ext uri="{909E8E84-426E-40DD-AFC4-6F175D3DCCD1}">
              <a14:hiddenFill xmlns:a14="http://schemas.microsoft.com/office/drawing/2010/main">
                <a:solidFill>
                  <a:srgbClr val="FFFFFF"/>
                </a:solidFill>
              </a14:hiddenFill>
            </a:ext>
          </a:extLst>
        </p:spPr>
      </p:pic>
      <p:sp>
        <p:nvSpPr>
          <p:cNvPr id="81922" name="Rectangle 2"/>
          <p:cNvSpPr>
            <a:spLocks noGrp="1" noChangeArrowheads="1"/>
          </p:cNvSpPr>
          <p:nvPr>
            <p:ph type="title"/>
          </p:nvPr>
        </p:nvSpPr>
        <p:spPr>
          <a:xfrm>
            <a:off x="1692275" y="260350"/>
            <a:ext cx="6551613" cy="720725"/>
          </a:xfrm>
        </p:spPr>
        <p:txBody>
          <a:bodyPr/>
          <a:lstStyle/>
          <a:p>
            <a:r>
              <a:rPr lang="uk-UA" altLang="uk-UA" sz="2000" b="1"/>
              <a:t>ПРИКЛАД СТРУКТУРНОГО АНАЛІЗУ</a:t>
            </a:r>
            <a:br>
              <a:rPr lang="uk-UA" altLang="uk-UA" sz="2000" b="1"/>
            </a:br>
            <a:r>
              <a:rPr lang="uk-UA" altLang="uk-UA" sz="2000" b="1"/>
              <a:t>ШАРНІРНО-ВАЖІЛЬНОГО МЕХАНІЗМУ</a:t>
            </a:r>
            <a:endParaRPr lang="ru-RU" altLang="uk-UA" sz="2000" b="1"/>
          </a:p>
        </p:txBody>
      </p:sp>
      <p:pic>
        <p:nvPicPr>
          <p:cNvPr id="81924" name="Picture 4" descr="завантажник"/>
          <p:cNvPicPr>
            <a:picLocks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971550" y="1052513"/>
            <a:ext cx="3451225" cy="2403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6" name="Text Box 6"/>
          <p:cNvSpPr txBox="1">
            <a:spLocks noChangeArrowheads="1"/>
          </p:cNvSpPr>
          <p:nvPr/>
        </p:nvSpPr>
        <p:spPr bwMode="auto">
          <a:xfrm>
            <a:off x="1042988" y="3573463"/>
            <a:ext cx="3240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uk-UA" sz="1400" b="1" i="1"/>
              <a:t>    </a:t>
            </a:r>
            <a:r>
              <a:rPr lang="en-US" altLang="uk-UA" sz="1400" b="1" i="1"/>
              <a:t>W </a:t>
            </a:r>
            <a:r>
              <a:rPr lang="en-US" altLang="uk-UA" sz="1400" b="1"/>
              <a:t>= 3</a:t>
            </a:r>
            <a:r>
              <a:rPr lang="en-US" altLang="uk-UA" sz="1400" b="1" i="1"/>
              <a:t>n </a:t>
            </a:r>
            <a:r>
              <a:rPr lang="en-US" altLang="uk-UA" sz="1400" b="1"/>
              <a:t>- 2</a:t>
            </a:r>
            <a:r>
              <a:rPr lang="en-US" altLang="uk-UA" sz="1400" b="1" i="1"/>
              <a:t>p</a:t>
            </a:r>
            <a:r>
              <a:rPr lang="en-US" altLang="uk-UA" sz="1400" b="1" baseline="-25000"/>
              <a:t>5 </a:t>
            </a:r>
            <a:r>
              <a:rPr lang="en-US" altLang="uk-UA" sz="1400" b="1"/>
              <a:t>- </a:t>
            </a:r>
            <a:r>
              <a:rPr lang="en-US" altLang="uk-UA" sz="1400" b="1" i="1"/>
              <a:t>p</a:t>
            </a:r>
            <a:r>
              <a:rPr lang="en-US" altLang="uk-UA" sz="1400" b="1" baseline="-25000"/>
              <a:t>4 </a:t>
            </a:r>
            <a:r>
              <a:rPr lang="en-US" altLang="uk-UA" sz="1400" b="1"/>
              <a:t>= 3</a:t>
            </a:r>
            <a:r>
              <a:rPr lang="en-US" altLang="uk-UA" sz="1400" b="1" baseline="30000"/>
              <a:t>.</a:t>
            </a:r>
            <a:r>
              <a:rPr lang="en-US" altLang="uk-UA" sz="1400" b="1"/>
              <a:t>5 - 2</a:t>
            </a:r>
            <a:r>
              <a:rPr lang="en-US" altLang="uk-UA" sz="1400" b="1" baseline="30000"/>
              <a:t>.</a:t>
            </a:r>
            <a:r>
              <a:rPr lang="en-US" altLang="uk-UA" sz="1400" b="1"/>
              <a:t>7 – 0 = 1</a:t>
            </a:r>
            <a:endParaRPr lang="ru-RU" altLang="uk-UA" sz="1400" b="1"/>
          </a:p>
        </p:txBody>
      </p:sp>
      <p:pic>
        <p:nvPicPr>
          <p:cNvPr id="81927" name="Picture 7" descr="структ"/>
          <p:cNvPicPr>
            <a:picLocks noChangeAspect="1" noChangeArrowheads="1"/>
          </p:cNvPicPr>
          <p:nvPr/>
        </p:nvPicPr>
        <p:blipFill>
          <a:blip r:embed="rId4" cstate="print">
            <a:extLst>
              <a:ext uri="{28A0092B-C50C-407E-A947-70E740481C1C}">
                <a14:useLocalDpi xmlns:a14="http://schemas.microsoft.com/office/drawing/2010/main" val="0"/>
              </a:ext>
            </a:extLst>
          </a:blip>
          <a:srcRect l="14021" r="34261" b="15840"/>
          <a:stretch>
            <a:fillRect/>
          </a:stretch>
        </p:blipFill>
        <p:spPr bwMode="auto">
          <a:xfrm>
            <a:off x="5508625" y="1052513"/>
            <a:ext cx="278923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17065" r="11104"/>
          <a:stretch>
            <a:fillRect/>
          </a:stretch>
        </p:blipFill>
        <p:spPr bwMode="auto">
          <a:xfrm>
            <a:off x="1403350" y="4292600"/>
            <a:ext cx="155416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b="3235"/>
          <a:stretch>
            <a:fillRect/>
          </a:stretch>
        </p:blipFill>
        <p:spPr bwMode="auto">
          <a:xfrm>
            <a:off x="3924300" y="4292600"/>
            <a:ext cx="14287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25" y="4149725"/>
            <a:ext cx="9398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1" name="Text Box 11"/>
          <p:cNvSpPr txBox="1">
            <a:spLocks noChangeArrowheads="1"/>
          </p:cNvSpPr>
          <p:nvPr/>
        </p:nvSpPr>
        <p:spPr bwMode="auto">
          <a:xfrm>
            <a:off x="6156325" y="3573463"/>
            <a:ext cx="1873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sz="1400" b="1"/>
              <a:t>Структурна схема</a:t>
            </a:r>
            <a:endParaRPr lang="ru-RU" altLang="uk-UA" sz="1400" b="1"/>
          </a:p>
        </p:txBody>
      </p:sp>
      <p:sp>
        <p:nvSpPr>
          <p:cNvPr id="81932" name="Text Box 12"/>
          <p:cNvSpPr txBox="1">
            <a:spLocks noChangeArrowheads="1"/>
          </p:cNvSpPr>
          <p:nvPr/>
        </p:nvSpPr>
        <p:spPr bwMode="auto">
          <a:xfrm>
            <a:off x="1979613" y="566102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uk-UA" b="1"/>
              <a:t>I(0,1)</a:t>
            </a:r>
            <a:endParaRPr lang="ru-RU" altLang="uk-UA" b="1"/>
          </a:p>
        </p:txBody>
      </p:sp>
      <p:sp>
        <p:nvSpPr>
          <p:cNvPr id="81933" name="Text Box 13"/>
          <p:cNvSpPr txBox="1">
            <a:spLocks noChangeArrowheads="1"/>
          </p:cNvSpPr>
          <p:nvPr/>
        </p:nvSpPr>
        <p:spPr bwMode="auto">
          <a:xfrm>
            <a:off x="4356100" y="5661025"/>
            <a:ext cx="865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uk-UA" b="1"/>
              <a:t>II</a:t>
            </a:r>
            <a:r>
              <a:rPr lang="en-US" altLang="uk-UA" b="1" baseline="-25000"/>
              <a:t>2</a:t>
            </a:r>
            <a:r>
              <a:rPr lang="en-US" altLang="uk-UA" b="1"/>
              <a:t>(2,3)</a:t>
            </a:r>
            <a:endParaRPr lang="ru-RU" altLang="uk-UA" b="1"/>
          </a:p>
        </p:txBody>
      </p:sp>
      <p:sp>
        <p:nvSpPr>
          <p:cNvPr id="81934" name="Line 14"/>
          <p:cNvSpPr>
            <a:spLocks noChangeShapeType="1"/>
          </p:cNvSpPr>
          <p:nvPr/>
        </p:nvSpPr>
        <p:spPr bwMode="auto">
          <a:xfrm flipH="1">
            <a:off x="3132138" y="5805488"/>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81935" name="Line 15"/>
          <p:cNvSpPr>
            <a:spLocks noChangeShapeType="1"/>
          </p:cNvSpPr>
          <p:nvPr/>
        </p:nvSpPr>
        <p:spPr bwMode="auto">
          <a:xfrm flipH="1">
            <a:off x="5364163" y="5805488"/>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81936" name="Text Box 16"/>
          <p:cNvSpPr txBox="1">
            <a:spLocks noChangeArrowheads="1"/>
          </p:cNvSpPr>
          <p:nvPr/>
        </p:nvSpPr>
        <p:spPr bwMode="auto">
          <a:xfrm>
            <a:off x="6372225" y="5661025"/>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uk-UA" b="1"/>
              <a:t>II</a:t>
            </a:r>
            <a:r>
              <a:rPr lang="en-US" altLang="uk-UA" b="1" baseline="-25000"/>
              <a:t>2</a:t>
            </a:r>
            <a:r>
              <a:rPr lang="en-US" altLang="uk-UA" b="1"/>
              <a:t>(4,5)</a:t>
            </a:r>
            <a:endParaRPr lang="ru-RU" altLang="uk-UA" b="1"/>
          </a:p>
        </p:txBody>
      </p:sp>
      <p:sp>
        <p:nvSpPr>
          <p:cNvPr id="81937" name="Text Box 17"/>
          <p:cNvSpPr txBox="1">
            <a:spLocks noChangeArrowheads="1"/>
          </p:cNvSpPr>
          <p:nvPr/>
        </p:nvSpPr>
        <p:spPr bwMode="auto">
          <a:xfrm>
            <a:off x="3563938" y="6021388"/>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b="1"/>
              <a:t>Механізм 2 – го класу</a:t>
            </a:r>
            <a:endParaRPr lang="ru-RU" altLang="uk-UA" b="1"/>
          </a:p>
        </p:txBody>
      </p:sp>
      <p:sp>
        <p:nvSpPr>
          <p:cNvPr id="81938" name="Text Box 18"/>
          <p:cNvSpPr txBox="1">
            <a:spLocks noChangeArrowheads="1"/>
          </p:cNvSpPr>
          <p:nvPr/>
        </p:nvSpPr>
        <p:spPr bwMode="auto">
          <a:xfrm>
            <a:off x="3348038" y="3933825"/>
            <a:ext cx="2952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sz="1600" b="1"/>
              <a:t>Розбивка на групи Ассура</a:t>
            </a:r>
            <a:endParaRPr lang="ru-RU" altLang="uk-UA" sz="1600" b="1"/>
          </a:p>
        </p:txBody>
      </p:sp>
      <p:sp>
        <p:nvSpPr>
          <p:cNvPr id="81939" name="Text Box 19"/>
          <p:cNvSpPr txBox="1">
            <a:spLocks noChangeArrowheads="1"/>
          </p:cNvSpPr>
          <p:nvPr/>
        </p:nvSpPr>
        <p:spPr bwMode="auto">
          <a:xfrm>
            <a:off x="7199313" y="5661025"/>
            <a:ext cx="1944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sz="1400"/>
              <a:t> -  формула будови</a:t>
            </a:r>
            <a:endParaRPr lang="ru-RU" altLang="uk-UA"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2738" cy="6916738"/>
          </a:xfrm>
          <a:prstGeom prst="rect">
            <a:avLst/>
          </a:prstGeom>
          <a:noFill/>
          <a:extLst>
            <a:ext uri="{909E8E84-426E-40DD-AFC4-6F175D3DCCD1}">
              <a14:hiddenFill xmlns:a14="http://schemas.microsoft.com/office/drawing/2010/main">
                <a:solidFill>
                  <a:srgbClr val="FFFFFF"/>
                </a:solidFill>
              </a14:hiddenFill>
            </a:ext>
          </a:extLst>
        </p:spPr>
      </p:pic>
      <p:sp>
        <p:nvSpPr>
          <p:cNvPr id="40963" name="Rectangle 3"/>
          <p:cNvSpPr>
            <a:spLocks noGrp="1" noChangeArrowheads="1"/>
          </p:cNvSpPr>
          <p:nvPr>
            <p:ph type="title"/>
          </p:nvPr>
        </p:nvSpPr>
        <p:spPr>
          <a:xfrm>
            <a:off x="468313" y="1052513"/>
            <a:ext cx="8207375" cy="4392612"/>
          </a:xfrm>
        </p:spPr>
        <p:txBody>
          <a:bodyPr/>
          <a:lstStyle/>
          <a:p>
            <a:pPr marL="838200" indent="-838200"/>
            <a:r>
              <a:rPr lang="uk-UA" altLang="uk-UA" sz="2800" b="1" i="1"/>
              <a:t>Список використаних джерел</a:t>
            </a:r>
            <a:br>
              <a:rPr lang="uk-UA" altLang="uk-UA" sz="2800" b="1" i="1"/>
            </a:br>
            <a:r>
              <a:rPr lang="uk-UA" altLang="uk-UA" sz="3200" b="1"/>
              <a:t/>
            </a:r>
            <a:br>
              <a:rPr lang="uk-UA" altLang="uk-UA" sz="3200" b="1"/>
            </a:br>
            <a:r>
              <a:rPr lang="uk-UA" altLang="uk-UA" sz="2000"/>
              <a:t>1. </a:t>
            </a:r>
            <a:r>
              <a:rPr lang="ru-RU" altLang="uk-UA" sz="2000"/>
              <a:t>Артоболевский И.И., Боголюбов А.Н. Леонид Владимирович Ассур. – М., Наука, 1971.</a:t>
            </a:r>
            <a:br>
              <a:rPr lang="ru-RU" altLang="uk-UA" sz="2000"/>
            </a:br>
            <a:r>
              <a:rPr lang="ru-RU" altLang="uk-UA" sz="2000"/>
              <a:t>2. Евграфов Д.П., Козликин Д.П. Леонид Владимирович Ассур. [</a:t>
            </a:r>
            <a:r>
              <a:rPr lang="uk-UA" altLang="uk-UA" sz="2000"/>
              <a:t>Електронний ресурс</a:t>
            </a:r>
            <a:r>
              <a:rPr lang="ru-RU" altLang="uk-UA" sz="2000"/>
              <a:t>]</a:t>
            </a:r>
            <a:r>
              <a:rPr lang="uk-UA" altLang="uk-UA" sz="2000"/>
              <a:t>: </a:t>
            </a:r>
            <a:r>
              <a:rPr lang="uk-UA" altLang="uk-UA" sz="2000">
                <a:hlinkClick r:id="rId3"/>
              </a:rPr>
              <a:t>https://cyberleninka.ru/article/n/leonid-vladimirovich-assur/viewer</a:t>
            </a:r>
            <a:r>
              <a:rPr lang="uk-UA" altLang="uk-UA" sz="4800"/>
              <a:t> </a:t>
            </a:r>
            <a:endParaRPr lang="ru-RU" altLang="uk-UA" sz="4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2738" cy="6916738"/>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p:cNvSpPr>
            <a:spLocks noGrp="1" noChangeArrowheads="1"/>
          </p:cNvSpPr>
          <p:nvPr>
            <p:ph type="title"/>
          </p:nvPr>
        </p:nvSpPr>
        <p:spPr>
          <a:xfrm>
            <a:off x="611188" y="274638"/>
            <a:ext cx="8137525" cy="5891212"/>
          </a:xfrm>
        </p:spPr>
        <p:txBody>
          <a:bodyPr/>
          <a:lstStyle/>
          <a:p>
            <a:r>
              <a:rPr lang="uk-UA" altLang="uk-UA" sz="2800"/>
              <a:t>Його праці в галузі теорії механізмів і машин (ТММ) стали однією з теоретичних основ,       на яких розвивалася сучасна наукова школа ТММ. </a:t>
            </a:r>
            <a:br>
              <a:rPr lang="uk-UA" altLang="uk-UA" sz="2800"/>
            </a:br>
            <a:r>
              <a:rPr lang="uk-UA" altLang="uk-UA" sz="2800"/>
              <a:t>Головними напрямками науково-технічної творчості вченого були </a:t>
            </a:r>
            <a:r>
              <a:rPr lang="uk-UA" altLang="uk-UA" sz="2800" b="1"/>
              <a:t>динаміка машин, кінематика, вчення про структуру механізмів, кінетостатика.</a:t>
            </a:r>
            <a:r>
              <a:rPr lang="uk-UA" altLang="uk-UA" sz="2800"/>
              <a:t> Він створив раціональну </a:t>
            </a:r>
            <a:r>
              <a:rPr lang="uk-UA" altLang="uk-UA" sz="2800" b="1"/>
              <a:t>класифікацію плоских шарнірно-важільних механізмів</a:t>
            </a:r>
            <a:endParaRPr lang="ru-RU" altLang="uk-UA"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ист"/>
          <p:cNvPicPr>
            <a:picLocks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9201150" cy="6900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539750" y="333375"/>
            <a:ext cx="4176713" cy="4824413"/>
          </a:xfrm>
        </p:spPr>
      </p:pic>
      <p:sp>
        <p:nvSpPr>
          <p:cNvPr id="11270" name="Rectangle 6"/>
          <p:cNvSpPr>
            <a:spLocks noGrp="1" noChangeArrowheads="1"/>
          </p:cNvSpPr>
          <p:nvPr>
            <p:ph type="body" sz="half" idx="2"/>
          </p:nvPr>
        </p:nvSpPr>
        <p:spPr>
          <a:xfrm>
            <a:off x="4859338" y="549275"/>
            <a:ext cx="3751262" cy="5040313"/>
          </a:xfrm>
        </p:spPr>
        <p:txBody>
          <a:bodyPr/>
          <a:lstStyle/>
          <a:p>
            <a:pPr algn="ctr">
              <a:lnSpc>
                <a:spcPct val="90000"/>
              </a:lnSpc>
              <a:buFontTx/>
              <a:buNone/>
            </a:pPr>
            <a:r>
              <a:rPr lang="uk-UA" altLang="uk-UA" sz="2400"/>
              <a:t>Народився </a:t>
            </a:r>
          </a:p>
          <a:p>
            <a:pPr algn="ctr">
              <a:lnSpc>
                <a:spcPct val="90000"/>
              </a:lnSpc>
              <a:buFontTx/>
              <a:buNone/>
            </a:pPr>
            <a:r>
              <a:rPr lang="uk-UA" altLang="uk-UA" sz="2400" b="1"/>
              <a:t>Леонід Володимирович Ассур</a:t>
            </a:r>
            <a:r>
              <a:rPr lang="uk-UA" altLang="uk-UA" sz="2400"/>
              <a:t>  </a:t>
            </a:r>
          </a:p>
          <a:p>
            <a:pPr algn="ctr">
              <a:lnSpc>
                <a:spcPct val="90000"/>
              </a:lnSpc>
              <a:buFontTx/>
              <a:buNone/>
            </a:pPr>
            <a:r>
              <a:rPr lang="uk-UA" altLang="uk-UA" sz="2400"/>
              <a:t>у 1878 р. у місті Рибинську Ярославської губернії </a:t>
            </a:r>
          </a:p>
          <a:p>
            <a:pPr algn="ctr">
              <a:lnSpc>
                <a:spcPct val="90000"/>
              </a:lnSpc>
              <a:buFontTx/>
              <a:buNone/>
            </a:pPr>
            <a:r>
              <a:rPr lang="uk-UA" altLang="uk-UA" sz="2400"/>
              <a:t>(Російська імперія)</a:t>
            </a:r>
          </a:p>
          <a:p>
            <a:pPr algn="ctr">
              <a:lnSpc>
                <a:spcPct val="90000"/>
              </a:lnSpc>
              <a:buFontTx/>
              <a:buNone/>
            </a:pPr>
            <a:r>
              <a:rPr lang="uk-UA" altLang="uk-UA" sz="2400"/>
              <a:t>в родині акцизного чиновника, прусського підданого, надзвичайно ерудованої людини, де був старшим          із трьох синів</a:t>
            </a:r>
            <a:endParaRPr lang="ru-RU" altLang="uk-UA" sz="2400"/>
          </a:p>
        </p:txBody>
      </p:sp>
      <p:sp>
        <p:nvSpPr>
          <p:cNvPr id="11272" name="Text Box 8"/>
          <p:cNvSpPr txBox="1">
            <a:spLocks noChangeArrowheads="1"/>
          </p:cNvSpPr>
          <p:nvPr/>
        </p:nvSpPr>
        <p:spPr bwMode="auto">
          <a:xfrm>
            <a:off x="395288" y="5445125"/>
            <a:ext cx="381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uk-UA" altLang="uk-UA"/>
          </a:p>
        </p:txBody>
      </p:sp>
      <p:sp>
        <p:nvSpPr>
          <p:cNvPr id="11273" name="Text Box 9"/>
          <p:cNvSpPr txBox="1">
            <a:spLocks noChangeArrowheads="1"/>
          </p:cNvSpPr>
          <p:nvPr/>
        </p:nvSpPr>
        <p:spPr bwMode="auto">
          <a:xfrm>
            <a:off x="755650" y="5300663"/>
            <a:ext cx="3960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2000"/>
              <a:t>Рибинськ 19-го століття – </a:t>
            </a:r>
            <a:r>
              <a:rPr lang="uk-UA" altLang="uk-UA" sz="2000" b="1"/>
              <a:t>“місто бурлаків”</a:t>
            </a:r>
            <a:endParaRPr lang="ru-RU" altLang="uk-UA" sz="20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ист"/>
          <p:cNvPicPr>
            <a:picLocks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9215438" cy="691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Rectangle 6"/>
          <p:cNvSpPr>
            <a:spLocks noGrp="1" noChangeArrowheads="1"/>
          </p:cNvSpPr>
          <p:nvPr>
            <p:ph type="body" sz="half" idx="2"/>
          </p:nvPr>
        </p:nvSpPr>
        <p:spPr>
          <a:xfrm>
            <a:off x="539750" y="3716338"/>
            <a:ext cx="3887788" cy="2376487"/>
          </a:xfrm>
        </p:spPr>
        <p:txBody>
          <a:bodyPr/>
          <a:lstStyle/>
          <a:p>
            <a:pPr algn="ctr">
              <a:buFontTx/>
              <a:buNone/>
            </a:pPr>
            <a:r>
              <a:rPr lang="uk-UA" altLang="uk-UA" sz="2000"/>
              <a:t>Після смерті матері у 1892 – 1896 р.р. Леонід жив             у далеких родичів                       у Варшаві, де закінчив четвертий, п</a:t>
            </a:r>
            <a:r>
              <a:rPr lang="en-US" altLang="uk-UA" sz="2000">
                <a:cs typeface="Arial" charset="0"/>
              </a:rPr>
              <a:t>‘</a:t>
            </a:r>
            <a:r>
              <a:rPr lang="uk-UA" altLang="uk-UA" sz="2000">
                <a:cs typeface="Arial" charset="0"/>
              </a:rPr>
              <a:t>ятий та шостий класи гімназії “з відмінними успіхами”</a:t>
            </a:r>
            <a:endParaRPr lang="ru-RU" altLang="uk-UA" sz="2000"/>
          </a:p>
        </p:txBody>
      </p:sp>
      <p:pic>
        <p:nvPicPr>
          <p:cNvPr id="13321" name="Picture 9" descr="варшава стар"/>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395288" y="692150"/>
            <a:ext cx="4433887" cy="283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2" name="Picture 10" descr="родина Ассура"/>
          <p:cNvPicPr>
            <a:picLocks noChangeAspect="1" noChangeArrowheads="1"/>
          </p:cNvPicPr>
          <p:nvPr/>
        </p:nvPicPr>
        <p:blipFill>
          <a:blip r:embed="rId4">
            <a:extLst>
              <a:ext uri="{28A0092B-C50C-407E-A947-70E740481C1C}">
                <a14:useLocalDpi xmlns:a14="http://schemas.microsoft.com/office/drawing/2010/main" val="0"/>
              </a:ext>
            </a:extLst>
          </a:blip>
          <a:srcRect l="51602" t="66599" r="10342" b="15335"/>
          <a:stretch>
            <a:fillRect/>
          </a:stretch>
        </p:blipFill>
        <p:spPr bwMode="auto">
          <a:xfrm>
            <a:off x="5148263" y="1844675"/>
            <a:ext cx="36639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1"/>
          <p:cNvSpPr txBox="1">
            <a:spLocks noChangeArrowheads="1"/>
          </p:cNvSpPr>
          <p:nvPr/>
        </p:nvSpPr>
        <p:spPr bwMode="auto">
          <a:xfrm>
            <a:off x="5867400" y="4508500"/>
            <a:ext cx="2592388"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a:t>Леонід Ассур (ліворуч) із батьком     і братами</a:t>
            </a:r>
            <a:endParaRPr lang="ru-RU" altLang="uk-UA"/>
          </a:p>
          <a:p>
            <a:pPr>
              <a:spcBef>
                <a:spcPct val="50000"/>
              </a:spcBef>
            </a:pPr>
            <a:endParaRPr lang="ru-RU" altLang="uk-U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8" y="-6350"/>
            <a:ext cx="9253538" cy="7018338"/>
          </a:xfrm>
          <a:prstGeom prst="rect">
            <a:avLst/>
          </a:prstGeom>
          <a:noFill/>
          <a:extLst>
            <a:ext uri="{909E8E84-426E-40DD-AFC4-6F175D3DCCD1}">
              <a14:hiddenFill xmlns:a14="http://schemas.microsoft.com/office/drawing/2010/main">
                <a:solidFill>
                  <a:srgbClr val="FFFFFF"/>
                </a:solidFill>
              </a14:hiddenFill>
            </a:ext>
          </a:extLst>
        </p:spPr>
      </p:pic>
      <p:sp>
        <p:nvSpPr>
          <p:cNvPr id="15370" name="Rectangle 10"/>
          <p:cNvSpPr>
            <a:spLocks noGrp="1" noChangeArrowheads="1"/>
          </p:cNvSpPr>
          <p:nvPr>
            <p:ph type="title"/>
          </p:nvPr>
        </p:nvSpPr>
        <p:spPr>
          <a:xfrm>
            <a:off x="457200" y="274638"/>
            <a:ext cx="8291513" cy="1641475"/>
          </a:xfrm>
        </p:spPr>
        <p:txBody>
          <a:bodyPr/>
          <a:lstStyle/>
          <a:p>
            <a:r>
              <a:rPr lang="uk-UA" altLang="uk-UA" sz="2000">
                <a:solidFill>
                  <a:schemeClr val="tx1"/>
                </a:solidFill>
              </a:rPr>
              <a:t/>
            </a:r>
            <a:br>
              <a:rPr lang="uk-UA" altLang="uk-UA" sz="2000">
                <a:solidFill>
                  <a:schemeClr val="tx1"/>
                </a:solidFill>
              </a:rPr>
            </a:br>
            <a:r>
              <a:rPr lang="uk-UA" altLang="uk-UA" sz="2000">
                <a:solidFill>
                  <a:schemeClr val="tx1"/>
                </a:solidFill>
              </a:rPr>
              <a:t>У 1897 р. Леонід закінчив Гродненську гімназію із золотою медаллю. У той час він вже добре володів латинською, грецькою, французькою, німецькою та англійською мовами, грав на роялі, писав музику</a:t>
            </a:r>
            <a:r>
              <a:rPr lang="ru-RU" altLang="uk-UA" sz="2000">
                <a:solidFill>
                  <a:schemeClr val="tx1"/>
                </a:solidFill>
              </a:rPr>
              <a:t/>
            </a:r>
            <a:br>
              <a:rPr lang="ru-RU" altLang="uk-UA" sz="2000">
                <a:solidFill>
                  <a:schemeClr val="tx1"/>
                </a:solidFill>
              </a:rPr>
            </a:br>
            <a:endParaRPr lang="ru-RU" altLang="uk-UA" sz="2000">
              <a:solidFill>
                <a:schemeClr val="tx1"/>
              </a:solidFill>
            </a:endParaRPr>
          </a:p>
        </p:txBody>
      </p:sp>
      <p:pic>
        <p:nvPicPr>
          <p:cNvPr id="15367" name="Picture 7" descr="ист"/>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3851275" y="1844675"/>
            <a:ext cx="4962525" cy="3384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1" name="Picture 11"/>
          <p:cNvPicPr>
            <a:picLocks noChangeAspect="1" noChangeArrowheads="1"/>
          </p:cNvPicPr>
          <p:nvPr>
            <p:ph type="body" sz="half" idx="2"/>
          </p:nvPr>
        </p:nvPicPr>
        <p:blipFill>
          <a:blip r:embed="rId4">
            <a:extLst>
              <a:ext uri="{28A0092B-C50C-407E-A947-70E740481C1C}">
                <a14:useLocalDpi xmlns:a14="http://schemas.microsoft.com/office/drawing/2010/main" val="0"/>
              </a:ext>
            </a:extLst>
          </a:blip>
          <a:srcRect/>
          <a:stretch>
            <a:fillRect/>
          </a:stretch>
        </p:blipFill>
        <p:spPr>
          <a:xfrm>
            <a:off x="684213" y="1916113"/>
            <a:ext cx="2808287" cy="3527425"/>
          </a:xfrm>
        </p:spPr>
      </p:pic>
      <p:sp>
        <p:nvSpPr>
          <p:cNvPr id="15372" name="Text Box 12"/>
          <p:cNvSpPr txBox="1">
            <a:spLocks noChangeArrowheads="1"/>
          </p:cNvSpPr>
          <p:nvPr/>
        </p:nvSpPr>
        <p:spPr bwMode="auto">
          <a:xfrm>
            <a:off x="4572000" y="5373688"/>
            <a:ext cx="3887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b="1"/>
              <a:t>Гродно кінця ХІХ століття</a:t>
            </a:r>
            <a:endParaRPr lang="ru-RU" altLang="uk-UA" b="1"/>
          </a:p>
        </p:txBody>
      </p:sp>
      <p:sp>
        <p:nvSpPr>
          <p:cNvPr id="15373" name="Text Box 13"/>
          <p:cNvSpPr txBox="1">
            <a:spLocks noChangeArrowheads="1"/>
          </p:cNvSpPr>
          <p:nvPr/>
        </p:nvSpPr>
        <p:spPr bwMode="auto">
          <a:xfrm>
            <a:off x="755650" y="5589588"/>
            <a:ext cx="2808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b="1"/>
              <a:t>Ассур - гімназист</a:t>
            </a:r>
            <a:endParaRPr lang="ru-RU" altLang="uk-UA"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ист"/>
          <p:cNvPicPr>
            <a:picLocks noChangeAspect="1" noChangeArrowheads="1"/>
          </p:cNvPicPr>
          <p:nvPr>
            <p:ph type="body"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114300" y="14288"/>
            <a:ext cx="9309100" cy="694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6"/>
          <p:cNvPicPr>
            <a:picLocks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323850" y="260350"/>
            <a:ext cx="2665413" cy="3673475"/>
          </a:xfrm>
          <a:noFill/>
        </p:spPr>
      </p:pic>
      <p:pic>
        <p:nvPicPr>
          <p:cNvPr id="19464" name="Picture 8" descr="Жуковський з учнями"/>
          <p:cNvPicPr>
            <a:picLocks noChangeAspect="1" noChangeArrowheads="1"/>
          </p:cNvPicPr>
          <p:nvPr/>
        </p:nvPicPr>
        <p:blipFill>
          <a:blip r:embed="rId4">
            <a:extLst>
              <a:ext uri="{28A0092B-C50C-407E-A947-70E740481C1C}">
                <a14:useLocalDpi xmlns:a14="http://schemas.microsoft.com/office/drawing/2010/main" val="0"/>
              </a:ext>
            </a:extLst>
          </a:blip>
          <a:srcRect l="11737" t="30180" r="9103" b="1543"/>
          <a:stretch>
            <a:fillRect/>
          </a:stretch>
        </p:blipFill>
        <p:spPr bwMode="auto">
          <a:xfrm>
            <a:off x="3132138" y="260350"/>
            <a:ext cx="5486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3635375" y="3860800"/>
            <a:ext cx="51133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uk-UA" sz="1200" b="1"/>
              <a:t>М.</a:t>
            </a:r>
            <a:r>
              <a:rPr lang="uk-UA" altLang="uk-UA" sz="1200" b="1"/>
              <a:t>Є. Жуковський з учнями в Московському університеті</a:t>
            </a:r>
            <a:endParaRPr lang="ru-RU" altLang="uk-UA" sz="1200" b="1"/>
          </a:p>
        </p:txBody>
      </p:sp>
      <p:sp>
        <p:nvSpPr>
          <p:cNvPr id="19466" name="Text Box 10"/>
          <p:cNvSpPr txBox="1">
            <a:spLocks noChangeArrowheads="1"/>
          </p:cNvSpPr>
          <p:nvPr/>
        </p:nvSpPr>
        <p:spPr bwMode="auto">
          <a:xfrm>
            <a:off x="468313" y="4292600"/>
            <a:ext cx="799147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1600" b="1"/>
              <a:t>У 1897 р. Леонід Ассур поступив у Московський університет на фізико-математичний факультет. Механіку в той час там викладав М.Є.Жуковський. За рекомендацією Жуковського після закінчення навчання Леонід поступив на 2-й курс механічного відділення Імператорського Московського технічного училища (теперішнє МВТУ ім. Баумана),                 по закінченні якого в 1906 році отримав звання інженера-механіка</a:t>
            </a:r>
            <a:endParaRPr lang="uk-UA" altLang="uk-UA"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543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12"/>
          <p:cNvSpPr>
            <a:spLocks noGrp="1" noChangeArrowheads="1"/>
          </p:cNvSpPr>
          <p:nvPr>
            <p:ph type="title"/>
          </p:nvPr>
        </p:nvSpPr>
        <p:spPr>
          <a:xfrm>
            <a:off x="468313" y="333375"/>
            <a:ext cx="3024187" cy="5530850"/>
          </a:xfrm>
        </p:spPr>
        <p:txBody>
          <a:bodyPr/>
          <a:lstStyle/>
          <a:p>
            <a:r>
              <a:rPr lang="uk-UA" altLang="uk-UA" sz="2000"/>
              <a:t>У 1907 році Л.В.Ассур почав працювати на механічному відділенні </a:t>
            </a:r>
            <a:r>
              <a:rPr lang="uk-UA" altLang="uk-UA" sz="2000" b="1"/>
              <a:t>Санкт-Петербурзького політехнічного інституту</a:t>
            </a:r>
            <a:r>
              <a:rPr lang="uk-UA" altLang="uk-UA" sz="2000"/>
              <a:t> </a:t>
            </a:r>
            <a:r>
              <a:rPr lang="uk-UA" altLang="uk-UA" sz="2000" b="1"/>
              <a:t>Імператора Петра Великого</a:t>
            </a:r>
            <a:r>
              <a:rPr lang="uk-UA" altLang="uk-UA" sz="2000"/>
              <a:t>            в якості викладача машинобудівного креслення, згодом він почав вести заняття     з теоретичної механіки та прикладної механіки </a:t>
            </a:r>
            <a:br>
              <a:rPr lang="uk-UA" altLang="uk-UA" sz="2000"/>
            </a:br>
            <a:endParaRPr lang="ru-RU" altLang="uk-UA" sz="2000"/>
          </a:p>
        </p:txBody>
      </p:sp>
      <p:sp>
        <p:nvSpPr>
          <p:cNvPr id="21517" name="Text Box 13"/>
          <p:cNvSpPr txBox="1">
            <a:spLocks noChangeArrowheads="1"/>
          </p:cNvSpPr>
          <p:nvPr/>
        </p:nvSpPr>
        <p:spPr bwMode="auto">
          <a:xfrm>
            <a:off x="4284663" y="3357563"/>
            <a:ext cx="4319587"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2000">
                <a:solidFill>
                  <a:schemeClr val="tx2"/>
                </a:solidFill>
              </a:rPr>
              <a:t>У той час лекції з прикладної механіки читав професор </a:t>
            </a:r>
            <a:r>
              <a:rPr lang="uk-UA" altLang="uk-UA" sz="2000" b="1">
                <a:solidFill>
                  <a:schemeClr val="tx2"/>
                </a:solidFill>
              </a:rPr>
              <a:t>В.Л.Кирпичов,</a:t>
            </a:r>
            <a:r>
              <a:rPr lang="uk-UA" altLang="uk-UA" sz="2000">
                <a:solidFill>
                  <a:schemeClr val="tx2"/>
                </a:solidFill>
              </a:rPr>
              <a:t>                  </a:t>
            </a:r>
          </a:p>
          <a:p>
            <a:pPr algn="ctr">
              <a:spcBef>
                <a:spcPct val="50000"/>
              </a:spcBef>
            </a:pPr>
            <a:r>
              <a:rPr lang="uk-UA" altLang="uk-UA" sz="2000">
                <a:solidFill>
                  <a:schemeClr val="tx2"/>
                </a:solidFill>
              </a:rPr>
              <a:t>а з теоретичної механіки – професор </a:t>
            </a:r>
            <a:r>
              <a:rPr lang="uk-UA" altLang="uk-UA" sz="2000" b="1">
                <a:solidFill>
                  <a:schemeClr val="tx2"/>
                </a:solidFill>
              </a:rPr>
              <a:t>І.В.Мещерський</a:t>
            </a:r>
            <a:r>
              <a:rPr lang="uk-UA" altLang="uk-UA" sz="2000">
                <a:solidFill>
                  <a:schemeClr val="tx2"/>
                </a:solidFill>
              </a:rPr>
              <a:t>,         до роботи над своїм славнозвісним задачником він залучив і Ассура</a:t>
            </a:r>
            <a:endParaRPr lang="en-US" altLang="uk-UA">
              <a:solidFill>
                <a:schemeClr val="tx2"/>
              </a:solidFill>
            </a:endParaRPr>
          </a:p>
        </p:txBody>
      </p:sp>
      <p:sp>
        <p:nvSpPr>
          <p:cNvPr id="21518" name="Text Box 14"/>
          <p:cNvSpPr txBox="1">
            <a:spLocks noChangeArrowheads="1"/>
          </p:cNvSpPr>
          <p:nvPr/>
        </p:nvSpPr>
        <p:spPr bwMode="auto">
          <a:xfrm>
            <a:off x="4643438" y="260350"/>
            <a:ext cx="4105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1400" b="1"/>
              <a:t>Санкт-Петербурзький політехнічний інститут на початку ХХ – го століття</a:t>
            </a:r>
            <a:endParaRPr lang="ru-RU" altLang="uk-UA" sz="1400" b="1"/>
          </a:p>
        </p:txBody>
      </p:sp>
      <p:sp>
        <p:nvSpPr>
          <p:cNvPr id="21520" name="AutoShape 16" descr="&amp;Kcy;&amp;acy;&amp;rcy;&amp;tcy;&amp;icy;&amp;ncy;&amp;kcy;&amp;icy; &amp;pcy;&amp;ocy; &amp;zcy;&amp;acy;&amp;pcy;&amp;rcy;&amp;ocy;&amp;scy;&amp;ucy; &quot;&amp;icy;&amp;scy;&amp;tcy;&amp;ocy;&amp;rcy;&amp;icy;&amp;yacy; &amp;scy;&amp;acy;&amp;ncy;&amp;kcy;&amp;tcy; &amp;pcy;&amp;iecy;&amp;tcy;&amp;iecy;&amp;rcy;&amp;bcy;&amp;ucy;&amp;rcy;&amp;gcy;&amp;scy;&amp;kcy;&amp;ocy;&amp;gcy;&amp;ocy; &amp;pcy;&amp;ocy;&amp;lcy;&amp;icy;&amp;tcy;&amp;iecy;&amp;khcy;&amp;ncy;&amp;icy;&amp;chcy;&amp;iecy;&amp;scy;&amp;kcy;&amp;ocy;&amp;gcy;&amp;ocy; &amp;icy;&amp;ncy;&amp;scy;&amp;tcy;&amp;icy;&amp;tcy;&amp;ucy;&amp;tcy;&amp;acy;&quo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uk-UA"/>
          </a:p>
        </p:txBody>
      </p:sp>
      <p:pic>
        <p:nvPicPr>
          <p:cNvPr id="2152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765175"/>
            <a:ext cx="5089525" cy="238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543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Rectangle 8"/>
          <p:cNvSpPr>
            <a:spLocks noGrp="1" noChangeArrowheads="1"/>
          </p:cNvSpPr>
          <p:nvPr>
            <p:ph type="title"/>
          </p:nvPr>
        </p:nvSpPr>
        <p:spPr>
          <a:xfrm>
            <a:off x="468313" y="476250"/>
            <a:ext cx="3598862" cy="5689600"/>
          </a:xfrm>
        </p:spPr>
        <p:txBody>
          <a:bodyPr/>
          <a:lstStyle/>
          <a:p>
            <a:r>
              <a:rPr lang="uk-UA" altLang="uk-UA" sz="2400"/>
              <a:t>Восени 1908 р. В.Л.Кирпичов доручив Л.В.Ассуру </a:t>
            </a:r>
            <a:br>
              <a:rPr lang="uk-UA" altLang="uk-UA" sz="2400"/>
            </a:br>
            <a:r>
              <a:rPr lang="uk-UA" altLang="uk-UA" sz="2400"/>
              <a:t>вести заняття з </a:t>
            </a:r>
            <a:r>
              <a:rPr lang="uk-UA" altLang="uk-UA" sz="2400" b="1"/>
              <a:t>теорії механізмів і машин.</a:t>
            </a:r>
            <a:r>
              <a:rPr lang="uk-UA" altLang="uk-UA" sz="2400"/>
              <a:t> </a:t>
            </a:r>
            <a:br>
              <a:rPr lang="uk-UA" altLang="uk-UA" sz="2400"/>
            </a:br>
            <a:r>
              <a:rPr lang="uk-UA" altLang="uk-UA" sz="2400"/>
              <a:t>До цього періоду відноситься робота Л.В.Ассура </a:t>
            </a:r>
            <a:r>
              <a:rPr lang="ru-RU" altLang="uk-UA" sz="2400" b="1"/>
              <a:t>«Аналоги ускорений и их применение к динамическому расчету плоских стержневых систем»</a:t>
            </a:r>
            <a:r>
              <a:rPr lang="ru-RU" altLang="uk-UA" sz="2400"/>
              <a:t> </a:t>
            </a:r>
            <a:br>
              <a:rPr lang="ru-RU" altLang="uk-UA" sz="2400"/>
            </a:br>
            <a:r>
              <a:rPr lang="en-US" altLang="uk-UA" sz="2400"/>
              <a:t/>
            </a:r>
            <a:br>
              <a:rPr lang="en-US" altLang="uk-UA" sz="2400"/>
            </a:br>
            <a:endParaRPr lang="ru-RU" altLang="uk-UA" sz="2400"/>
          </a:p>
        </p:txBody>
      </p:sp>
      <p:pic>
        <p:nvPicPr>
          <p:cNvPr id="60427" name="Picture 11" descr="студ"/>
          <p:cNvPicPr>
            <a:picLocks noChangeAspect="1" noChangeArrowheads="1"/>
          </p:cNvPicPr>
          <p:nvPr/>
        </p:nvPicPr>
        <p:blipFill>
          <a:blip r:embed="rId3">
            <a:extLst>
              <a:ext uri="{28A0092B-C50C-407E-A947-70E740481C1C}">
                <a14:useLocalDpi xmlns:a14="http://schemas.microsoft.com/office/drawing/2010/main" val="0"/>
              </a:ext>
            </a:extLst>
          </a:blip>
          <a:srcRect l="40620" t="62718" r="10342" b="11230"/>
          <a:stretch>
            <a:fillRect/>
          </a:stretch>
        </p:blipFill>
        <p:spPr bwMode="auto">
          <a:xfrm>
            <a:off x="4356100" y="333375"/>
            <a:ext cx="4275138"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13" descr="Мещерск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4076700"/>
            <a:ext cx="1397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15" descr="Кирпичев"/>
          <p:cNvPicPr>
            <a:picLocks noChangeAspect="1" noChangeArrowheads="1"/>
          </p:cNvPicPr>
          <p:nvPr/>
        </p:nvPicPr>
        <p:blipFill>
          <a:blip r:embed="rId5" cstate="print">
            <a:extLst>
              <a:ext uri="{28A0092B-C50C-407E-A947-70E740481C1C}">
                <a14:useLocalDpi xmlns:a14="http://schemas.microsoft.com/office/drawing/2010/main" val="0"/>
              </a:ext>
            </a:extLst>
          </a:blip>
          <a:srcRect t="10960"/>
          <a:stretch>
            <a:fillRect/>
          </a:stretch>
        </p:blipFill>
        <p:spPr bwMode="auto">
          <a:xfrm>
            <a:off x="5003800" y="4076700"/>
            <a:ext cx="1338263"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2" name="Text Box 16"/>
          <p:cNvSpPr txBox="1">
            <a:spLocks noChangeArrowheads="1"/>
          </p:cNvSpPr>
          <p:nvPr/>
        </p:nvSpPr>
        <p:spPr bwMode="auto">
          <a:xfrm>
            <a:off x="5003800" y="5949950"/>
            <a:ext cx="1439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sz="1400" b="1"/>
              <a:t>В.Л.Кирпичов</a:t>
            </a:r>
            <a:endParaRPr lang="ru-RU" altLang="uk-UA" sz="1400" b="1"/>
          </a:p>
        </p:txBody>
      </p:sp>
      <p:sp>
        <p:nvSpPr>
          <p:cNvPr id="60433" name="Text Box 17"/>
          <p:cNvSpPr txBox="1">
            <a:spLocks noChangeArrowheads="1"/>
          </p:cNvSpPr>
          <p:nvPr/>
        </p:nvSpPr>
        <p:spPr bwMode="auto">
          <a:xfrm>
            <a:off x="7092950" y="5949950"/>
            <a:ext cx="165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sz="1400" b="1"/>
              <a:t>І.В.Мещерський</a:t>
            </a:r>
            <a:endParaRPr lang="ru-RU" altLang="uk-UA" sz="1400" b="1"/>
          </a:p>
        </p:txBody>
      </p:sp>
      <p:sp>
        <p:nvSpPr>
          <p:cNvPr id="60435" name="Text Box 19"/>
          <p:cNvSpPr txBox="1">
            <a:spLocks noChangeArrowheads="1"/>
          </p:cNvSpPr>
          <p:nvPr/>
        </p:nvSpPr>
        <p:spPr bwMode="auto">
          <a:xfrm>
            <a:off x="6227763" y="3573463"/>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sz="1400" b="1"/>
              <a:t>На лекції</a:t>
            </a:r>
            <a:endParaRPr lang="ru-RU" altLang="uk-UA" sz="14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796</TotalTime>
  <Words>669</Words>
  <Application>Microsoft Office PowerPoint</Application>
  <PresentationFormat>Екран (4:3)</PresentationFormat>
  <Paragraphs>75</Paragraphs>
  <Slides>25</Slides>
  <Notes>0</Notes>
  <HiddenSlides>0</HiddenSlides>
  <MMClips>0</MMClips>
  <ScaleCrop>false</ScaleCrop>
  <HeadingPairs>
    <vt:vector size="6" baseType="variant">
      <vt:variant>
        <vt:lpstr>Використані шрифти</vt:lpstr>
      </vt:variant>
      <vt:variant>
        <vt:i4>1</vt:i4>
      </vt:variant>
      <vt:variant>
        <vt:lpstr>Тема</vt:lpstr>
      </vt:variant>
      <vt:variant>
        <vt:i4>1</vt:i4>
      </vt:variant>
      <vt:variant>
        <vt:lpstr>Заголовки слайдів</vt:lpstr>
      </vt:variant>
      <vt:variant>
        <vt:i4>25</vt:i4>
      </vt:variant>
    </vt:vector>
  </HeadingPairs>
  <TitlesOfParts>
    <vt:vector size="27" baseType="lpstr">
      <vt:lpstr>Arial</vt:lpstr>
      <vt:lpstr>Оформление по умолчанию</vt:lpstr>
      <vt:lpstr>ЛЕОНІД ВОЛОДИМИРОВИЧ АССУР –  ЗАСНОВНИК ВЧЕННЯ ПРО СТРУКТУРУ  ТА КЛАСИФІКАЦІЮ МЕХАНІЗМІВ</vt:lpstr>
      <vt:lpstr>Леонід Володимирович Ассур (1878 – 1920 р.р.)</vt:lpstr>
      <vt:lpstr>Його праці в галузі теорії механізмів і машин (ТММ) стали однією з теоретичних основ,       на яких розвивалася сучасна наукова школа ТММ.  Головними напрямками науково-технічної творчості вченого були динаміка машин, кінематика, вчення про структуру механізмів, кінетостатика. Він створив раціональну класифікацію плоских шарнірно-важільних механізмів</vt:lpstr>
      <vt:lpstr>Презентація PowerPoint</vt:lpstr>
      <vt:lpstr>Презентація PowerPoint</vt:lpstr>
      <vt:lpstr> У 1897 р. Леонід закінчив Гродненську гімназію із золотою медаллю. У той час він вже добре володів латинською, грецькою, французькою, німецькою та англійською мовами, грав на роялі, писав музику </vt:lpstr>
      <vt:lpstr>Презентація PowerPoint</vt:lpstr>
      <vt:lpstr>У 1907 році Л.В.Ассур почав працювати на механічному відділенні Санкт-Петербурзького політехнічного інституту Імператора Петра Великого            в якості викладача машинобудівного креслення, згодом він почав вести заняття     з теоретичної механіки та прикладної механіки  </vt:lpstr>
      <vt:lpstr>Восени 1908 р. В.Л.Кирпичов доручив Л.В.Ассуру  вести заняття з теорії механізмів і машин.  До цього періоду відноситься робота Л.В.Ассура «Аналоги ускорений и их применение к динамическому расчету плоских стержневых систем»   </vt:lpstr>
      <vt:lpstr>Презентація PowerPoint</vt:lpstr>
      <vt:lpstr>Презентація PowerPoint</vt:lpstr>
      <vt:lpstr>Презентація PowerPoint</vt:lpstr>
      <vt:lpstr>Презентація PowerPoint</vt:lpstr>
      <vt:lpstr>Презентація PowerPoint</vt:lpstr>
      <vt:lpstr>РОБОТИ Л.В.АССУРА</vt:lpstr>
      <vt:lpstr>У 1918 р. Л.В.Ассур обирається професором Петроградського лісового інституту по кафедрі прикладної механіки.   У липні 1919 року Ассур виїхав до Воронежу,   де на той час знаходилася його родина (він мав дружину до трьох дітей).   За свідченнями його колег, зовні Л.В.Ассур здавався замкнутою, суворою людиною.                 Він відрізнявся великою витримкою, спокійною вдачею, акуратністю та педантичністю,                  що відповідало його походженню.  Він дуже любив музику,  грав сам та писав її</vt:lpstr>
      <vt:lpstr>Л.В.Ассур встиг опублікувати лише        11 наукових праць.  Після важкої невдалої операції         з видалення виразки дванадцятипалої кишки, Л.В.Ассур помер 19 травня 1920 року у розквіті своїх творчих сил. Похований він у м. Воронежі (Росія)  </vt:lpstr>
      <vt:lpstr>Фактично робота Л.В.Ассура залишилася незавершеною. Папери Ассура були загублені, сам автор помер. За сімейною легендою вони булі продані якомусь вченому за продукти         в голодні роки, але підтвердження цьому немає.  Ідеї Ассура виявилися забутими на декілька років. Подальше життя ідеям Ассура дали тоді ще молодий вчений, згодом, академік І.І.Артоболевський, який удосконалив класифікацію Ассура, а також відомі згодом вчені В.В.Добровольський і Н.Г.Бруєвич</vt:lpstr>
      <vt:lpstr>УТВОРЕННЯ МЕХАНІЗМІВ ШЛЯХОМ НАШАРУВАННЯ СТРУКТУРНИХ ГРУП  (ГРУП АССУРА)</vt:lpstr>
      <vt:lpstr>  Групою Ассура називається кінематичний ланцюг, що має нульову рухомість у разі приєднання його         до стояка, і який не розпадається           на більш прості групи. Структурна формула групи Ассура: W = 3n – 2 p5 = 0, 3n = 2p5,  p5 = 3/2 n,  де n – число ланок (парне); p5 -  число КП 5 - го класу</vt:lpstr>
      <vt:lpstr>Клас групи визначається числом сторін найбільш складного замкнутого контуру. Порядок групи (за Ассуром) визначається числом повідків, якими група приєднується           до вихідного механізму. Ця класифікація не є досконалою!  Тому застосовується класифікація                            за Артоболевським:  Порядок групи визначається числом вільних елементів, якими група приєднується                       до вихідного механізму</vt:lpstr>
      <vt:lpstr>Презентація PowerPoint</vt:lpstr>
      <vt:lpstr>ГРУПИ АССУРА                 ІУ - го класу</vt:lpstr>
      <vt:lpstr>ПРИКЛАД СТРУКТУРНОГО АНАЛІЗУ ШАРНІРНО-ВАЖІЛЬНОГО МЕХАНІЗМУ</vt:lpstr>
      <vt:lpstr>Список використаних джерел  1. Артоболевский И.И., Боголюбов А.Н. Леонид Владимирович Ассур. – М., Наука, 1971. 2. Евграфов Д.П., Козликин Д.П. Леонид Владимирович Ассур. [Електронний ресурс]: https://cyberleninka.ru/article/n/leonid-vladimirovich-assur/viewer </vt:lpstr>
    </vt:vector>
  </TitlesOfParts>
  <Company>КПИ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Леонід Володимирович Ассур</dc:title>
  <dc:creator>Елена Кириенко</dc:creator>
  <cp:lastModifiedBy>RePack by Diakov</cp:lastModifiedBy>
  <cp:revision>108</cp:revision>
  <dcterms:created xsi:type="dcterms:W3CDTF">2017-03-15T19:44:14Z</dcterms:created>
  <dcterms:modified xsi:type="dcterms:W3CDTF">2020-05-07T10:23:28Z</dcterms:modified>
</cp:coreProperties>
</file>